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9CD3463-A5AB-4300-803F-ED4437F87BF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E90D833-510E-4E55-AC60-F998C1373F0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ag_of_the_president_of_the_Czech_Republic.svg" TargetMode="External"/><Relationship Id="rId3" Type="http://schemas.openxmlformats.org/officeDocument/2006/relationships/hyperlink" Target="http://cs.wikipedia.org/wiki/Soubor:B%C3%B6hmen_Reichskleinodien_-_Krone_1.jpg" TargetMode="External"/><Relationship Id="rId7" Type="http://schemas.openxmlformats.org/officeDocument/2006/relationships/hyperlink" Target="http://cs.wikipedia.org/wiki/Soubor:Flag_of_the_Czech_Republic.svg" TargetMode="External"/><Relationship Id="rId2" Type="http://schemas.openxmlformats.org/officeDocument/2006/relationships/hyperlink" Target="http://cs.wikipedia.org/wiki/Soubor:Lime_tre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Tricolour_of_the_Czech_Republic.svg" TargetMode="External"/><Relationship Id="rId5" Type="http://schemas.openxmlformats.org/officeDocument/2006/relationships/hyperlink" Target="http://cs.wikipedia.org/wiki/Soubor:Small_coat_of_arms_of_the_Czech_Republic.svg" TargetMode="External"/><Relationship Id="rId10" Type="http://schemas.openxmlformats.org/officeDocument/2006/relationships/hyperlink" Target="http://cs.wikipedia.org/wiki/Soubor:Skroup-Anthem.jpg" TargetMode="External"/><Relationship Id="rId4" Type="http://schemas.openxmlformats.org/officeDocument/2006/relationships/hyperlink" Target="http://cs.wikipedia.org/wiki/Soubor:Coat_of_arms_of_the_Czech_Republic.svg" TargetMode="External"/><Relationship Id="rId9" Type="http://schemas.openxmlformats.org/officeDocument/2006/relationships/hyperlink" Target="http://cs.wikipedia.org/wiki/Soubor:Seal_of_the_Czech_Republic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052736"/>
            <a:ext cx="864096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000" b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Název školy</a:t>
            </a:r>
            <a: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: </a:t>
            </a:r>
            <a:r>
              <a:rPr lang="cs-CZ" sz="2000" i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ZŠ Klášterec nad Ohří, Krátká 676</a:t>
            </a:r>
            <a:br>
              <a:rPr lang="cs-CZ" sz="2000" i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</a:br>
            <a:r>
              <a:rPr lang="cs-CZ" sz="2000" b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Autor</a:t>
            </a:r>
            <a: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: </a:t>
            </a:r>
            <a:r>
              <a:rPr lang="cs-CZ" sz="2000" i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Mgr. Jana Kokmanová</a:t>
            </a:r>
            <a: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/>
            </a:r>
            <a:b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</a:br>
            <a:r>
              <a:rPr lang="cs-CZ" sz="2000" b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Název materiálu</a:t>
            </a:r>
            <a: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VY_32_INOVACE_20_40_Symboly České republiky</a:t>
            </a:r>
            <a: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/>
            </a:r>
            <a:b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</a:br>
            <a:r>
              <a:rPr lang="cs-CZ" sz="2000" b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Číslo projektu</a:t>
            </a:r>
            <a: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: </a:t>
            </a:r>
            <a:r>
              <a:rPr lang="cs-CZ" sz="2000" i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CZ.1.07/1.4.00/21.1115</a:t>
            </a:r>
            <a: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/>
            </a:r>
            <a:b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</a:br>
            <a: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/>
            </a:r>
            <a:b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</a:br>
            <a:r>
              <a:rPr lang="cs-CZ" sz="2000" b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Anotace</a:t>
            </a:r>
            <a:r>
              <a:rPr lang="cs-CZ" sz="2000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: </a:t>
            </a:r>
            <a:r>
              <a:rPr lang="cs-CZ" sz="2000" i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Prezentace slouží k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seznámení se symboly České republiky. 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i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                Prvouka </a:t>
            </a:r>
            <a:r>
              <a:rPr lang="cs-CZ" sz="2000" i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pro </a:t>
            </a: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4. a 5</a:t>
            </a:r>
            <a:r>
              <a:rPr lang="cs-CZ" sz="2000" i="1" dirty="0">
                <a:solidFill>
                  <a:schemeClr val="bg1"/>
                </a:solidFill>
                <a:latin typeface="Century Schoolbook" pitchFamily="18" charset="0"/>
                <a:cs typeface="Times New Roman" pitchFamily="18" charset="0"/>
              </a:rPr>
              <a:t>. ročník.</a:t>
            </a:r>
            <a:endParaRPr lang="cs-CZ" sz="2000" dirty="0"/>
          </a:p>
        </p:txBody>
      </p:sp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pic>
        <p:nvPicPr>
          <p:cNvPr id="4" name="Obrázek 3" descr="Obrázek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1916832"/>
            <a:ext cx="7851648" cy="19945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72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Symboly </a:t>
            </a:r>
            <a:br>
              <a:rPr kumimoji="0" lang="cs-CZ" sz="72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72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206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České republiky</a:t>
            </a:r>
            <a:endParaRPr kumimoji="0" lang="cs-CZ" sz="7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00206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59" y="0"/>
            <a:ext cx="7920251" cy="105273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Velký státní znak</a:t>
            </a:r>
            <a:endParaRPr kumimoji="0" lang="cs-CZ" sz="60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251520" y="4869160"/>
            <a:ext cx="8784976" cy="1196752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složen ze dvou českých lvů, moravské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dirty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a slezské orlice</a:t>
            </a:r>
          </a:p>
        </p:txBody>
      </p:sp>
      <p:pic>
        <p:nvPicPr>
          <p:cNvPr id="4" name="Obrázek 3" descr="Coat_of_arms_of_the_Czech_Republi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1" y="1124744"/>
            <a:ext cx="3050761" cy="36231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7851648" cy="105273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Malý státní znak</a:t>
            </a:r>
            <a:endParaRPr kumimoji="0" lang="cs-CZ" sz="60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39552" y="4725144"/>
            <a:ext cx="8604448" cy="170080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lvl="0">
              <a:spcBef>
                <a:spcPct val="0"/>
              </a:spcBef>
              <a:buFontTx/>
              <a:buChar char="-"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tvoří červený štít, v němž je stříbrný  </a:t>
            </a:r>
          </a:p>
          <a:p>
            <a:pPr lvl="0">
              <a:spcBef>
                <a:spcPct val="0"/>
              </a:spcBef>
            </a:pPr>
            <a:r>
              <a:rPr lang="cs-CZ" sz="3600" b="1" dirty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dvouocasý lev ve skoku se zlatou </a:t>
            </a:r>
          </a:p>
          <a:p>
            <a:pPr lvl="0">
              <a:spcBef>
                <a:spcPct val="0"/>
              </a:spcBef>
            </a:pPr>
            <a:r>
              <a:rPr lang="cs-CZ" sz="3600" b="1" dirty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korunou a zlatou zbrojí</a:t>
            </a:r>
          </a:p>
        </p:txBody>
      </p:sp>
      <p:pic>
        <p:nvPicPr>
          <p:cNvPr id="4" name="Obrázek 3" descr="Small_coat_of_arms_of_the_Czech_Republi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1124744"/>
            <a:ext cx="2880320" cy="35210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7851648" cy="105273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Státní barvy (trikolóra)</a:t>
            </a:r>
            <a:endParaRPr kumimoji="0" lang="cs-CZ" sz="60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39552" y="4509120"/>
            <a:ext cx="7923656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obecně označují státní majetek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39552" y="5877272"/>
            <a:ext cx="7923656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slouží k dekoračním účelům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39552" y="5229200"/>
            <a:ext cx="7923656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používají se na stuhy k medailím</a:t>
            </a:r>
          </a:p>
        </p:txBody>
      </p:sp>
      <p:pic>
        <p:nvPicPr>
          <p:cNvPr id="6" name="Obrázek 5" descr="800px-Tricolour_of_the_Czech_Republi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1340768"/>
            <a:ext cx="4824536" cy="2857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116632"/>
            <a:ext cx="7851648" cy="980728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Státní vlajka</a:t>
            </a:r>
            <a:endParaRPr kumimoji="0" lang="cs-CZ" sz="60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39552" y="5013176"/>
            <a:ext cx="8064896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lvl="0">
              <a:spcBef>
                <a:spcPct val="0"/>
              </a:spcBef>
              <a:buFontTx/>
              <a:buChar char="-"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červenobílá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bikolóra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je symbolem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endParaRPr lang="cs-CZ" sz="3600" b="1" dirty="0" smtClean="0">
              <a:solidFill>
                <a:srgbClr val="FF0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lvl="0">
              <a:spcBef>
                <a:spcPct val="0"/>
              </a:spcBef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Čech</a:t>
            </a:r>
            <a:endParaRPr lang="cs-CZ" sz="3600" b="1" dirty="0" smtClean="0">
              <a:solidFill>
                <a:srgbClr val="FF0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39552" y="5589240"/>
            <a:ext cx="7923656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modrý klín je symbolem Moravy</a:t>
            </a:r>
          </a:p>
        </p:txBody>
      </p:sp>
      <p:pic>
        <p:nvPicPr>
          <p:cNvPr id="5" name="Obrázek 4" descr="Flag_of_the_Czech_Republi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48290" y="1196752"/>
            <a:ext cx="4647421" cy="30963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0" y="0"/>
            <a:ext cx="9144000" cy="105273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Vlajka prezidenta republiky</a:t>
            </a:r>
            <a:endParaRPr kumimoji="0" lang="cs-CZ" sz="60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39552" y="5013176"/>
            <a:ext cx="7923656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vlaje na Pražském hradě</a:t>
            </a:r>
          </a:p>
        </p:txBody>
      </p:sp>
      <p:pic>
        <p:nvPicPr>
          <p:cNvPr id="4" name="Obrázek 3" descr="526px-Flag_of_the_president_of_the_Czech_Republi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1412776"/>
            <a:ext cx="3256598" cy="325659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39552" y="5805264"/>
            <a:ext cx="8496944" cy="548680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3600" b="1" dirty="0" smtClean="0">
              <a:solidFill>
                <a:srgbClr val="FF0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snímána v nepřítomnosti prezidenta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7851648" cy="105273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Státní pečeť</a:t>
            </a:r>
            <a:endParaRPr kumimoji="0" lang="cs-CZ" sz="60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4869160"/>
            <a:ext cx="8568952" cy="170080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užívá se k označování významných 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dirty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státních dokumentů a mezinárodních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600" b="1" dirty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smluv</a:t>
            </a:r>
          </a:p>
        </p:txBody>
      </p:sp>
      <p:pic>
        <p:nvPicPr>
          <p:cNvPr id="4" name="Obrázek 3" descr="604px-Seal_of_the_Czech_Republic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1124744"/>
            <a:ext cx="3600400" cy="35705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7851648" cy="105273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Státní hymna</a:t>
            </a:r>
            <a:endParaRPr kumimoji="0" lang="cs-CZ" sz="60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251520" y="4293096"/>
            <a:ext cx="8892480" cy="1628800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lvl="0">
              <a:spcBef>
                <a:spcPct val="0"/>
              </a:spcBef>
              <a:buFontTx/>
              <a:buChar char="-"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pochází z divadelní hry Josefa Kajetána  </a:t>
            </a:r>
          </a:p>
          <a:p>
            <a:pPr lvl="0">
              <a:spcBef>
                <a:spcPct val="0"/>
              </a:spcBef>
            </a:pPr>
            <a:r>
              <a:rPr lang="cs-CZ" sz="3600" b="1" dirty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Tyla Fidlovačka aneb Žádný hněv </a:t>
            </a:r>
            <a:endParaRPr lang="cs-CZ" sz="3600" b="1" dirty="0" smtClean="0">
              <a:solidFill>
                <a:srgbClr val="FF0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lvl="0">
              <a:spcBef>
                <a:spcPct val="0"/>
              </a:spcBef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  a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žádná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rvačka</a:t>
            </a:r>
            <a:endParaRPr lang="cs-CZ" sz="3600" b="1" dirty="0" smtClean="0">
              <a:solidFill>
                <a:srgbClr val="FF0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1520" y="3717032"/>
            <a:ext cx="8892480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nazývá se „Kde domov můj“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1520" y="5805264"/>
            <a:ext cx="8139680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hudbu složil František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Škroup</a:t>
            </a:r>
            <a:endParaRPr lang="cs-CZ" sz="3600" b="1" dirty="0" smtClean="0">
              <a:solidFill>
                <a:srgbClr val="FF0000"/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Skroup-Anth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1052736"/>
            <a:ext cx="4176464" cy="26331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7851648" cy="105273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Svatováclavská koruna</a:t>
            </a:r>
            <a:endParaRPr kumimoji="0" lang="cs-CZ" sz="60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23528" y="4653136"/>
            <a:ext cx="8820472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zhotovena za vlády Karla IV. roku 1346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3528" y="5229200"/>
            <a:ext cx="8067672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uložena v chrámu sv. Víta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5877272"/>
            <a:ext cx="8067672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chráněna sedmi klíči</a:t>
            </a:r>
          </a:p>
        </p:txBody>
      </p:sp>
      <p:pic>
        <p:nvPicPr>
          <p:cNvPr id="6" name="Obrázek 5" descr="800px-Böhmen_Reichskleinodien_-_Krone_1.jpg"/>
          <p:cNvPicPr>
            <a:picLocks noChangeAspect="1"/>
          </p:cNvPicPr>
          <p:nvPr/>
        </p:nvPicPr>
        <p:blipFill>
          <a:blip r:embed="rId2" cstate="print"/>
          <a:srcRect l="14563" t="4075" r="22437" b="7608"/>
          <a:stretch>
            <a:fillRect/>
          </a:stretch>
        </p:blipFill>
        <p:spPr>
          <a:xfrm>
            <a:off x="2555776" y="1066238"/>
            <a:ext cx="3672408" cy="34428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0"/>
            <a:ext cx="7851648" cy="1052736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Lípa</a:t>
            </a:r>
            <a:endParaRPr kumimoji="0" lang="cs-CZ" sz="60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4797152"/>
            <a:ext cx="7923656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symbol slovanské pospolitosti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5445224"/>
            <a:ext cx="7923656" cy="620688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český národní strom</a:t>
            </a:r>
          </a:p>
        </p:txBody>
      </p:sp>
      <p:pic>
        <p:nvPicPr>
          <p:cNvPr id="5" name="Obrázek 4" descr="800px-Lime_tre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1124744"/>
            <a:ext cx="5040560" cy="33582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1916832"/>
            <a:ext cx="7851648" cy="199452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9600" b="0" i="0" u="none" strike="noStrike" kern="1200" cap="none" spc="-100" normalizeH="0" baseline="0" noProof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Konec</a:t>
            </a:r>
            <a:endParaRPr kumimoji="0" lang="cs-CZ" sz="96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568952" cy="45550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u="sng" dirty="0" smtClean="0">
                <a:latin typeface="Arial Rounded MT Bold" pitchFamily="34" charset="0"/>
              </a:rPr>
              <a:t>Použité zdroje:</a:t>
            </a:r>
          </a:p>
          <a:p>
            <a:endParaRPr lang="cs-CZ" sz="1200" i="1" dirty="0" smtClean="0">
              <a:latin typeface="Arial Rounded MT Bold" pitchFamily="34" charset="0"/>
            </a:endParaRPr>
          </a:p>
          <a:p>
            <a:r>
              <a:rPr lang="cs-CZ" sz="1200" i="1" dirty="0" smtClean="0">
                <a:latin typeface="Arial Rounded MT Bold" pitchFamily="34" charset="0"/>
              </a:rPr>
              <a:t>[cit. 2012-12-22]. Dostupný pod licencí </a:t>
            </a:r>
            <a:r>
              <a:rPr lang="cs-CZ" sz="1200" i="1" dirty="0" err="1" smtClean="0">
                <a:latin typeface="Arial Rounded MT Bold" pitchFamily="34" charset="0"/>
              </a:rPr>
              <a:t>Creative</a:t>
            </a:r>
            <a:r>
              <a:rPr lang="cs-CZ" sz="1200" i="1" dirty="0" smtClean="0">
                <a:latin typeface="Arial Rounded MT Bold" pitchFamily="34" charset="0"/>
              </a:rPr>
              <a:t> </a:t>
            </a:r>
            <a:r>
              <a:rPr lang="cs-CZ" sz="1200" i="1" dirty="0" err="1" smtClean="0">
                <a:latin typeface="Arial Rounded MT Bold" pitchFamily="34" charset="0"/>
              </a:rPr>
              <a:t>Commons</a:t>
            </a:r>
            <a:r>
              <a:rPr lang="cs-CZ" sz="12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 </a:t>
            </a:r>
            <a:r>
              <a:rPr lang="cs-CZ" sz="1200" i="1" dirty="0" smtClean="0">
                <a:latin typeface="Arial Rounded MT Bold" pitchFamily="34" charset="0"/>
                <a:hlinkClick r:id="rId2"/>
              </a:rPr>
              <a:t>http://cs.wikipedia.org/wiki/Soubor:Lime_tree.jpg</a:t>
            </a:r>
            <a:r>
              <a:rPr lang="cs-CZ" sz="12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Autor:  N p </a:t>
            </a:r>
            <a:r>
              <a:rPr lang="cs-CZ" sz="1200" i="1" dirty="0" err="1" smtClean="0">
                <a:latin typeface="Arial Rounded MT Bold" pitchFamily="34" charset="0"/>
              </a:rPr>
              <a:t>holmes</a:t>
            </a:r>
            <a:endParaRPr lang="cs-CZ" sz="1200" i="1" dirty="0" smtClean="0">
              <a:latin typeface="Arial Rounded MT Bold" pitchFamily="34" charset="0"/>
            </a:endParaRPr>
          </a:p>
          <a:p>
            <a:r>
              <a:rPr lang="cs-CZ" sz="1200" i="1" dirty="0" smtClean="0">
                <a:latin typeface="Arial Rounded MT Bold" pitchFamily="34" charset="0"/>
              </a:rPr>
              <a:t>[cit. 2012-12-22]. Dostupný pod licencí </a:t>
            </a:r>
            <a:r>
              <a:rPr lang="cs-CZ" sz="1200" i="1" dirty="0" err="1" smtClean="0">
                <a:latin typeface="Arial Rounded MT Bold" pitchFamily="34" charset="0"/>
              </a:rPr>
              <a:t>Creative</a:t>
            </a:r>
            <a:r>
              <a:rPr lang="cs-CZ" sz="1200" i="1" dirty="0" smtClean="0">
                <a:latin typeface="Arial Rounded MT Bold" pitchFamily="34" charset="0"/>
              </a:rPr>
              <a:t> </a:t>
            </a:r>
            <a:r>
              <a:rPr lang="cs-CZ" sz="1200" i="1" dirty="0" err="1" smtClean="0">
                <a:latin typeface="Arial Rounded MT Bold" pitchFamily="34" charset="0"/>
              </a:rPr>
              <a:t>Commons</a:t>
            </a:r>
            <a:r>
              <a:rPr lang="cs-CZ" sz="12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 </a:t>
            </a:r>
            <a:r>
              <a:rPr lang="cs-CZ" sz="1200" i="1" dirty="0" smtClean="0">
                <a:latin typeface="Arial Rounded MT Bold" pitchFamily="34" charset="0"/>
                <a:hlinkClick r:id="rId3"/>
              </a:rPr>
              <a:t>http://cs.wikipedia.org/wiki/Soubor:B%C3%B6hmen_Reichskleinodien_-_Krone_1.jpg</a:t>
            </a:r>
            <a:r>
              <a:rPr lang="cs-CZ" sz="12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Autor: Wolfgang </a:t>
            </a:r>
            <a:r>
              <a:rPr lang="cs-CZ" sz="1200" i="1" dirty="0" err="1" smtClean="0">
                <a:latin typeface="Arial Rounded MT Bold" pitchFamily="34" charset="0"/>
              </a:rPr>
              <a:t>Sauber</a:t>
            </a:r>
            <a:endParaRPr lang="cs-CZ" sz="1200" i="1" dirty="0" smtClean="0">
              <a:latin typeface="Arial Rounded MT Bold" pitchFamily="34" charset="0"/>
            </a:endParaRPr>
          </a:p>
          <a:p>
            <a:r>
              <a:rPr lang="cs-CZ" sz="1200" i="1" dirty="0" smtClean="0">
                <a:latin typeface="Arial Rounded MT Bold" pitchFamily="34" charset="0"/>
              </a:rPr>
              <a:t>[cit. 2012-12-22]. Dostupný pod licencí Volné dílo na WWW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 </a:t>
            </a:r>
            <a:r>
              <a:rPr lang="cs-CZ" sz="1200" i="1" dirty="0" smtClean="0">
                <a:latin typeface="Arial Rounded MT Bold" pitchFamily="34" charset="0"/>
                <a:hlinkClick r:id="rId4"/>
              </a:rPr>
              <a:t>http://cs.wikipedia.org/wiki/Soubor:Coat_of_arms_of_the_Czech_Republic.svg</a:t>
            </a:r>
            <a:r>
              <a:rPr lang="cs-CZ" sz="12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[cit. 2012-12-22]. Dostupný pod licencí Volné dílo na WWW</a:t>
            </a:r>
          </a:p>
          <a:p>
            <a:r>
              <a:rPr lang="cs-CZ" sz="1200" i="1" dirty="0" smtClean="0">
                <a:latin typeface="Arial Rounded MT Bold" pitchFamily="34" charset="0"/>
                <a:hlinkClick r:id="rId5"/>
              </a:rPr>
              <a:t>http://cs.wikipedia.org/wiki/Soubor:Small_coat_of_arms_of_the_Czech_Republic.svg</a:t>
            </a:r>
            <a:r>
              <a:rPr lang="cs-CZ" sz="1200" i="1" dirty="0" smtClean="0">
                <a:latin typeface="Arial Rounded MT Bold" pitchFamily="34" charset="0"/>
              </a:rPr>
              <a:t>  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[cit. 2012-12-22]. Dostupný pod licencí Volné dílo na WWW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 </a:t>
            </a:r>
            <a:r>
              <a:rPr lang="cs-CZ" sz="1200" i="1" dirty="0" smtClean="0">
                <a:latin typeface="Arial Rounded MT Bold" pitchFamily="34" charset="0"/>
                <a:hlinkClick r:id="rId6"/>
              </a:rPr>
              <a:t>http://cs.wikipedia.org/wiki/Soubor:Tricolour_of_the_Czech_Republic.svg</a:t>
            </a:r>
            <a:r>
              <a:rPr lang="cs-CZ" sz="12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[cit. 2012-12-22]. Dostupný pod licencí Volné dílo na WWW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 </a:t>
            </a:r>
            <a:r>
              <a:rPr lang="cs-CZ" sz="1200" i="1" dirty="0" smtClean="0">
                <a:latin typeface="Arial Rounded MT Bold" pitchFamily="34" charset="0"/>
                <a:hlinkClick r:id="rId7"/>
              </a:rPr>
              <a:t>http://cs.wikipedia.org/wiki/Soubor:Flag_of_the_Czech_Republic.svg</a:t>
            </a:r>
            <a:r>
              <a:rPr lang="cs-CZ" sz="12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[cit. 2012-12-22]. Dostupný pod licencí Volné dílo na WWW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 </a:t>
            </a:r>
            <a:r>
              <a:rPr lang="cs-CZ" sz="1200" i="1" dirty="0" smtClean="0">
                <a:latin typeface="Arial Rounded MT Bold" pitchFamily="34" charset="0"/>
                <a:hlinkClick r:id="rId8"/>
              </a:rPr>
              <a:t>http://cs.wikipedia.org/wiki/Soubor:Flag_of_the_president_of_the_Czech_Republic.svg</a:t>
            </a:r>
            <a:r>
              <a:rPr lang="cs-CZ" sz="12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[cit. 2012-12-22]. Dostupný pod licencí Volné dílo na WWW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 </a:t>
            </a:r>
            <a:r>
              <a:rPr lang="cs-CZ" sz="1200" i="1" dirty="0" smtClean="0">
                <a:latin typeface="Arial Rounded MT Bold" pitchFamily="34" charset="0"/>
                <a:hlinkClick r:id="rId9"/>
              </a:rPr>
              <a:t>http://cs.wikipedia.org/wiki/Soubor:Seal_of_the_Czech_Republic.png</a:t>
            </a:r>
            <a:r>
              <a:rPr lang="cs-CZ" sz="12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[cit. 2012-12-22]. Dostupný pod licencí Volné dílo na WWW</a:t>
            </a:r>
          </a:p>
          <a:p>
            <a:r>
              <a:rPr lang="cs-CZ" sz="1200" i="1" dirty="0" smtClean="0">
                <a:latin typeface="Arial Rounded MT Bold" pitchFamily="34" charset="0"/>
                <a:hlinkClick r:id="rId10"/>
              </a:rPr>
              <a:t>http://cs.wikipedia.org/wiki/Soubor:Skroup-Anthem.jpg</a:t>
            </a:r>
            <a:r>
              <a:rPr lang="cs-CZ" sz="12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200" i="1" dirty="0" smtClean="0">
                <a:latin typeface="Arial Rounded MT Bold" pitchFamily="34" charset="0"/>
              </a:rPr>
              <a:t> </a:t>
            </a:r>
          </a:p>
          <a:p>
            <a:endParaRPr lang="cs-CZ" sz="1200" i="1" dirty="0" smtClean="0">
              <a:latin typeface="Arial Rounded MT Bold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5301208"/>
            <a:ext cx="84969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Mgr. Věra Štiková, Mgr. Jana </a:t>
            </a:r>
            <a:r>
              <a:rPr lang="cs-CZ" sz="1400" dirty="0" err="1" smtClean="0">
                <a:latin typeface="Calibri" pitchFamily="34" charset="0"/>
              </a:rPr>
              <a:t>Tabarková</a:t>
            </a:r>
            <a:r>
              <a:rPr lang="cs-CZ" sz="1400" dirty="0" smtClean="0">
                <a:latin typeface="Calibri" pitchFamily="34" charset="0"/>
              </a:rPr>
              <a:t>: Vlastivěda 4, Poznáváme naši vlast, učebnice pro 4. ročník základní školy, nakladatelství NOVÁ ŠKOLA, s. r. o. , 2010, ISBN 978-80-7289-170-2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16</TotalTime>
  <Words>390</Words>
  <Application>Microsoft Office PowerPoint</Application>
  <PresentationFormat>Předvádění na obrazovce (4:3)</PresentationFormat>
  <Paragraphs>66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Kokman</dc:creator>
  <cp:lastModifiedBy>Radek Kokman</cp:lastModifiedBy>
  <cp:revision>3</cp:revision>
  <dcterms:created xsi:type="dcterms:W3CDTF">2013-01-12T01:39:13Z</dcterms:created>
  <dcterms:modified xsi:type="dcterms:W3CDTF">2013-01-12T01:55:56Z</dcterms:modified>
</cp:coreProperties>
</file>