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9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3" autoAdjust="0"/>
    <p:restoredTop sz="94660"/>
  </p:normalViewPr>
  <p:slideViewPr>
    <p:cSldViewPr>
      <p:cViewPr varScale="1">
        <p:scale>
          <a:sx n="90" d="100"/>
          <a:sy n="90" d="100"/>
        </p:scale>
        <p:origin x="-691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AECB1A4A-2166-478F-BF42-30F7E5A03D7A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4B37DB-A2B1-4D73-8FDA-B5378EB6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1A4A-2166-478F-BF42-30F7E5A03D7A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4B37DB-A2B1-4D73-8FDA-B5378EB614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1A4A-2166-478F-BF42-30F7E5A03D7A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A4B37DB-A2B1-4D73-8FDA-B5378EB614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ECB1A4A-2166-478F-BF42-30F7E5A03D7A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A4B37DB-A2B1-4D73-8FDA-B5378EB614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ECB1A4A-2166-478F-BF42-30F7E5A03D7A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A4B37DB-A2B1-4D73-8FDA-B5378EB614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1A4A-2166-478F-BF42-30F7E5A03D7A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4B37DB-A2B1-4D73-8FDA-B5378EB6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1A4A-2166-478F-BF42-30F7E5A03D7A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4B37DB-A2B1-4D73-8FDA-B5378EB6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1A4A-2166-478F-BF42-30F7E5A03D7A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4B37DB-A2B1-4D73-8FDA-B5378EB614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AECB1A4A-2166-478F-BF42-30F7E5A03D7A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A4B37DB-A2B1-4D73-8FDA-B5378EB614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1A4A-2166-478F-BF42-30F7E5A03D7A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B37DB-A2B1-4D73-8FDA-B5378EB6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AECB1A4A-2166-478F-BF42-30F7E5A03D7A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A4B37DB-A2B1-4D73-8FDA-B5378EB6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ECB1A4A-2166-478F-BF42-30F7E5A03D7A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A4B37DB-A2B1-4D73-8FDA-B5378EB614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96470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Které z následujících kultur patří mezi </a:t>
            </a:r>
            <a:r>
              <a:rPr lang="cs-CZ" dirty="0" err="1" smtClean="0"/>
              <a:t>eneolitické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140968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 šňůrovou keramikou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306896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lineární keramikou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3140968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únětická kultura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436510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e zvoncovitými poháry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4293096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vypíchanou keramikou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4365104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oravská malovaná</a:t>
            </a:r>
            <a:endParaRPr lang="cs-CZ" dirty="0"/>
          </a:p>
        </p:txBody>
      </p:sp>
      <p:pic>
        <p:nvPicPr>
          <p:cNvPr id="12" name="Obrázek 11" descr="Sním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ním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doby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Jako </a:t>
            </a:r>
            <a:r>
              <a:rPr lang="cs-CZ" b="1" dirty="0" smtClean="0"/>
              <a:t>eneolit</a:t>
            </a:r>
            <a:r>
              <a:rPr lang="cs-CZ" dirty="0" smtClean="0"/>
              <a:t> se na českém území vymezuje doba přibližně mezi roky 4500 a 2000 př. n. l. V této době došlo ke změně ve způsobu obdělávání půdy (oradlo, užití tažné síly dobytka). Zatím není potvrzeno nálezy na českém území, že byl užíván vůz.</a:t>
            </a:r>
          </a:p>
          <a:p>
            <a:r>
              <a:rPr lang="cs-CZ" dirty="0" smtClean="0"/>
              <a:t>Poprvé, i když spíše jako prestižní záležitost než ekonomicky významný činitel, byl užívána měď a z ní vyrobené luxusní zbraně a šperky.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Dokladem stoupající sociální stratifikace, dané jednak specializací některých skupin na jinou než zemědělskou činnost (specializovaná řemesla, zpracování kovů, kontrola nad zdroji surovin, obchod), jednak možností kumulovat majetek, jsou nálezy hrobů s bohatou výbavou a doklady vzrůstu počtu výšinných sídlišť i hradišť.</a:t>
            </a:r>
          </a:p>
          <a:p>
            <a:r>
              <a:rPr lang="cs-CZ" dirty="0" err="1" smtClean="0"/>
              <a:t>Eneolitické</a:t>
            </a:r>
            <a:r>
              <a:rPr lang="cs-CZ" dirty="0" smtClean="0"/>
              <a:t> osady byly v porovnání s neolitickými menší rozlohou a obsahovaly menší počet objektů. V osadě mohlo žít od 2 do 6 rodin, tj. asi 20–30 jedinců. Zmenšily se tak  obytné objekty a místo tzv. dlouhých domů žijí lidé v menších domech čtvercového půdorysu).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Vybrané </a:t>
            </a:r>
            <a:r>
              <a:rPr lang="cs-CZ" dirty="0" err="1" smtClean="0"/>
              <a:t>eneolitické</a:t>
            </a:r>
            <a:r>
              <a:rPr lang="cs-CZ" dirty="0" smtClean="0"/>
              <a:t> kultury, které zasahovaly  na naše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kultura nálevkovitých pohárů</a:t>
            </a:r>
          </a:p>
          <a:p>
            <a:r>
              <a:rPr lang="cs-CZ" dirty="0" smtClean="0"/>
              <a:t>kultura kulovitých amfor</a:t>
            </a:r>
          </a:p>
          <a:p>
            <a:r>
              <a:rPr lang="cs-CZ" dirty="0" smtClean="0"/>
              <a:t>kultura se šňůrovou keramikou</a:t>
            </a:r>
          </a:p>
          <a:p>
            <a:r>
              <a:rPr lang="cs-CZ" dirty="0" smtClean="0"/>
              <a:t>kultura zvoncovitých pohárů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Podle atlasu zakreslete do mapy nejvýznamnější naleziště </a:t>
            </a:r>
            <a:r>
              <a:rPr lang="cs-CZ" dirty="0" err="1" smtClean="0"/>
              <a:t>eneolitických</a:t>
            </a:r>
            <a:r>
              <a:rPr lang="cs-CZ" dirty="0" smtClean="0"/>
              <a:t> kultur. Jednotlivé kultury odlište barevně.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60432" y="488774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7" name="Zástupný symbol pro obrázek 16" descr="20051121134239!La2-demis-czech.pn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271" r="2271"/>
          <a:stretch>
            <a:fillRect/>
          </a:stretch>
        </p:blipFill>
        <p:spPr>
          <a:xfrm>
            <a:off x="1560576" y="0"/>
            <a:ext cx="7603634" cy="4581128"/>
          </a:xfrm>
        </p:spPr>
      </p:pic>
      <p:sp>
        <p:nvSpPr>
          <p:cNvPr id="18" name="TextovéPole 17"/>
          <p:cNvSpPr txBox="1"/>
          <p:nvPr/>
        </p:nvSpPr>
        <p:spPr>
          <a:xfrm>
            <a:off x="8388424" y="422108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nálevkovitých pohárů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Kultura nálevkovitých pohárů</a:t>
            </a:r>
            <a:r>
              <a:rPr lang="cs-CZ" dirty="0" smtClean="0"/>
              <a:t> je typická poháry s nálevkovitým hrdlem s bohatým zdobením. Pohřební ritus byl zpočátku kostrový (hroby jsou mohylové), avšak později se objevil ritus žárový a popel se ukládal do popelnic nálevkovitých tvarů.</a:t>
            </a:r>
            <a:endParaRPr lang="cs-CZ" dirty="0"/>
          </a:p>
        </p:txBody>
      </p:sp>
      <p:pic>
        <p:nvPicPr>
          <p:cNvPr id="8" name="Zástupný symbol pro obsah 7" descr="Funnelbeaker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4907979" y="1589088"/>
            <a:ext cx="3760342" cy="4572000"/>
          </a:xfrm>
        </p:spPr>
      </p:pic>
      <p:sp>
        <p:nvSpPr>
          <p:cNvPr id="9" name="TextovéPole 8"/>
          <p:cNvSpPr txBox="1"/>
          <p:nvPr/>
        </p:nvSpPr>
        <p:spPr>
          <a:xfrm>
            <a:off x="8532440" y="6093296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kulovitých amfor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89567"/>
            <a:ext cx="3816424" cy="45720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Kultura kulovitých amfor dostala svůj název podle charakteristického typu keramické nádoby. Je jím amfora s téměř kulovitým či vakovitým tělem a užším válcovitým hrdlem se 2 – 8 oušky, která se  nacházejí pod hrdlem.  Typický je i bohaté zdobení na hrdle a plecích nádoby.</a:t>
            </a:r>
            <a:endParaRPr lang="cs-CZ" dirty="0"/>
          </a:p>
        </p:txBody>
      </p:sp>
      <p:pic>
        <p:nvPicPr>
          <p:cNvPr id="5" name="Zástupný symbol pro obsah 4" descr="GlobularAmphoraPiatraNeamt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4000898" y="2579688"/>
            <a:ext cx="4730352" cy="3153568"/>
          </a:xfrm>
        </p:spPr>
      </p:pic>
      <p:sp>
        <p:nvSpPr>
          <p:cNvPr id="6" name="TextovéPole 5"/>
          <p:cNvSpPr txBox="1"/>
          <p:nvPr/>
        </p:nvSpPr>
        <p:spPr>
          <a:xfrm>
            <a:off x="8820472" y="580526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se šňůrovou keramikou</a:t>
            </a:r>
            <a:endParaRPr lang="cs-CZ" dirty="0"/>
          </a:p>
        </p:txBody>
      </p:sp>
      <p:pic>
        <p:nvPicPr>
          <p:cNvPr id="5" name="Zástupný symbol pro obsah 4" descr="Stridsyxekeramik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556792"/>
            <a:ext cx="6092254" cy="3083771"/>
          </a:xfrm>
        </p:spPr>
      </p:pic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179512" y="4797152"/>
            <a:ext cx="8640960" cy="190770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Obyvatelstvo se živilo převážně  chovem dobytka a vyznačovalo se nomádským způsobem života.</a:t>
            </a:r>
          </a:p>
          <a:p>
            <a:r>
              <a:rPr lang="cs-CZ" dirty="0" smtClean="0"/>
              <a:t>Keramika byla zdobena otisky šňůry.</a:t>
            </a:r>
          </a:p>
          <a:p>
            <a:r>
              <a:rPr lang="cs-CZ" dirty="0" smtClean="0"/>
              <a:t>Nálezy bohatě vybavených kostrových, původně nejspíše mohylových pohřebišť.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44371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zvoncovitých pohárů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Kultura existovala na mnoha místech západní a střední Evropy a Maroka.</a:t>
            </a:r>
          </a:p>
          <a:p>
            <a:r>
              <a:rPr lang="cs-CZ" dirty="0" smtClean="0"/>
              <a:t>Kultura je nazvaná podle keramických pohárů, které připomínají tvarem převrácený zvon. Tyto poháry mají červeně zabarvený povrch, zpravidla s výzdobou v horizontálních pásech. Objevují se také mísy se zataženým okrajem na nožičkách.</a:t>
            </a:r>
            <a:endParaRPr lang="cs-CZ" dirty="0"/>
          </a:p>
        </p:txBody>
      </p:sp>
      <p:pic>
        <p:nvPicPr>
          <p:cNvPr id="5" name="Zástupný symbol pro obsah 4" descr="Beakerculture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4716016" y="1621847"/>
            <a:ext cx="3744416" cy="4966417"/>
          </a:xfrm>
        </p:spPr>
      </p:pic>
      <p:sp>
        <p:nvSpPr>
          <p:cNvPr id="6" name="TextovéPole 5"/>
          <p:cNvSpPr txBox="1"/>
          <p:nvPr/>
        </p:nvSpPr>
        <p:spPr>
          <a:xfrm>
            <a:off x="8532440" y="6381328"/>
            <a:ext cx="3600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5)</a:t>
            </a:r>
            <a:endParaRPr lang="cs-CZ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zvoncovitých pohárů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400" dirty="0" smtClean="0"/>
              <a:t>Rozšíření kultury v Evropě</a:t>
            </a:r>
          </a:p>
          <a:p>
            <a:endParaRPr lang="cs-CZ" dirty="0"/>
          </a:p>
        </p:txBody>
      </p:sp>
      <p:pic>
        <p:nvPicPr>
          <p:cNvPr id="9" name="Zástupný symbol pro obsah 8" descr="Bellbeaker_map_europ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156620" y="1752600"/>
            <a:ext cx="4811960" cy="4419600"/>
          </a:xfrm>
        </p:spPr>
      </p:pic>
      <p:sp>
        <p:nvSpPr>
          <p:cNvPr id="10" name="TextovéPole 9"/>
          <p:cNvSpPr txBox="1"/>
          <p:nvPr/>
        </p:nvSpPr>
        <p:spPr>
          <a:xfrm>
            <a:off x="8100392" y="5877272"/>
            <a:ext cx="3600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6)</a:t>
            </a:r>
            <a:endParaRPr lang="cs-CZ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1) </a:t>
            </a:r>
            <a:r>
              <a:rPr lang="pt-BR" dirty="0" smtClean="0"/>
              <a:t>DEMIS MAP SERVER. </a:t>
            </a:r>
            <a:r>
              <a:rPr lang="pt-BR" i="1" dirty="0" smtClean="0"/>
              <a:t>Wikipedia.cz</a:t>
            </a:r>
            <a:r>
              <a:rPr lang="pt-BR" dirty="0" smtClean="0"/>
              <a:t> [online]. [cit. 4.1.2013]. Dostupný na WWW: http://upload.wikimedia.org/wikipedia/commons/archive/6/6f/20051121134239!La2-demis-czech.png </a:t>
            </a:r>
            <a:endParaRPr lang="cs-CZ" dirty="0" smtClean="0"/>
          </a:p>
          <a:p>
            <a:r>
              <a:rPr lang="cs-CZ" dirty="0" smtClean="0"/>
              <a:t>2) WIGLAF.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8.11.2012]. Dostupný na WWW: http://cs.wikipedia.org/wiki/Soubor:Funnelbeaker2.JPG </a:t>
            </a:r>
          </a:p>
          <a:p>
            <a:r>
              <a:rPr lang="cs-CZ" dirty="0" smtClean="0"/>
              <a:t>3) CHIRITA, </a:t>
            </a:r>
            <a:r>
              <a:rPr lang="cs-CZ" dirty="0" err="1" smtClean="0"/>
              <a:t>Cristian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8.11.2012]. Dostupný na WWW: http://cs.wikipedia.org/wiki/Soubor:GlobularAmphoraPiatraNeamt.JPG </a:t>
            </a:r>
          </a:p>
          <a:p>
            <a:r>
              <a:rPr lang="cs-CZ" dirty="0" smtClean="0"/>
              <a:t>4) ASTAR73.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8.11.2012]. Dostupný na WWW: http://upload.wikimedia.org/wikipedia/commons/3/36/Stridsyxekeramik.jpg</a:t>
            </a:r>
          </a:p>
          <a:p>
            <a:r>
              <a:rPr lang="cs-CZ" dirty="0" smtClean="0"/>
              <a:t>5) AUTOR NEUVEDEN.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30.11.2012]. Dostupný na WWW: http://cs.wikipedia.org/wiki/Soubor:Beakerculture.jpg  </a:t>
            </a:r>
          </a:p>
          <a:p>
            <a:r>
              <a:rPr lang="cs-CZ" dirty="0" smtClean="0"/>
              <a:t>6)USER:DIE KRAFT.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30.11.2012]. Dostupný na WWW: http://cs.wikipedia.org/wiki/Soubor:Bellbeaker_map_europe.jpg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220</TotalTime>
  <Words>533</Words>
  <Application>Microsoft Office PowerPoint</Application>
  <PresentationFormat>Předvádění na obrazovce (4:3)</PresentationFormat>
  <Paragraphs>48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Opakování</vt:lpstr>
      <vt:lpstr>Snímek 2</vt:lpstr>
      <vt:lpstr>Charakteristika doby</vt:lpstr>
      <vt:lpstr>Společnost</vt:lpstr>
      <vt:lpstr>Vybrané eneolitické kultury, které zasahovaly  na naše území</vt:lpstr>
      <vt:lpstr>Mapa</vt:lpstr>
      <vt:lpstr>Kultura nálevkovitých pohárů</vt:lpstr>
      <vt:lpstr>Kultura kulovitých amfor</vt:lpstr>
      <vt:lpstr>Kultura se šňůrovou keramikou</vt:lpstr>
      <vt:lpstr>Kultura zvoncovitých pohárů</vt:lpstr>
      <vt:lpstr>Kultura zvoncovitých pohárů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Libor</dc:creator>
  <cp:lastModifiedBy>Libor</cp:lastModifiedBy>
  <cp:revision>30</cp:revision>
  <dcterms:created xsi:type="dcterms:W3CDTF">2012-11-30T18:54:42Z</dcterms:created>
  <dcterms:modified xsi:type="dcterms:W3CDTF">2013-01-04T16:09:22Z</dcterms:modified>
</cp:coreProperties>
</file>