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2" r:id="rId3"/>
    <p:sldId id="258" r:id="rId4"/>
    <p:sldId id="259" r:id="rId5"/>
    <p:sldId id="263" r:id="rId6"/>
    <p:sldId id="264" r:id="rId7"/>
    <p:sldId id="268" r:id="rId8"/>
    <p:sldId id="260" r:id="rId9"/>
    <p:sldId id="269" r:id="rId10"/>
    <p:sldId id="265" r:id="rId11"/>
    <p:sldId id="267" r:id="rId12"/>
    <p:sldId id="271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67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34374F4F-81DD-4906-A6C1-3C968C3C329C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B476C9F5-E341-4875-BD44-3E12A47F7A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byciskala.cz/MaRS/index.php?show=mapa&amp;id=351" TargetMode="External"/><Relationship Id="rId2" Type="http://schemas.openxmlformats.org/officeDocument/2006/relationships/hyperlink" Target="http://empepa.net/2012/05/07/krtinske-a-josefovske-udoli/josefov_001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byciskala.cz/MaRS/index.php?show=clanek&amp;id=392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zde:http://brno.idnes.cz/prohlidky-byci-skaly-v-moravskem-krasu-d9l-/brno-zpravy.aspx?c=A120723_1807139_brno-zpravy_mav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nímek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634"/>
            <a:ext cx="8964488" cy="67233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Snímek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4634"/>
            <a:ext cx="8964488" cy="672336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42108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Jeskyně </a:t>
            </a:r>
            <a:r>
              <a:rPr lang="cs-CZ" sz="2400" b="1" dirty="0" smtClean="0"/>
              <a:t>Býčí skála</a:t>
            </a:r>
            <a:r>
              <a:rPr lang="cs-CZ" sz="2400" dirty="0" smtClean="0"/>
              <a:t> leží v střední části CHKO Moravský kras severně od města Brna, </a:t>
            </a:r>
            <a:r>
              <a:rPr lang="cs-CZ" sz="2400" dirty="0"/>
              <a:t> </a:t>
            </a:r>
            <a:r>
              <a:rPr lang="cs-CZ" sz="2400" dirty="0" smtClean="0"/>
              <a:t>poblíž města Adamov. Spolu s Rudickým propadáním tvoří druhý nejdelší jeskynní systém v České republice o celkové délce přes 13 kilometrů.</a:t>
            </a:r>
          </a:p>
          <a:p>
            <a:r>
              <a:rPr lang="cs-CZ" sz="2400" dirty="0" smtClean="0"/>
              <a:t>Zakreslete do mapy polohu Býčí jeskyně:</a:t>
            </a:r>
          </a:p>
          <a:p>
            <a:endParaRPr lang="cs-CZ" dirty="0"/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Bý&amp;ccaron;í ská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4077072"/>
            <a:ext cx="3960441" cy="237626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444208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endParaRPr lang="cs-CZ" dirty="0" smtClean="0"/>
          </a:p>
          <a:p>
            <a:r>
              <a:rPr lang="cs-CZ" sz="3800" dirty="0" smtClean="0"/>
              <a:t>Uvnitř jeskyně, v tzv. Jižní odbočce, se našly stopy osídlení z počátku mladšího paleolitu a z období lovců sobů a divokých koní s kulturou zvanou </a:t>
            </a:r>
            <a:r>
              <a:rPr lang="cs-CZ" sz="3800" dirty="0" err="1" smtClean="0"/>
              <a:t>magdalénien</a:t>
            </a:r>
            <a:r>
              <a:rPr lang="cs-CZ" sz="3800" dirty="0" smtClean="0"/>
              <a:t>. Nejvýznačnější nálezy však spadají do období starší doby železné (halštatské) a jsou připisovány kultuře </a:t>
            </a:r>
            <a:r>
              <a:rPr lang="cs-CZ" sz="3800" dirty="0" err="1" smtClean="0"/>
              <a:t>horákovské</a:t>
            </a:r>
            <a:r>
              <a:rPr lang="cs-CZ" sz="3800" dirty="0" smtClean="0"/>
              <a:t>.</a:t>
            </a:r>
          </a:p>
          <a:p>
            <a:r>
              <a:rPr lang="cs-CZ" sz="3800" dirty="0" smtClean="0"/>
              <a:t>První písemná zmínka o jeskyni pochází z roku 1663, kdy o ní píše řeholník zábrdovického kláštera M. A. </a:t>
            </a:r>
            <a:r>
              <a:rPr lang="cs-CZ" sz="3800" dirty="0" err="1" smtClean="0"/>
              <a:t>Vigsel</a:t>
            </a:r>
            <a:r>
              <a:rPr lang="cs-CZ" sz="3800" dirty="0" smtClean="0"/>
              <a:t>. </a:t>
            </a:r>
          </a:p>
          <a:p>
            <a:r>
              <a:rPr lang="cs-CZ" sz="3800" dirty="0" smtClean="0"/>
              <a:t>Návštěvu císaře Františka II. a jeho ženy Marie Terezie připomíná pamětní deska ze 7. září 1804.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Vchod do jeskyně </a:t>
            </a:r>
            <a:endParaRPr lang="cs-CZ" dirty="0"/>
          </a:p>
        </p:txBody>
      </p:sp>
      <p:pic>
        <p:nvPicPr>
          <p:cNvPr id="5" name="Obrázek 4" descr="800px-Byci_skala_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412776"/>
            <a:ext cx="7200800" cy="527614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8639944" y="648866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Deska Josefa II. a Marie Terezie</a:t>
            </a:r>
            <a:endParaRPr lang="cs-CZ" dirty="0"/>
          </a:p>
        </p:txBody>
      </p:sp>
      <p:pic>
        <p:nvPicPr>
          <p:cNvPr id="4" name="Obrázek 3" descr="800px-Pametní_deska_Frantiska_II._Lotrinskeho_a_Marie_Terezie,_Byci_ska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1412776"/>
            <a:ext cx="7488832" cy="506231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820472" y="6381328"/>
            <a:ext cx="389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Nálezy – bronzový býček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23528" y="1484784"/>
            <a:ext cx="849694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V osmnáctém století těžili dělníci z blízkých železáren v Předsíni štěrk a opakovaně nacházeli uhlíky a lidské kosti. Tyto nálezy zaujaly lékaře a badatele Jindřicha </a:t>
            </a:r>
            <a:r>
              <a:rPr lang="cs-CZ" sz="2400" dirty="0" err="1" smtClean="0"/>
              <a:t>Wankela</a:t>
            </a:r>
            <a:r>
              <a:rPr lang="cs-CZ" sz="2400" dirty="0" smtClean="0"/>
              <a:t>, dnes přezdívaného "otec moravské archeologie", který dal v roce 1869 vyhloubit jámy na různých místech Předsíně. V témže roce zde dva studenti našli hliněnou nádobu, ve které byla nádherná </a:t>
            </a:r>
            <a:r>
              <a:rPr lang="cs-CZ" sz="2400" b="1" dirty="0" smtClean="0">
                <a:solidFill>
                  <a:schemeClr val="bg1"/>
                </a:solidFill>
                <a:hlinkClick r:id="rId2"/>
              </a:rPr>
              <a:t>bronzová soška býčka</a:t>
            </a:r>
            <a:r>
              <a:rPr lang="cs-CZ" sz="2400" b="1" dirty="0" smtClean="0">
                <a:solidFill>
                  <a:schemeClr val="bg1"/>
                </a:solidFill>
              </a:rPr>
              <a:t>, </a:t>
            </a:r>
            <a:r>
              <a:rPr lang="cs-CZ" sz="2400" dirty="0" smtClean="0"/>
              <a:t>obalená zuhelnatělým prosem. Na čele, na plecích a páteři byl býček zdobený železem a v místě očí byl dříve patrně vsazen kousek skla. (Jeskyně se </a:t>
            </a:r>
            <a:r>
              <a:rPr lang="cs-CZ" sz="2400" smtClean="0"/>
              <a:t>jmenovala </a:t>
            </a:r>
            <a:r>
              <a:rPr lang="cs-CZ" sz="2400" smtClean="0">
                <a:hlinkClick r:id="rId3"/>
              </a:rPr>
              <a:t>Býčí</a:t>
            </a:r>
            <a:r>
              <a:rPr lang="cs-CZ" sz="2400" smtClean="0"/>
              <a:t> </a:t>
            </a:r>
            <a:r>
              <a:rPr lang="cs-CZ" sz="2400" smtClean="0">
                <a:hlinkClick r:id="rId4"/>
              </a:rPr>
              <a:t>skála</a:t>
            </a:r>
            <a:r>
              <a:rPr lang="cs-CZ" sz="2400" smtClean="0"/>
              <a:t> </a:t>
            </a:r>
            <a:r>
              <a:rPr lang="cs-CZ" sz="2400" dirty="0" smtClean="0"/>
              <a:t>nepaměti, patrně podle pohanského kultu býka. Své jméno tedy nedostala podle tohoto nálezu). </a:t>
            </a:r>
          </a:p>
          <a:p>
            <a:endParaRPr lang="cs-CZ" dirty="0" smtClean="0"/>
          </a:p>
          <a:p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Nálezy J. </a:t>
            </a:r>
            <a:r>
              <a:rPr lang="cs-CZ" dirty="0" err="1" smtClean="0"/>
              <a:t>Wankela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None/>
            </a:pPr>
            <a:r>
              <a:rPr lang="cs-CZ" sz="2400" dirty="0" smtClean="0"/>
              <a:t>   Nález J. </a:t>
            </a:r>
            <a:r>
              <a:rPr lang="cs-CZ" sz="2400" dirty="0" err="1" smtClean="0"/>
              <a:t>Wankela</a:t>
            </a:r>
            <a:r>
              <a:rPr lang="cs-CZ" sz="2400" dirty="0" smtClean="0"/>
              <a:t> byl šokující. V prostoru tzv. Předsíně, pod vrstvou kamenů a vypáleného vápence našel místy až půl metru silnou vrstvu dřevěných uhlíků. V žárovišti nalezl střepy nádob, železné sekery, meč, bronzové a zlaté ozdoby, zbroj a skleněné perly. Bylo zde navršeno také přes 40 lidských koster. Některým chyběla hlava, jiným ruce a nohy. Našel také množství nádob naplněných prosem, moukou a masem. Mezi nimi byla i číše, vyrobená z lidské lebky. U stěny nalezl kamenný oltář a na něm dvě ženské ruce s náramky a zlatými prsteny a polovinu lebky. Hlouběji v jeskyni našel v popelu zbytky obětního vozu s bronzovým kováním a kostrou muže - patrně velmože. 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Nález J. </a:t>
            </a:r>
            <a:r>
              <a:rPr lang="cs-CZ" dirty="0" err="1" smtClean="0"/>
              <a:t>Wankela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67544" y="1772814"/>
            <a:ext cx="835292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400" dirty="0" smtClean="0"/>
              <a:t>J. </a:t>
            </a:r>
            <a:r>
              <a:rPr lang="cs-CZ" sz="2400" dirty="0" err="1" smtClean="0"/>
              <a:t>Wankel</a:t>
            </a:r>
            <a:r>
              <a:rPr lang="cs-CZ" sz="2400" dirty="0" smtClean="0"/>
              <a:t> tento nález interpretoval jako rituální pohřeb velmože halštatské kultury s lidskými </a:t>
            </a:r>
            <a:r>
              <a:rPr lang="cs-CZ" sz="2400" dirty="0" err="1" smtClean="0"/>
              <a:t>obětmi</a:t>
            </a:r>
            <a:r>
              <a:rPr lang="cs-CZ" sz="2400" dirty="0" smtClean="0"/>
              <a:t> (starší doba železná 750-400 př. n.l.). U zadní stěny Předsíně pak byla objevena kovářská dílna a další doklady výroby. Nález je nyní uložen v přírodně-historickém muzeu ve Vídni a přikládá se mu obrovský význam. Jedná se o jeden z nejzáhadnějších archeologických objevů v Evropě.</a:t>
            </a:r>
          </a:p>
          <a:p>
            <a:pPr>
              <a:buNone/>
            </a:pPr>
            <a:r>
              <a:rPr lang="cs-CZ" sz="2400" dirty="0" smtClean="0"/>
              <a:t> </a:t>
            </a:r>
          </a:p>
          <a:p>
            <a:r>
              <a:rPr lang="cs-CZ" sz="2400" dirty="0" smtClean="0"/>
              <a:t>Zatímco J. </a:t>
            </a:r>
            <a:r>
              <a:rPr lang="cs-CZ" sz="2400" dirty="0" err="1" smtClean="0"/>
              <a:t>Wankel</a:t>
            </a:r>
            <a:r>
              <a:rPr lang="cs-CZ" sz="2400" dirty="0" smtClean="0"/>
              <a:t> vyložil nálezovou situaci jako pohřeb kmenového náčelníka se složitým rituálem, včetně kanibalismu, v poslední době se také hovoří o výbuchu nahromaděného plynu či masakru prospektorů železa jinou skupinou, atd.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Portrét J. </a:t>
            </a:r>
            <a:r>
              <a:rPr lang="cs-CZ" dirty="0" err="1" smtClean="0"/>
              <a:t>Wankela</a:t>
            </a:r>
            <a:r>
              <a:rPr lang="cs-CZ" dirty="0" smtClean="0"/>
              <a:t> na Býčí skále</a:t>
            </a:r>
            <a:endParaRPr lang="cs-CZ" dirty="0"/>
          </a:p>
        </p:txBody>
      </p:sp>
      <p:pic>
        <p:nvPicPr>
          <p:cNvPr id="3" name="Obrázek 2" descr="800px-Portret_Jindřicha_Wankela_na_Býčí_ská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412776"/>
            <a:ext cx="8208912" cy="5184576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676456" y="6453336"/>
            <a:ext cx="533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 německé okupace byla jeskyně, stejně jako jiné jeskyně Moravského krasu, využívána jako zbrojní továrna na výrobu leteckých motorů. Podlaha Předsíně byla vylita betonem a oba vchody do jeskyně uzavřeny. </a:t>
            </a:r>
          </a:p>
          <a:p>
            <a:r>
              <a:rPr lang="cs-CZ" dirty="0" smtClean="0"/>
              <a:t>V současné době je jeskyně nepřístupná.</a:t>
            </a:r>
          </a:p>
          <a:p>
            <a:pPr>
              <a:buNone/>
            </a:pPr>
            <a:r>
              <a:rPr lang="cs-CZ" dirty="0" smtClean="0"/>
              <a:t>   </a:t>
            </a:r>
            <a:r>
              <a:rPr lang="cs-CZ" dirty="0" err="1" smtClean="0">
                <a:hlinkClick r:id="rId2"/>
              </a:rPr>
              <a:t>Videoprohlídka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000" dirty="0" smtClean="0"/>
              <a:t> Které z tvrzení je správné? </a:t>
            </a:r>
            <a:br>
              <a:rPr lang="cs-CZ" sz="4000" dirty="0" smtClean="0"/>
            </a:br>
            <a:r>
              <a:rPr lang="cs-CZ" sz="2700" dirty="0" smtClean="0"/>
              <a:t>(Zkontrolujete kliknutím myši.)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99592" y="2060848"/>
            <a:ext cx="2952328" cy="648072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700808"/>
            <a:ext cx="393870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Jeskyni objevil J. </a:t>
            </a:r>
            <a:r>
              <a:rPr lang="cs-CZ" sz="2400" dirty="0" err="1" smtClean="0"/>
              <a:t>Wankele</a:t>
            </a:r>
            <a:r>
              <a:rPr lang="cs-CZ" sz="2400" dirty="0" smtClean="0"/>
              <a:t>. 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996952"/>
            <a:ext cx="677621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Nejvýznamnější nález pochází z doby bronzové.</a:t>
            </a: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4077072"/>
            <a:ext cx="572785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Jeskyně se nachází v Moravském krasu.</a:t>
            </a:r>
          </a:p>
          <a:p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35696" y="2348880"/>
            <a:ext cx="496321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Jeskyně byla osídlena od paleolitu.</a:t>
            </a: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95736" y="4725144"/>
            <a:ext cx="531389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jeskyni se nachází nástěnné malby.</a:t>
            </a: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35696" y="3573016"/>
            <a:ext cx="5211298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 jeskyni byly nalezeny lidské kostry.</a:t>
            </a: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5373216"/>
            <a:ext cx="674255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Jeskyně svůj název dostala podle nálezu býčka.</a:t>
            </a:r>
          </a:p>
          <a:p>
            <a:endParaRPr lang="cs-CZ" dirty="0"/>
          </a:p>
        </p:txBody>
      </p:sp>
      <p:pic>
        <p:nvPicPr>
          <p:cNvPr id="1026" name="Picture 2" descr="C:\Users\Libor\AppData\Local\Microsoft\Windows\Temporary Internet Files\Content.IE5\3NEP55CR\MC9004343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628800"/>
            <a:ext cx="843627" cy="576064"/>
          </a:xfrm>
          <a:prstGeom prst="rect">
            <a:avLst/>
          </a:prstGeom>
          <a:noFill/>
        </p:spPr>
      </p:pic>
      <p:pic>
        <p:nvPicPr>
          <p:cNvPr id="12" name="Picture 2" descr="C:\Users\Libor\AppData\Local\Microsoft\Windows\Temporary Internet Files\Content.IE5\8OF1GRRP\MC9004420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060848"/>
            <a:ext cx="720080" cy="839160"/>
          </a:xfrm>
          <a:prstGeom prst="rect">
            <a:avLst/>
          </a:prstGeom>
          <a:noFill/>
        </p:spPr>
      </p:pic>
      <p:pic>
        <p:nvPicPr>
          <p:cNvPr id="13" name="Picture 2" descr="C:\Users\Libor\AppData\Local\Microsoft\Windows\Temporary Internet Files\Content.IE5\3NEP55CR\MC9004343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2924944"/>
            <a:ext cx="843627" cy="576064"/>
          </a:xfrm>
          <a:prstGeom prst="rect">
            <a:avLst/>
          </a:prstGeom>
          <a:noFill/>
        </p:spPr>
      </p:pic>
      <p:pic>
        <p:nvPicPr>
          <p:cNvPr id="14" name="Picture 2" descr="C:\Users\Libor\AppData\Local\Microsoft\Windows\Temporary Internet Files\Content.IE5\8OF1GRRP\MC9004420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3429000"/>
            <a:ext cx="720080" cy="839160"/>
          </a:xfrm>
          <a:prstGeom prst="rect">
            <a:avLst/>
          </a:prstGeom>
          <a:noFill/>
        </p:spPr>
      </p:pic>
      <p:pic>
        <p:nvPicPr>
          <p:cNvPr id="16" name="Picture 2" descr="C:\Users\Libor\AppData\Local\Microsoft\Windows\Temporary Internet Files\Content.IE5\8OF1GRRP\MC90044202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3933056"/>
            <a:ext cx="720080" cy="839160"/>
          </a:xfrm>
          <a:prstGeom prst="rect">
            <a:avLst/>
          </a:prstGeom>
          <a:noFill/>
        </p:spPr>
      </p:pic>
      <p:pic>
        <p:nvPicPr>
          <p:cNvPr id="17" name="Picture 2" descr="C:\Users\Libor\AppData\Local\Microsoft\Windows\Temporary Internet Files\Content.IE5\3NEP55CR\MC9004343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4725144"/>
            <a:ext cx="843627" cy="576064"/>
          </a:xfrm>
          <a:prstGeom prst="rect">
            <a:avLst/>
          </a:prstGeom>
          <a:noFill/>
        </p:spPr>
      </p:pic>
      <p:pic>
        <p:nvPicPr>
          <p:cNvPr id="18" name="Picture 2" descr="C:\Users\Libor\AppData\Local\Microsoft\Windows\Temporary Internet Files\Content.IE5\3NEP55CR\MC90043439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5445224"/>
            <a:ext cx="843627" cy="5760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1) AUTOR NEUVEDEN.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26.11.2012]. Dostupný na WWW: http://cs.wikipedia.org/wiki/B%C3%BD%C4%8D%C3%AD_sk%C3%A1la </a:t>
            </a:r>
          </a:p>
          <a:p>
            <a:r>
              <a:rPr lang="cs-CZ" dirty="0" smtClean="0"/>
              <a:t>2) MALÝ, Lukáš.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26.11.2012]. Dostupný na WWW: http://commons.wikimedia.org/wiki/File:Byci_skala_5.JPG </a:t>
            </a:r>
          </a:p>
          <a:p>
            <a:r>
              <a:rPr lang="cs-CZ" dirty="0" smtClean="0"/>
              <a:t>3) LASY.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26.11.2012]. Dostupný na WWW: http://commons.wikimedia.org/wiki/File:Pametn%C3%AD_deska_Frantiska_II._Lotrinskeho_a_Marie_Terezie,_Byci_skale.JPG </a:t>
            </a:r>
          </a:p>
          <a:p>
            <a:r>
              <a:rPr lang="cs-CZ" dirty="0" smtClean="0"/>
              <a:t>4) LASY. </a:t>
            </a:r>
            <a:r>
              <a:rPr lang="cs-CZ" i="1" dirty="0" err="1" smtClean="0"/>
              <a:t>Wikipedia.cz</a:t>
            </a:r>
            <a:r>
              <a:rPr lang="cs-CZ" dirty="0" smtClean="0"/>
              <a:t> [online]. [cit. 26.11.2012]. Dostupný na WWW: http://commons.wikimedia.org/wiki/File:Portret_Jind%C5%99icha_Wankela_na_B%C3%BD%C4%8D%C3%AD_sk%C3%A1le.JPG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155</TotalTime>
  <Words>661</Words>
  <Application>Microsoft Office PowerPoint</Application>
  <PresentationFormat>Předvádění na obrazovce (4:3)</PresentationFormat>
  <Paragraphs>60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Lití písma</vt:lpstr>
      <vt:lpstr>Snímek 1</vt:lpstr>
      <vt:lpstr>Snímek 2</vt:lpstr>
      <vt:lpstr>Poloha</vt:lpstr>
      <vt:lpstr>Historie</vt:lpstr>
      <vt:lpstr>Vchod do jeskyně </vt:lpstr>
      <vt:lpstr>Deska Josefa II. a Marie Terezie</vt:lpstr>
      <vt:lpstr>Nálezy – bronzový býček</vt:lpstr>
      <vt:lpstr>Nálezy J. Wankela</vt:lpstr>
      <vt:lpstr>Nález J. Wankela</vt:lpstr>
      <vt:lpstr>Portrét J. Wankela na Býčí skále</vt:lpstr>
      <vt:lpstr>Snímek 11</vt:lpstr>
      <vt:lpstr>  Které z tvrzení je správné?  (Zkontrolujete kliknutím myši.)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Iva</dc:creator>
  <cp:lastModifiedBy>Libor</cp:lastModifiedBy>
  <cp:revision>24</cp:revision>
  <dcterms:created xsi:type="dcterms:W3CDTF">2012-11-26T22:09:52Z</dcterms:created>
  <dcterms:modified xsi:type="dcterms:W3CDTF">2012-11-29T22:11:09Z</dcterms:modified>
</cp:coreProperties>
</file>