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comments/comment1.xml" ContentType="application/vnd.openxmlformats-officedocument.presentationml.comment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71" r:id="rId2"/>
    <p:sldId id="272" r:id="rId3"/>
    <p:sldId id="263" r:id="rId4"/>
    <p:sldId id="270" r:id="rId5"/>
    <p:sldId id="267" r:id="rId6"/>
    <p:sldId id="259" r:id="rId7"/>
    <p:sldId id="262" r:id="rId8"/>
    <p:sldId id="264" r:id="rId9"/>
    <p:sldId id="266" r:id="rId10"/>
    <p:sldId id="268" r:id="rId11"/>
    <p:sldId id="265" r:id="rId12"/>
    <p:sldId id="260"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ibo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showPr>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45" autoAdjust="0"/>
  </p:normalViewPr>
  <p:slideViewPr>
    <p:cSldViewPr>
      <p:cViewPr varScale="1">
        <p:scale>
          <a:sx n="51" d="100"/>
          <a:sy n="51" d="100"/>
        </p:scale>
        <p:origin x="-1354" y="-6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2-11-19T19:20:59.721" idx="1">
    <p:pos x="10" y="10"/>
    <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D82DF8-A3FC-4417-9FD5-8028E6B7A47B}" type="datetimeFigureOut">
              <a:rPr lang="cs-CZ" smtClean="0"/>
              <a:pPr/>
              <a:t>18.2.2013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FBF5AF-8074-4534-9764-2AD557C61719}"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5FFBF5AF-8074-4534-9764-2AD557C61719}" type="slidenum">
              <a:rPr lang="cs-CZ" smtClean="0"/>
              <a:pPr/>
              <a:t>5</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7297E3BA-047B-4CD1-A9F4-DC7698F9E78B}" type="datetimeFigureOut">
              <a:rPr lang="cs-CZ" smtClean="0"/>
              <a:pPr/>
              <a:t>18.2.2013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221E2A6D-AB9C-4CB0-B35B-4247FC36AAE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7297E3BA-047B-4CD1-A9F4-DC7698F9E78B}" type="datetimeFigureOut">
              <a:rPr lang="cs-CZ" smtClean="0"/>
              <a:pPr/>
              <a:t>18.2.2013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221E2A6D-AB9C-4CB0-B35B-4247FC36AAE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7297E3BA-047B-4CD1-A9F4-DC7698F9E78B}" type="datetimeFigureOut">
              <a:rPr lang="cs-CZ" smtClean="0"/>
              <a:pPr/>
              <a:t>18.2.2013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221E2A6D-AB9C-4CB0-B35B-4247FC36AAED}"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7297E3BA-047B-4CD1-A9F4-DC7698F9E78B}" type="datetimeFigureOut">
              <a:rPr lang="cs-CZ" smtClean="0"/>
              <a:pPr/>
              <a:t>18.2.2013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7297E3BA-047B-4CD1-A9F4-DC7698F9E78B}" type="datetimeFigureOut">
              <a:rPr lang="cs-CZ" smtClean="0"/>
              <a:pPr/>
              <a:t>18.2.2013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221E2A6D-AB9C-4CB0-B35B-4247FC36AAED}" type="slidenum">
              <a:rPr lang="cs-CZ" smtClean="0"/>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7297E3BA-047B-4CD1-A9F4-DC7698F9E78B}" type="datetimeFigureOut">
              <a:rPr lang="cs-CZ" smtClean="0"/>
              <a:pPr/>
              <a:t>18.2.2013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7297E3BA-047B-4CD1-A9F4-DC7698F9E78B}" type="datetimeFigureOut">
              <a:rPr lang="cs-CZ" smtClean="0"/>
              <a:pPr/>
              <a:t>18.2.2013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7297E3BA-047B-4CD1-A9F4-DC7698F9E78B}" type="datetimeFigureOut">
              <a:rPr lang="cs-CZ" smtClean="0"/>
              <a:pPr/>
              <a:t>18.2.2013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7297E3BA-047B-4CD1-A9F4-DC7698F9E78B}" type="datetimeFigureOut">
              <a:rPr lang="cs-CZ" smtClean="0"/>
              <a:pPr/>
              <a:t>18.2.2013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21E2A6D-AB9C-4CB0-B35B-4247FC36AAED}"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297E3BA-047B-4CD1-A9F4-DC7698F9E78B}" type="datetimeFigureOut">
              <a:rPr lang="cs-CZ" smtClean="0"/>
              <a:pPr/>
              <a:t>18.2.2013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297E3BA-047B-4CD1-A9F4-DC7698F9E78B}" type="datetimeFigureOut">
              <a:rPr lang="cs-CZ" smtClean="0"/>
              <a:pPr/>
              <a:t>18.2.2013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21E2A6D-AB9C-4CB0-B35B-4247FC36AAE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BEAC7"/>
            </a:gs>
            <a:gs pos="17999">
              <a:srgbClr val="FEE7F2"/>
            </a:gs>
            <a:gs pos="36000">
              <a:srgbClr val="FAC77D"/>
            </a:gs>
            <a:gs pos="61000">
              <a:srgbClr val="FBA97D"/>
            </a:gs>
            <a:gs pos="82001">
              <a:srgbClr val="FBD49C"/>
            </a:gs>
            <a:gs pos="100000">
              <a:srgbClr val="FEE7F2"/>
            </a:gs>
          </a:gsLst>
          <a:lin ang="5400000" scaled="0"/>
          <a:tileRect r="-100000" b="-100000"/>
        </a:gradFill>
        <a:effectLst/>
      </p:bgPr>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7297E3BA-047B-4CD1-A9F4-DC7698F9E78B}" type="datetimeFigureOut">
              <a:rPr lang="cs-CZ" smtClean="0"/>
              <a:pPr/>
              <a:t>18.2.2013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221E2A6D-AB9C-4CB0-B35B-4247FC36AAED}"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Snímek1.JPG"/>
          <p:cNvPicPr>
            <a:picLocks noChangeAspect="1"/>
          </p:cNvPicPr>
          <p:nvPr/>
        </p:nvPicPr>
        <p:blipFill>
          <a:blip r:embed="rId2" cstate="print"/>
          <a:stretch>
            <a:fillRect/>
          </a:stretch>
        </p:blipFill>
        <p:spPr>
          <a:xfrm>
            <a:off x="251520" y="188640"/>
            <a:ext cx="8640960" cy="648072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Snímek2.JPG"/>
          <p:cNvPicPr>
            <a:picLocks noChangeAspect="1"/>
          </p:cNvPicPr>
          <p:nvPr/>
        </p:nvPicPr>
        <p:blipFill>
          <a:blip r:embed="rId2" cstate="print"/>
          <a:stretch>
            <a:fillRect/>
          </a:stretch>
        </p:blipFill>
        <p:spPr>
          <a:xfrm>
            <a:off x="155508" y="80628"/>
            <a:ext cx="8880987" cy="666074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BEAC7">
                <a:alpha val="79000"/>
              </a:srgbClr>
            </a:gs>
            <a:gs pos="17999">
              <a:srgbClr val="FEE7F2"/>
            </a:gs>
            <a:gs pos="36000">
              <a:srgbClr val="FAC77D"/>
            </a:gs>
            <a:gs pos="61000">
              <a:srgbClr val="FBA97D"/>
            </a:gs>
            <a:gs pos="82001">
              <a:srgbClr val="FBD49C"/>
            </a:gs>
            <a:gs pos="100000">
              <a:srgbClr val="FEE7F2"/>
            </a:gs>
          </a:gsLst>
          <a:lin ang="5400000" scaled="0"/>
          <a:tileRect r="-100000" b="-10000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Stěhování národů</a:t>
            </a:r>
            <a:endParaRPr lang="cs-CZ" dirty="0"/>
          </a:p>
        </p:txBody>
      </p:sp>
      <p:sp>
        <p:nvSpPr>
          <p:cNvPr id="3" name="Zástupný symbol pro obsah 2"/>
          <p:cNvSpPr>
            <a:spLocks noGrp="1"/>
          </p:cNvSpPr>
          <p:nvPr>
            <p:ph idx="1"/>
          </p:nvPr>
        </p:nvSpPr>
        <p:spPr>
          <a:xfrm>
            <a:off x="251520" y="1412776"/>
            <a:ext cx="8686800" cy="4248472"/>
          </a:xfrm>
        </p:spPr>
        <p:txBody>
          <a:bodyPr>
            <a:normAutofit/>
          </a:bodyPr>
          <a:lstStyle/>
          <a:p>
            <a:pPr>
              <a:buFont typeface="Wingdings" pitchFamily="2" charset="2"/>
              <a:buChar char="q"/>
            </a:pPr>
            <a:r>
              <a:rPr lang="cs-CZ" sz="2400" dirty="0" smtClean="0">
                <a:cs typeface="Arial" pitchFamily="34" charset="0"/>
              </a:rPr>
              <a:t>Pojmem stěhování národů se obvykle označují rozsáhlé migrace obyvatelstva (tzv. barbarských kmenů a jejich skupin), které probíhaly od 4. do 7. století.</a:t>
            </a:r>
          </a:p>
          <a:p>
            <a:pPr>
              <a:buFont typeface="Wingdings" pitchFamily="2" charset="2"/>
              <a:buChar char="q"/>
            </a:pPr>
            <a:r>
              <a:rPr lang="cs-CZ" sz="2400" dirty="0" smtClean="0">
                <a:cs typeface="Arial" pitchFamily="34" charset="0"/>
              </a:rPr>
              <a:t>Jejich příčinou byly demografické změny, především růst počtu obyvatelstva, způsobený přechodem od pastevectví k zemědělství, tj. k usedlému způsobu života, i sociální důvody. </a:t>
            </a:r>
          </a:p>
          <a:p>
            <a:pPr>
              <a:buFont typeface="Wingdings" pitchFamily="2" charset="2"/>
              <a:buChar char="q"/>
            </a:pPr>
            <a:r>
              <a:rPr lang="cs-CZ" sz="2400" dirty="0" smtClean="0">
                <a:cs typeface="Arial" pitchFamily="34" charset="0"/>
              </a:rPr>
              <a:t>Kromě toho primitivní způsob obdělávání půdy vedl k jejímu rychlému vyčerpání, což bylo dalším důvodem ke stěhování.</a:t>
            </a:r>
          </a:p>
          <a:p>
            <a:pPr>
              <a:buNone/>
            </a:pPr>
            <a:endParaRPr lang="cs-CZ" sz="7000" dirty="0" smtClean="0"/>
          </a:p>
          <a:p>
            <a:endParaRPr lang="cs-CZ" sz="7000" dirty="0" smtClean="0"/>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endParaRPr lang="cs-CZ"/>
          </a:p>
        </p:txBody>
      </p:sp>
      <p:sp>
        <p:nvSpPr>
          <p:cNvPr id="6" name="Zástupný symbol pro obsah 5"/>
          <p:cNvSpPr>
            <a:spLocks noGrp="1"/>
          </p:cNvSpPr>
          <p:nvPr>
            <p:ph idx="1"/>
          </p:nvPr>
        </p:nvSpPr>
        <p:spPr>
          <a:xfrm>
            <a:off x="179512" y="1556792"/>
            <a:ext cx="8686800" cy="5184576"/>
          </a:xfrm>
        </p:spPr>
        <p:txBody>
          <a:bodyPr>
            <a:normAutofit fontScale="55000" lnSpcReduction="20000"/>
          </a:bodyPr>
          <a:lstStyle/>
          <a:p>
            <a:pPr>
              <a:buFont typeface="Wingdings" pitchFamily="2" charset="2"/>
              <a:buChar char="q"/>
            </a:pPr>
            <a:r>
              <a:rPr lang="cs-CZ" sz="5100" dirty="0" smtClean="0">
                <a:cs typeface="Arial" pitchFamily="34" charset="0"/>
              </a:rPr>
              <a:t>Kmeny, jejichž počet členů rostl, začaly hledat novou půdu. Často ji nacházely na území římské říše, která se v té době již nacházela v hluboké krizi a jejíž hranice nebyly dostatečně chráněné. Navíc bylo na jejím území možné získat bohatou kořist. Muži, kteří na takové výpravě uspěli, získali nejen kořist a novou půdu, ale také vážnost a prestiž u svého kmene. To patřilo mezi sociální příčiny stěhování národů. </a:t>
            </a:r>
          </a:p>
          <a:p>
            <a:pPr algn="just">
              <a:buFont typeface="Wingdings" pitchFamily="2" charset="2"/>
              <a:buChar char="q"/>
            </a:pPr>
            <a:r>
              <a:rPr lang="cs-CZ" sz="5100" dirty="0" smtClean="0">
                <a:cs typeface="Arial" pitchFamily="34" charset="0"/>
              </a:rPr>
              <a:t>Bezprostřední hybnou silou byl pak často také tlak jiných kmenů.</a:t>
            </a:r>
          </a:p>
          <a:p>
            <a:pPr algn="just">
              <a:buFont typeface="Wingdings" pitchFamily="2" charset="2"/>
              <a:buChar char="q"/>
            </a:pPr>
            <a:r>
              <a:rPr lang="cs-CZ" sz="5100" dirty="0" smtClean="0">
                <a:cs typeface="Arial" pitchFamily="34" charset="0"/>
              </a:rPr>
              <a:t>Konec germánské etapy stěhování národů (5. století) znamená na západě současně konec pozdní antiky, resp. římského císařství. Začíná raný středověk.</a:t>
            </a:r>
          </a:p>
          <a:p>
            <a:pPr>
              <a:buFont typeface="Wingdings" pitchFamily="2" charset="2"/>
              <a:buChar char="q"/>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251520" y="260648"/>
            <a:ext cx="8662736" cy="464096"/>
          </a:xfrm>
          <a:solidFill>
            <a:schemeClr val="accent4">
              <a:lumMod val="60000"/>
              <a:lumOff val="40000"/>
            </a:schemeClr>
          </a:solidFill>
          <a:ln>
            <a:solidFill>
              <a:schemeClr val="accent1">
                <a:lumMod val="20000"/>
                <a:lumOff val="80000"/>
              </a:schemeClr>
            </a:solidFill>
          </a:ln>
        </p:spPr>
        <p:txBody>
          <a:bodyPr>
            <a:noAutofit/>
          </a:bodyPr>
          <a:lstStyle/>
          <a:p>
            <a:r>
              <a:rPr lang="cs-CZ" sz="2800" b="1" dirty="0" smtClean="0"/>
              <a:t>Mapa stěhování národů</a:t>
            </a:r>
            <a:endParaRPr lang="cs-CZ" sz="2800" b="1" dirty="0"/>
          </a:p>
        </p:txBody>
      </p:sp>
      <p:sp>
        <p:nvSpPr>
          <p:cNvPr id="9" name="TextovéPole 8"/>
          <p:cNvSpPr txBox="1"/>
          <p:nvPr/>
        </p:nvSpPr>
        <p:spPr>
          <a:xfrm>
            <a:off x="683568" y="980728"/>
            <a:ext cx="7293984" cy="1200329"/>
          </a:xfrm>
          <a:prstGeom prst="rect">
            <a:avLst/>
          </a:prstGeom>
          <a:noFill/>
        </p:spPr>
        <p:txBody>
          <a:bodyPr wrap="square" rtlCol="0">
            <a:spAutoFit/>
          </a:bodyPr>
          <a:lstStyle/>
          <a:p>
            <a:r>
              <a:rPr lang="cs-CZ" sz="2400" i="1" dirty="0" smtClean="0"/>
              <a:t>Úkol</a:t>
            </a:r>
            <a:r>
              <a:rPr lang="cs-CZ" sz="2000" dirty="0" smtClean="0"/>
              <a:t>: </a:t>
            </a:r>
            <a:r>
              <a:rPr lang="cs-CZ" sz="2400" i="1" dirty="0" smtClean="0"/>
              <a:t>podle mapy rekonstruujte pohyb germánských kmenů Evropou a zaznamenejte jej do následující tabulky</a:t>
            </a:r>
          </a:p>
        </p:txBody>
      </p:sp>
      <p:sp>
        <p:nvSpPr>
          <p:cNvPr id="10" name="TextovéPole 9"/>
          <p:cNvSpPr txBox="1"/>
          <p:nvPr/>
        </p:nvSpPr>
        <p:spPr>
          <a:xfrm>
            <a:off x="6588224" y="2492896"/>
            <a:ext cx="504056" cy="369332"/>
          </a:xfrm>
          <a:prstGeom prst="rect">
            <a:avLst/>
          </a:prstGeom>
          <a:noFill/>
        </p:spPr>
        <p:txBody>
          <a:bodyPr wrap="square" rtlCol="0">
            <a:spAutoFit/>
          </a:bodyPr>
          <a:lstStyle/>
          <a:p>
            <a:endParaRPr lang="cs-CZ" dirty="0"/>
          </a:p>
        </p:txBody>
      </p:sp>
      <p:sp>
        <p:nvSpPr>
          <p:cNvPr id="11" name="TextovéPole 10"/>
          <p:cNvSpPr txBox="1"/>
          <p:nvPr/>
        </p:nvSpPr>
        <p:spPr>
          <a:xfrm>
            <a:off x="6444208" y="2420888"/>
            <a:ext cx="1440160" cy="369332"/>
          </a:xfrm>
          <a:prstGeom prst="rect">
            <a:avLst/>
          </a:prstGeom>
          <a:noFill/>
        </p:spPr>
        <p:txBody>
          <a:bodyPr wrap="square" rtlCol="0">
            <a:spAutoFit/>
          </a:bodyPr>
          <a:lstStyle/>
          <a:p>
            <a:endParaRPr lang="cs-CZ" dirty="0"/>
          </a:p>
        </p:txBody>
      </p:sp>
      <p:sp>
        <p:nvSpPr>
          <p:cNvPr id="17" name="TextovéPole 16"/>
          <p:cNvSpPr txBox="1"/>
          <p:nvPr/>
        </p:nvSpPr>
        <p:spPr>
          <a:xfrm>
            <a:off x="323528" y="2132856"/>
            <a:ext cx="461858" cy="369332"/>
          </a:xfrm>
          <a:prstGeom prst="rect">
            <a:avLst/>
          </a:prstGeom>
          <a:noFill/>
        </p:spPr>
        <p:txBody>
          <a:bodyPr wrap="square" rtlCol="0">
            <a:spAutoFit/>
          </a:bodyPr>
          <a:lstStyle/>
          <a:p>
            <a:r>
              <a:rPr lang="cs-CZ" dirty="0" smtClean="0"/>
              <a:t>1)</a:t>
            </a:r>
            <a:endParaRPr lang="cs-CZ" dirty="0"/>
          </a:p>
        </p:txBody>
      </p:sp>
      <p:pic>
        <p:nvPicPr>
          <p:cNvPr id="13" name="Zástupný symbol pro obsah 12" descr="800px-Mapa_stahovania_narodov upr.png"/>
          <p:cNvPicPr>
            <a:picLocks noGrp="1" noChangeAspect="1"/>
          </p:cNvPicPr>
          <p:nvPr>
            <p:ph idx="1"/>
          </p:nvPr>
        </p:nvPicPr>
        <p:blipFill>
          <a:blip r:embed="rId3" cstate="print"/>
          <a:stretch>
            <a:fillRect/>
          </a:stretch>
        </p:blipFill>
        <p:spPr>
          <a:xfrm>
            <a:off x="611560" y="2060848"/>
            <a:ext cx="8064896" cy="4392276"/>
          </a:xfrm>
        </p:spPr>
      </p:pic>
      <p:sp>
        <p:nvSpPr>
          <p:cNvPr id="15" name="TextovéPole 14"/>
          <p:cNvSpPr txBox="1"/>
          <p:nvPr/>
        </p:nvSpPr>
        <p:spPr>
          <a:xfrm>
            <a:off x="7020272" y="2276872"/>
            <a:ext cx="2123728" cy="615553"/>
          </a:xfrm>
          <a:prstGeom prst="rect">
            <a:avLst/>
          </a:prstGeom>
          <a:noFill/>
        </p:spPr>
        <p:txBody>
          <a:bodyPr wrap="square" rtlCol="0">
            <a:spAutoFit/>
          </a:bodyPr>
          <a:lstStyle/>
          <a:p>
            <a:r>
              <a:rPr lang="cs-CZ" sz="1600" dirty="0" smtClean="0"/>
              <a:t>Západořímská </a:t>
            </a:r>
            <a:r>
              <a:rPr lang="cs-CZ" sz="1600" dirty="0" err="1" smtClean="0"/>
              <a:t>ř</a:t>
            </a:r>
            <a:r>
              <a:rPr lang="cs-CZ" sz="1600" dirty="0" smtClean="0"/>
              <a:t>.</a:t>
            </a:r>
          </a:p>
          <a:p>
            <a:endParaRPr lang="cs-CZ" dirty="0"/>
          </a:p>
        </p:txBody>
      </p:sp>
      <p:sp>
        <p:nvSpPr>
          <p:cNvPr id="18" name="TextovéPole 17"/>
          <p:cNvSpPr txBox="1"/>
          <p:nvPr/>
        </p:nvSpPr>
        <p:spPr>
          <a:xfrm>
            <a:off x="7020272" y="2564904"/>
            <a:ext cx="2304256" cy="615553"/>
          </a:xfrm>
          <a:prstGeom prst="rect">
            <a:avLst/>
          </a:prstGeom>
          <a:noFill/>
        </p:spPr>
        <p:txBody>
          <a:bodyPr wrap="square" rtlCol="0">
            <a:spAutoFit/>
          </a:bodyPr>
          <a:lstStyle/>
          <a:p>
            <a:r>
              <a:rPr lang="cs-CZ" sz="1600" dirty="0" smtClean="0"/>
              <a:t>Východořímská </a:t>
            </a:r>
            <a:r>
              <a:rPr lang="cs-CZ" sz="1600" dirty="0" err="1" smtClean="0"/>
              <a:t>ř</a:t>
            </a:r>
            <a:r>
              <a:rPr lang="cs-CZ" sz="1600" dirty="0" smtClean="0"/>
              <a:t>.</a:t>
            </a:r>
          </a:p>
          <a:p>
            <a:endParaRPr lang="cs-CZ" dirty="0"/>
          </a:p>
        </p:txBody>
      </p:sp>
      <p:sp>
        <p:nvSpPr>
          <p:cNvPr id="19" name="TextovéPole 18"/>
          <p:cNvSpPr txBox="1"/>
          <p:nvPr/>
        </p:nvSpPr>
        <p:spPr>
          <a:xfrm>
            <a:off x="7020272" y="3140968"/>
            <a:ext cx="1034003" cy="338554"/>
          </a:xfrm>
          <a:prstGeom prst="rect">
            <a:avLst/>
          </a:prstGeom>
          <a:noFill/>
        </p:spPr>
        <p:txBody>
          <a:bodyPr wrap="square" rtlCol="0">
            <a:spAutoFit/>
          </a:bodyPr>
          <a:lstStyle/>
          <a:p>
            <a:r>
              <a:rPr lang="cs-CZ" sz="1600" dirty="0" smtClean="0"/>
              <a:t>Hunové</a:t>
            </a:r>
            <a:endParaRPr lang="cs-CZ" sz="1600" dirty="0"/>
          </a:p>
        </p:txBody>
      </p:sp>
      <p:sp>
        <p:nvSpPr>
          <p:cNvPr id="20" name="TextovéPole 19"/>
          <p:cNvSpPr txBox="1"/>
          <p:nvPr/>
        </p:nvSpPr>
        <p:spPr>
          <a:xfrm>
            <a:off x="7020272" y="2852936"/>
            <a:ext cx="1352041" cy="338554"/>
          </a:xfrm>
          <a:prstGeom prst="rect">
            <a:avLst/>
          </a:prstGeom>
          <a:noFill/>
        </p:spPr>
        <p:txBody>
          <a:bodyPr wrap="square" rtlCol="0">
            <a:spAutoFit/>
          </a:bodyPr>
          <a:lstStyle/>
          <a:p>
            <a:r>
              <a:rPr lang="cs-CZ" sz="1600" dirty="0" smtClean="0"/>
              <a:t>Vandalové</a:t>
            </a:r>
            <a:endParaRPr lang="cs-CZ" sz="1600" dirty="0"/>
          </a:p>
        </p:txBody>
      </p:sp>
      <p:sp>
        <p:nvSpPr>
          <p:cNvPr id="21" name="TextovéPole 20"/>
          <p:cNvSpPr txBox="1"/>
          <p:nvPr/>
        </p:nvSpPr>
        <p:spPr>
          <a:xfrm>
            <a:off x="7092280" y="3429000"/>
            <a:ext cx="1096647" cy="369332"/>
          </a:xfrm>
          <a:prstGeom prst="rect">
            <a:avLst/>
          </a:prstGeom>
          <a:noFill/>
        </p:spPr>
        <p:txBody>
          <a:bodyPr wrap="square" rtlCol="0">
            <a:spAutoFit/>
          </a:bodyPr>
          <a:lstStyle/>
          <a:p>
            <a:r>
              <a:rPr lang="cs-CZ" sz="1600" dirty="0" smtClean="0"/>
              <a:t>Ostrogót</a:t>
            </a:r>
            <a:r>
              <a:rPr lang="cs-CZ" dirty="0" smtClean="0"/>
              <a:t>i</a:t>
            </a:r>
            <a:endParaRPr lang="cs-CZ" dirty="0"/>
          </a:p>
        </p:txBody>
      </p:sp>
      <p:sp>
        <p:nvSpPr>
          <p:cNvPr id="22" name="TextovéPole 21"/>
          <p:cNvSpPr txBox="1"/>
          <p:nvPr/>
        </p:nvSpPr>
        <p:spPr>
          <a:xfrm>
            <a:off x="7092280" y="3717032"/>
            <a:ext cx="1111075" cy="338554"/>
          </a:xfrm>
          <a:prstGeom prst="rect">
            <a:avLst/>
          </a:prstGeom>
          <a:noFill/>
        </p:spPr>
        <p:txBody>
          <a:bodyPr wrap="square" rtlCol="0">
            <a:spAutoFit/>
          </a:bodyPr>
          <a:lstStyle/>
          <a:p>
            <a:r>
              <a:rPr lang="cs-CZ" sz="1600" dirty="0" smtClean="0"/>
              <a:t>Frankové</a:t>
            </a:r>
            <a:endParaRPr lang="cs-CZ" sz="1600" dirty="0"/>
          </a:p>
        </p:txBody>
      </p:sp>
      <p:sp>
        <p:nvSpPr>
          <p:cNvPr id="23" name="TextovéPole 22"/>
          <p:cNvSpPr txBox="1"/>
          <p:nvPr/>
        </p:nvSpPr>
        <p:spPr>
          <a:xfrm>
            <a:off x="7092280" y="4005064"/>
            <a:ext cx="1793954" cy="338554"/>
          </a:xfrm>
          <a:prstGeom prst="rect">
            <a:avLst/>
          </a:prstGeom>
          <a:noFill/>
        </p:spPr>
        <p:txBody>
          <a:bodyPr wrap="square" rtlCol="0">
            <a:spAutoFit/>
          </a:bodyPr>
          <a:lstStyle/>
          <a:p>
            <a:r>
              <a:rPr lang="cs-CZ" sz="1600" dirty="0" err="1" smtClean="0"/>
              <a:t>Anglové</a:t>
            </a:r>
            <a:r>
              <a:rPr lang="cs-CZ" sz="1600" dirty="0" smtClean="0"/>
              <a:t>, Sasové</a:t>
            </a:r>
            <a:endParaRPr lang="cs-CZ" sz="1600" dirty="0"/>
          </a:p>
        </p:txBody>
      </p:sp>
      <p:sp>
        <p:nvSpPr>
          <p:cNvPr id="24" name="TextovéPole 23"/>
          <p:cNvSpPr txBox="1"/>
          <p:nvPr/>
        </p:nvSpPr>
        <p:spPr>
          <a:xfrm>
            <a:off x="7092280" y="4365104"/>
            <a:ext cx="1075809" cy="338554"/>
          </a:xfrm>
          <a:prstGeom prst="rect">
            <a:avLst/>
          </a:prstGeom>
          <a:noFill/>
        </p:spPr>
        <p:txBody>
          <a:bodyPr wrap="square" rtlCol="0">
            <a:spAutoFit/>
          </a:bodyPr>
          <a:lstStyle/>
          <a:p>
            <a:r>
              <a:rPr lang="cs-CZ" sz="1600" dirty="0" err="1" smtClean="0"/>
              <a:t>Burgundi</a:t>
            </a:r>
            <a:endParaRPr lang="cs-CZ" sz="1600" dirty="0"/>
          </a:p>
        </p:txBody>
      </p:sp>
      <p:sp>
        <p:nvSpPr>
          <p:cNvPr id="25" name="TextovéPole 24"/>
          <p:cNvSpPr txBox="1"/>
          <p:nvPr/>
        </p:nvSpPr>
        <p:spPr>
          <a:xfrm>
            <a:off x="7092280" y="4725144"/>
            <a:ext cx="1353001" cy="338554"/>
          </a:xfrm>
          <a:prstGeom prst="rect">
            <a:avLst/>
          </a:prstGeom>
          <a:noFill/>
        </p:spPr>
        <p:txBody>
          <a:bodyPr wrap="square" rtlCol="0">
            <a:spAutoFit/>
          </a:bodyPr>
          <a:lstStyle/>
          <a:p>
            <a:r>
              <a:rPr lang="cs-CZ" sz="1600" dirty="0" err="1" smtClean="0"/>
              <a:t>Langobardi</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457200"/>
            <a:ext cx="2106960" cy="667544"/>
          </a:xfrm>
        </p:spPr>
        <p:txBody>
          <a:bodyPr/>
          <a:lstStyle/>
          <a:p>
            <a:r>
              <a:rPr lang="cs-CZ" dirty="0" smtClean="0"/>
              <a:t>Tabulka </a:t>
            </a:r>
            <a:endParaRPr lang="cs-CZ" dirty="0"/>
          </a:p>
        </p:txBody>
      </p:sp>
      <p:graphicFrame>
        <p:nvGraphicFramePr>
          <p:cNvPr id="4" name="Zástupný symbol pro obsah 3"/>
          <p:cNvGraphicFramePr>
            <a:graphicFrameLocks noGrp="1"/>
          </p:cNvGraphicFramePr>
          <p:nvPr>
            <p:ph idx="1"/>
          </p:nvPr>
        </p:nvGraphicFramePr>
        <p:xfrm>
          <a:off x="251520" y="1268761"/>
          <a:ext cx="8712970" cy="5112568"/>
        </p:xfrm>
        <a:graphic>
          <a:graphicData uri="http://schemas.openxmlformats.org/drawingml/2006/table">
            <a:tbl>
              <a:tblPr firstRow="1" bandRow="1">
                <a:tableStyleId>{5C22544A-7EE6-4342-B048-85BDC9FD1C3A}</a:tableStyleId>
              </a:tblPr>
              <a:tblGrid>
                <a:gridCol w="1742594"/>
                <a:gridCol w="1742594"/>
                <a:gridCol w="1742594"/>
                <a:gridCol w="1742594"/>
                <a:gridCol w="1742594"/>
              </a:tblGrid>
              <a:tr h="421387">
                <a:tc>
                  <a:txBody>
                    <a:bodyPr/>
                    <a:lstStyle/>
                    <a:p>
                      <a:r>
                        <a:rPr lang="cs-CZ" dirty="0" smtClean="0">
                          <a:solidFill>
                            <a:schemeClr val="tx1"/>
                          </a:solidFill>
                        </a:rPr>
                        <a:t>národ</a:t>
                      </a:r>
                      <a:endParaRPr lang="cs-CZ" dirty="0">
                        <a:solidFill>
                          <a:schemeClr val="tx1"/>
                        </a:solidFill>
                      </a:endParaRPr>
                    </a:p>
                  </a:txBody>
                  <a:tcPr/>
                </a:tc>
                <a:tc>
                  <a:txBody>
                    <a:bodyPr/>
                    <a:lstStyle/>
                    <a:p>
                      <a:r>
                        <a:rPr lang="cs-CZ" dirty="0" smtClean="0"/>
                        <a:t>odkud/kde</a:t>
                      </a:r>
                      <a:endParaRPr lang="cs-CZ" dirty="0"/>
                    </a:p>
                  </a:txBody>
                  <a:tcPr/>
                </a:tc>
                <a:tc>
                  <a:txBody>
                    <a:bodyPr/>
                    <a:lstStyle/>
                    <a:p>
                      <a:r>
                        <a:rPr lang="cs-CZ" dirty="0" smtClean="0"/>
                        <a:t>přes</a:t>
                      </a:r>
                      <a:endParaRPr lang="cs-CZ" dirty="0"/>
                    </a:p>
                  </a:txBody>
                  <a:tcPr/>
                </a:tc>
                <a:tc>
                  <a:txBody>
                    <a:bodyPr/>
                    <a:lstStyle/>
                    <a:p>
                      <a:r>
                        <a:rPr lang="cs-CZ" dirty="0" smtClean="0"/>
                        <a:t>kam </a:t>
                      </a:r>
                      <a:endParaRPr lang="cs-CZ" dirty="0"/>
                    </a:p>
                  </a:txBody>
                  <a:tcPr/>
                </a:tc>
                <a:tc>
                  <a:txBody>
                    <a:bodyPr/>
                    <a:lstStyle/>
                    <a:p>
                      <a:r>
                        <a:rPr lang="cs-CZ" dirty="0" smtClean="0"/>
                        <a:t>kdy</a:t>
                      </a:r>
                      <a:endParaRPr lang="cs-CZ" dirty="0"/>
                    </a:p>
                  </a:txBody>
                  <a:tcPr/>
                </a:tc>
              </a:tr>
              <a:tr h="541558">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444436">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505162">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518234">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658433">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s-CZ" dirty="0" smtClean="0">
                        <a:solidFill>
                          <a:schemeClr val="tx1"/>
                        </a:solidFill>
                      </a:endParaRPr>
                    </a:p>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548059">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567041">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r h="504873">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solidFill>
                          <a:schemeClr val="tx1"/>
                        </a:solidFill>
                      </a:endParaRPr>
                    </a:p>
                  </a:txBody>
                  <a:tcPr>
                    <a:solidFill>
                      <a:schemeClr val="accent1">
                        <a:lumMod val="60000"/>
                        <a:lumOff val="40000"/>
                      </a:schemeClr>
                    </a:solidFill>
                  </a:tcPr>
                </a:tc>
              </a:tr>
              <a:tr h="403385">
                <a:tc>
                  <a:txBody>
                    <a:bodyPr/>
                    <a:lstStyle/>
                    <a:p>
                      <a:endParaRPr lang="cs-CZ" dirty="0">
                        <a:solidFill>
                          <a:schemeClr val="tx1"/>
                        </a:solidFill>
                      </a:endParaRPr>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c>
                  <a:txBody>
                    <a:bodyPr/>
                    <a:lstStyle/>
                    <a:p>
                      <a:endParaRPr lang="cs-CZ" dirty="0"/>
                    </a:p>
                  </a:txBody>
                  <a:tcPr>
                    <a:solidFill>
                      <a:schemeClr val="accent1">
                        <a:lumMod val="60000"/>
                        <a:lumOff val="40000"/>
                      </a:schemeClr>
                    </a:solidFill>
                  </a:tcPr>
                </a:tc>
              </a:tr>
            </a:tbl>
          </a:graphicData>
        </a:graphic>
      </p:graphicFrame>
      <p:sp>
        <p:nvSpPr>
          <p:cNvPr id="7" name="TextovéPole 6"/>
          <p:cNvSpPr txBox="1"/>
          <p:nvPr/>
        </p:nvSpPr>
        <p:spPr>
          <a:xfrm>
            <a:off x="395536" y="6309320"/>
            <a:ext cx="6408712" cy="369332"/>
          </a:xfrm>
          <a:prstGeom prst="rect">
            <a:avLst/>
          </a:prstGeom>
          <a:noFill/>
        </p:spPr>
        <p:txBody>
          <a:bodyPr wrap="square" rtlCol="0">
            <a:spAutoFit/>
          </a:bodyPr>
          <a:lstStyle/>
          <a:p>
            <a:r>
              <a:rPr lang="cs-CZ" dirty="0" smtClean="0"/>
              <a:t>Řešení si zkontrolujte podle Atlasu světových dějin I., str. 15</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descr="West_Germanic_Kingdoms_460.jpg"/>
          <p:cNvPicPr>
            <a:picLocks noGrp="1" noChangeAspect="1"/>
          </p:cNvPicPr>
          <p:nvPr>
            <p:ph idx="4294967295"/>
          </p:nvPr>
        </p:nvPicPr>
        <p:blipFill>
          <a:blip r:embed="rId2" cstate="print"/>
          <a:stretch>
            <a:fillRect/>
          </a:stretch>
        </p:blipFill>
        <p:spPr>
          <a:xfrm>
            <a:off x="1259632" y="1412776"/>
            <a:ext cx="7170737" cy="5266184"/>
          </a:xfrm>
        </p:spPr>
      </p:pic>
      <p:sp>
        <p:nvSpPr>
          <p:cNvPr id="5" name="TextovéPole 4"/>
          <p:cNvSpPr txBox="1"/>
          <p:nvPr/>
        </p:nvSpPr>
        <p:spPr>
          <a:xfrm>
            <a:off x="1115616" y="620688"/>
            <a:ext cx="7646645" cy="461665"/>
          </a:xfrm>
          <a:prstGeom prst="rect">
            <a:avLst/>
          </a:prstGeom>
          <a:noFill/>
        </p:spPr>
        <p:txBody>
          <a:bodyPr wrap="none" rtlCol="0">
            <a:spAutoFit/>
          </a:bodyPr>
          <a:lstStyle/>
          <a:p>
            <a:r>
              <a:rPr lang="cs-CZ" sz="2400" i="1" dirty="0" smtClean="0"/>
              <a:t>Úkol: na bílá místa vepište jména germánských kmenů</a:t>
            </a:r>
            <a:endParaRPr lang="cs-CZ" sz="2400" i="1" dirty="0"/>
          </a:p>
        </p:txBody>
      </p:sp>
      <p:sp>
        <p:nvSpPr>
          <p:cNvPr id="7" name="TextovéPole 6"/>
          <p:cNvSpPr txBox="1"/>
          <p:nvPr/>
        </p:nvSpPr>
        <p:spPr>
          <a:xfrm>
            <a:off x="5004048" y="6093296"/>
            <a:ext cx="1257588" cy="369332"/>
          </a:xfrm>
          <a:prstGeom prst="rect">
            <a:avLst/>
          </a:prstGeom>
          <a:noFill/>
        </p:spPr>
        <p:txBody>
          <a:bodyPr wrap="square" rtlCol="0">
            <a:spAutoFit/>
          </a:bodyPr>
          <a:lstStyle/>
          <a:p>
            <a:r>
              <a:rPr lang="cs-CZ" dirty="0" smtClean="0"/>
              <a:t>Vandalové</a:t>
            </a:r>
            <a:endParaRPr lang="cs-CZ" dirty="0"/>
          </a:p>
        </p:txBody>
      </p:sp>
      <p:sp>
        <p:nvSpPr>
          <p:cNvPr id="8" name="TextovéPole 7"/>
          <p:cNvSpPr txBox="1"/>
          <p:nvPr/>
        </p:nvSpPr>
        <p:spPr>
          <a:xfrm>
            <a:off x="7020272" y="3573016"/>
            <a:ext cx="1368152" cy="369332"/>
          </a:xfrm>
          <a:prstGeom prst="rect">
            <a:avLst/>
          </a:prstGeom>
          <a:noFill/>
        </p:spPr>
        <p:txBody>
          <a:bodyPr wrap="square" rtlCol="0">
            <a:spAutoFit/>
          </a:bodyPr>
          <a:lstStyle/>
          <a:p>
            <a:r>
              <a:rPr lang="cs-CZ" dirty="0" err="1" smtClean="0"/>
              <a:t>Langobardi</a:t>
            </a:r>
            <a:endParaRPr lang="cs-CZ" dirty="0"/>
          </a:p>
        </p:txBody>
      </p:sp>
      <p:sp>
        <p:nvSpPr>
          <p:cNvPr id="9" name="TextovéPole 8"/>
          <p:cNvSpPr txBox="1"/>
          <p:nvPr/>
        </p:nvSpPr>
        <p:spPr>
          <a:xfrm>
            <a:off x="6012160" y="4581128"/>
            <a:ext cx="1120820" cy="369332"/>
          </a:xfrm>
          <a:prstGeom prst="rect">
            <a:avLst/>
          </a:prstGeom>
          <a:noFill/>
        </p:spPr>
        <p:txBody>
          <a:bodyPr wrap="none" rtlCol="0">
            <a:spAutoFit/>
          </a:bodyPr>
          <a:lstStyle/>
          <a:p>
            <a:r>
              <a:rPr lang="cs-CZ" dirty="0" smtClean="0"/>
              <a:t>Ostrogóti</a:t>
            </a:r>
            <a:endParaRPr lang="cs-CZ" dirty="0"/>
          </a:p>
        </p:txBody>
      </p:sp>
      <p:sp>
        <p:nvSpPr>
          <p:cNvPr id="10" name="TextovéPole 9"/>
          <p:cNvSpPr txBox="1"/>
          <p:nvPr/>
        </p:nvSpPr>
        <p:spPr>
          <a:xfrm>
            <a:off x="3995936" y="2492896"/>
            <a:ext cx="2160239" cy="369332"/>
          </a:xfrm>
          <a:prstGeom prst="rect">
            <a:avLst/>
          </a:prstGeom>
          <a:noFill/>
        </p:spPr>
        <p:txBody>
          <a:bodyPr wrap="square" rtlCol="0">
            <a:spAutoFit/>
          </a:bodyPr>
          <a:lstStyle/>
          <a:p>
            <a:r>
              <a:rPr lang="cs-CZ" dirty="0" err="1" smtClean="0"/>
              <a:t>Anglové</a:t>
            </a:r>
            <a:r>
              <a:rPr lang="cs-CZ" dirty="0"/>
              <a:t> </a:t>
            </a:r>
            <a:r>
              <a:rPr lang="cs-CZ" dirty="0" smtClean="0"/>
              <a:t>a Sasové</a:t>
            </a:r>
            <a:endParaRPr lang="cs-CZ" dirty="0"/>
          </a:p>
        </p:txBody>
      </p:sp>
      <p:sp>
        <p:nvSpPr>
          <p:cNvPr id="11" name="TextovéPole 10"/>
          <p:cNvSpPr txBox="1"/>
          <p:nvPr/>
        </p:nvSpPr>
        <p:spPr>
          <a:xfrm>
            <a:off x="4355976" y="3356992"/>
            <a:ext cx="1146468" cy="369332"/>
          </a:xfrm>
          <a:prstGeom prst="rect">
            <a:avLst/>
          </a:prstGeom>
          <a:noFill/>
        </p:spPr>
        <p:txBody>
          <a:bodyPr wrap="square" rtlCol="0">
            <a:spAutoFit/>
          </a:bodyPr>
          <a:lstStyle/>
          <a:p>
            <a:r>
              <a:rPr lang="cs-CZ" dirty="0" smtClean="0"/>
              <a:t>Frankové</a:t>
            </a:r>
            <a:endParaRPr lang="cs-CZ" dirty="0"/>
          </a:p>
        </p:txBody>
      </p:sp>
      <p:sp>
        <p:nvSpPr>
          <p:cNvPr id="12" name="TextovéPole 11"/>
          <p:cNvSpPr txBox="1"/>
          <p:nvPr/>
        </p:nvSpPr>
        <p:spPr>
          <a:xfrm>
            <a:off x="4572000" y="3861048"/>
            <a:ext cx="1107996" cy="369332"/>
          </a:xfrm>
          <a:prstGeom prst="rect">
            <a:avLst/>
          </a:prstGeom>
          <a:noFill/>
        </p:spPr>
        <p:txBody>
          <a:bodyPr wrap="square" rtlCol="0">
            <a:spAutoFit/>
          </a:bodyPr>
          <a:lstStyle/>
          <a:p>
            <a:r>
              <a:rPr lang="cs-CZ" dirty="0" err="1" smtClean="0"/>
              <a:t>Burgundi</a:t>
            </a:r>
            <a:endParaRPr lang="cs-CZ" dirty="0"/>
          </a:p>
        </p:txBody>
      </p:sp>
      <p:sp>
        <p:nvSpPr>
          <p:cNvPr id="13" name="TextovéPole 12"/>
          <p:cNvSpPr txBox="1"/>
          <p:nvPr/>
        </p:nvSpPr>
        <p:spPr>
          <a:xfrm>
            <a:off x="3419872" y="4725144"/>
            <a:ext cx="924292" cy="369332"/>
          </a:xfrm>
          <a:prstGeom prst="rect">
            <a:avLst/>
          </a:prstGeom>
          <a:noFill/>
        </p:spPr>
        <p:txBody>
          <a:bodyPr wrap="square" rtlCol="0">
            <a:spAutoFit/>
          </a:bodyPr>
          <a:lstStyle/>
          <a:p>
            <a:r>
              <a:rPr lang="cs-CZ" dirty="0" smtClean="0"/>
              <a:t>Vizigóti</a:t>
            </a:r>
            <a:endParaRPr lang="cs-CZ" dirty="0"/>
          </a:p>
        </p:txBody>
      </p:sp>
      <p:sp>
        <p:nvSpPr>
          <p:cNvPr id="14" name="TextovéPole 13"/>
          <p:cNvSpPr txBox="1"/>
          <p:nvPr/>
        </p:nvSpPr>
        <p:spPr>
          <a:xfrm>
            <a:off x="827584" y="1412776"/>
            <a:ext cx="432048" cy="369332"/>
          </a:xfrm>
          <a:prstGeom prst="rect">
            <a:avLst/>
          </a:prstGeom>
          <a:noFill/>
        </p:spPr>
        <p:txBody>
          <a:bodyPr wrap="square" rtlCol="0">
            <a:spAutoFit/>
          </a:bodyPr>
          <a:lstStyle/>
          <a:p>
            <a:r>
              <a:rPr lang="cs-CZ" dirty="0" smtClean="0"/>
              <a:t>2)</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Základní fakta o pohybu kmenů</a:t>
            </a:r>
            <a:endParaRPr lang="cs-CZ" dirty="0"/>
          </a:p>
        </p:txBody>
      </p:sp>
      <p:sp>
        <p:nvSpPr>
          <p:cNvPr id="3" name="Zástupný symbol pro obsah 2"/>
          <p:cNvSpPr>
            <a:spLocks noGrp="1"/>
          </p:cNvSpPr>
          <p:nvPr>
            <p:ph idx="1"/>
          </p:nvPr>
        </p:nvSpPr>
        <p:spPr>
          <a:xfrm>
            <a:off x="457200" y="1556792"/>
            <a:ext cx="8686800" cy="5040560"/>
          </a:xfrm>
        </p:spPr>
        <p:txBody>
          <a:bodyPr>
            <a:noAutofit/>
          </a:bodyPr>
          <a:lstStyle/>
          <a:p>
            <a:pPr>
              <a:buFont typeface="Wingdings" pitchFamily="2" charset="2"/>
              <a:buChar char="q"/>
            </a:pPr>
            <a:r>
              <a:rPr lang="cs-CZ" sz="2400" dirty="0" smtClean="0"/>
              <a:t>Geograficky si lze představit přímku protínající Evropu od ústí Rýna až k ústí Dunaje. Na sever od této linie sídlily ve 4. století germánské kmeny. Jmenovitě (řazeny od západu na východ) to byli Sasové,Frankové,</a:t>
            </a:r>
            <a:r>
              <a:rPr lang="cs-CZ" sz="2400" dirty="0" err="1" smtClean="0"/>
              <a:t>Burgundi</a:t>
            </a:r>
            <a:r>
              <a:rPr lang="cs-CZ" sz="2400" dirty="0" smtClean="0"/>
              <a:t>,  </a:t>
            </a:r>
            <a:r>
              <a:rPr lang="cs-CZ" sz="2400" dirty="0" err="1" smtClean="0"/>
              <a:t>Langobardi</a:t>
            </a:r>
            <a:r>
              <a:rPr lang="cs-CZ" sz="2400" dirty="0" smtClean="0"/>
              <a:t>,Vandalové,Vizigóti </a:t>
            </a:r>
            <a:r>
              <a:rPr lang="cs-CZ" sz="2400" dirty="0" smtClean="0"/>
              <a:t>a Ostrogóti. </a:t>
            </a:r>
          </a:p>
          <a:p>
            <a:pPr>
              <a:buFont typeface="Wingdings" pitchFamily="2" charset="2"/>
              <a:buChar char="q"/>
            </a:pPr>
            <a:r>
              <a:rPr lang="cs-CZ" sz="2400" dirty="0" smtClean="0"/>
              <a:t>Tuto linii si lze rovněž představit jako vrata od stodoly, jejímž stěžejním bodem je ústí Rýna. Vpád nomádských Hunů, příchozích ze středoasijských stepí </a:t>
            </a:r>
            <a:r>
              <a:rPr lang="cs-CZ" sz="2400" smtClean="0"/>
              <a:t>v </a:t>
            </a:r>
            <a:r>
              <a:rPr lang="cs-CZ" sz="2400" smtClean="0"/>
              <a:t>roce 375</a:t>
            </a:r>
            <a:r>
              <a:rPr lang="cs-CZ" sz="2400" dirty="0" smtClean="0"/>
              <a:t>, tato vrata vyrazil a vyhnal zde usídlené germánské kmeny na jih. </a:t>
            </a:r>
          </a:p>
          <a:p>
            <a:pPr>
              <a:buFont typeface="Wingdings" pitchFamily="2" charset="2"/>
              <a:buChar char="q"/>
            </a:pPr>
            <a:r>
              <a:rPr lang="cs-CZ" sz="2400" dirty="0" smtClean="0"/>
              <a:t>Ty z nich, které sídlily nejdále na východě (Vandalové, Vizigóti a Ostrogóti), se účastnily nejdelšího přesunu. Naproti tomu Frankové zcela na západě se přemístili z Dolního Porýní pouze do blízké severní Galie.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alpha val="39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Stěhování národů  na našem území</a:t>
            </a:r>
            <a:endParaRPr lang="cs-CZ" dirty="0"/>
          </a:p>
        </p:txBody>
      </p:sp>
      <p:sp>
        <p:nvSpPr>
          <p:cNvPr id="3" name="Zástupný symbol pro obsah 2"/>
          <p:cNvSpPr>
            <a:spLocks noGrp="1"/>
          </p:cNvSpPr>
          <p:nvPr>
            <p:ph idx="1"/>
          </p:nvPr>
        </p:nvSpPr>
        <p:spPr/>
        <p:txBody>
          <a:bodyPr>
            <a:normAutofit lnSpcReduction="10000"/>
          </a:bodyPr>
          <a:lstStyle/>
          <a:p>
            <a:pPr>
              <a:buFont typeface="Wingdings" pitchFamily="2" charset="2"/>
              <a:buChar char="q"/>
            </a:pPr>
            <a:r>
              <a:rPr lang="cs-CZ" sz="2600" dirty="0" smtClean="0"/>
              <a:t>Poznatky o stěhován národů na našem území poskytují především pohřebiště. Takovým jsou např. </a:t>
            </a:r>
            <a:r>
              <a:rPr lang="cs-CZ" sz="2600" dirty="0" err="1" smtClean="0"/>
              <a:t>Cézavy</a:t>
            </a:r>
            <a:r>
              <a:rPr lang="cs-CZ" sz="2600" dirty="0" smtClean="0"/>
              <a:t> u </a:t>
            </a:r>
            <a:r>
              <a:rPr lang="cs-CZ" sz="2600" dirty="0" err="1" smtClean="0"/>
              <a:t>Blučiny</a:t>
            </a:r>
            <a:r>
              <a:rPr lang="cs-CZ" sz="2600" dirty="0" smtClean="0"/>
              <a:t> nedaleko Brna, kde byl nalezen hrob velmože. součástí jeho pohřební výbavy byl dvojbřitý meč s jílcem pokrytým zlatým plechem, umístěný v pochvě zdobené zlatým a stříbrným kováním.  </a:t>
            </a:r>
          </a:p>
          <a:p>
            <a:pPr>
              <a:buFont typeface="Wingdings" pitchFamily="2" charset="2"/>
              <a:buChar char="q"/>
            </a:pPr>
            <a:r>
              <a:rPr lang="cs-CZ" sz="2600" dirty="0" smtClean="0"/>
              <a:t>Ke změnám v osídlení na našem území došlo před polovinou 6. století, kdy část germánských kmenů odešla do jihozápadní Evropy. Oblast našich zemí se začala zaplňovat slovanským obyvatelstvem, jehož pravlast ležela pravděpodobně severně od Karpat, mezi řekami Vislou a Dněprem. </a:t>
            </a:r>
          </a:p>
          <a:p>
            <a:pPr>
              <a:buFont typeface="Wingdings" pitchFamily="2" charset="2"/>
              <a:buChar char="q"/>
            </a:pPr>
            <a:endParaRPr lang="cs-CZ" sz="20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304800" y="1052736"/>
            <a:ext cx="8686800" cy="5027389"/>
          </a:xfrm>
        </p:spPr>
        <p:txBody>
          <a:bodyPr>
            <a:normAutofit fontScale="70000" lnSpcReduction="20000"/>
          </a:bodyPr>
          <a:lstStyle/>
          <a:p>
            <a:pPr>
              <a:buFont typeface="Wingdings" pitchFamily="2" charset="2"/>
              <a:buChar char="q"/>
            </a:pPr>
            <a:r>
              <a:rPr lang="cs-CZ" sz="3700" dirty="0" smtClean="0"/>
              <a:t>Na počátku 5. století ubylo na našem území  razantně obyvatelstva, pravděpodobně alespoň část germánských kmenů odešla na počátku 5. století s Vandaly a Alany;  Markomané odešli v 1. polovině 5. století na jihozápad. V 2. polovině 5. století se přinejmenším na Moravě projevil chaos způsobený hunským vpádem, přišlo sem nové obyvatelstvo z Podunají, pravděpodobně nastaly podobné změny i v Čechách, ale zatím pro to není dost důkazů. </a:t>
            </a:r>
          </a:p>
          <a:p>
            <a:pPr>
              <a:buFont typeface="Wingdings" pitchFamily="2" charset="2"/>
              <a:buChar char="q"/>
            </a:pPr>
            <a:r>
              <a:rPr lang="cs-CZ" sz="3700" dirty="0" smtClean="0"/>
              <a:t>Na jižní Moravě se snad podle některých archeologů usadili </a:t>
            </a:r>
            <a:r>
              <a:rPr lang="cs-CZ" sz="3700" dirty="0" err="1" smtClean="0"/>
              <a:t>Herulové</a:t>
            </a:r>
            <a:r>
              <a:rPr lang="cs-CZ" sz="3700" dirty="0" smtClean="0"/>
              <a:t>, kteří zde vydrželi až do počátku 6. století, kdy byli poraženi </a:t>
            </a:r>
            <a:r>
              <a:rPr lang="cs-CZ" sz="3700" dirty="0" err="1" smtClean="0"/>
              <a:t>Langobardy</a:t>
            </a:r>
            <a:r>
              <a:rPr lang="cs-CZ" sz="3700" dirty="0" smtClean="0"/>
              <a:t>, kteří se na konci 5. století  proti proudu Labe dostali do Čech (spolu s menším počtem Durynků), načas se zde usadili, ale někdy v 1. polovině 6. století se přesunuli do Podunají a poté do severní  Itálie. Durynkové pak odešli na území Bavorska.</a:t>
            </a: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alpha val="37000"/>
          </a:schemeClr>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Opakování</a:t>
            </a:r>
            <a:endParaRPr lang="cs-CZ"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800" dirty="0" smtClean="0"/>
              <a:t>Kdy začíná a kdy končí stěhování národů?</a:t>
            </a:r>
          </a:p>
          <a:p>
            <a:pPr marL="514350" indent="-514350">
              <a:buFont typeface="+mj-lt"/>
              <a:buAutoNum type="arabicPeriod"/>
            </a:pPr>
            <a:r>
              <a:rPr lang="cs-CZ" sz="2800" dirty="0" smtClean="0"/>
              <a:t>Dopište, které konkrétní důvody vedly ke stěhování národů:</a:t>
            </a:r>
          </a:p>
          <a:p>
            <a:pPr marL="514350" indent="-514350">
              <a:buFont typeface="Wingdings" pitchFamily="2" charset="2"/>
              <a:buChar char="Ø"/>
            </a:pPr>
            <a:r>
              <a:rPr lang="cs-CZ" sz="2800" dirty="0" smtClean="0"/>
              <a:t>demografické –</a:t>
            </a:r>
            <a:endParaRPr lang="cs-CZ" sz="2400" dirty="0" smtClean="0"/>
          </a:p>
          <a:p>
            <a:pPr marL="514350" indent="-514350">
              <a:buFont typeface="Wingdings" pitchFamily="2" charset="2"/>
              <a:buChar char="Ø"/>
            </a:pPr>
            <a:r>
              <a:rPr lang="cs-CZ" sz="2800" dirty="0" smtClean="0"/>
              <a:t>sociální –</a:t>
            </a:r>
          </a:p>
          <a:p>
            <a:pPr marL="514350" indent="-514350">
              <a:buFont typeface="Wingdings" pitchFamily="2" charset="2"/>
              <a:buChar char="Ø"/>
            </a:pPr>
            <a:r>
              <a:rPr lang="cs-CZ" sz="2800" dirty="0" smtClean="0"/>
              <a:t>hospodářské </a:t>
            </a:r>
            <a:r>
              <a:rPr lang="cs-CZ" sz="2800" dirty="0" smtClean="0">
                <a:cs typeface="Times New Roman"/>
              </a:rPr>
              <a:t>─</a:t>
            </a:r>
          </a:p>
          <a:p>
            <a:pPr marL="514350" indent="-514350">
              <a:buFont typeface="+mj-lt"/>
              <a:buAutoNum type="arabicPeriod" startAt="3"/>
            </a:pPr>
            <a:r>
              <a:rPr lang="cs-CZ" sz="2800" dirty="0" smtClean="0">
                <a:cs typeface="Times New Roman"/>
              </a:rPr>
              <a:t>Jak se projevilo stěhování národů na našem území?</a:t>
            </a:r>
          </a:p>
          <a:p>
            <a:pPr marL="514350" indent="-514350">
              <a:buFont typeface="+mj-lt"/>
              <a:buAutoNum type="arabicPeriod" startAt="3"/>
            </a:pPr>
            <a:r>
              <a:rPr lang="cs-CZ" sz="2800" dirty="0" smtClean="0">
                <a:cs typeface="Times New Roman"/>
              </a:rPr>
              <a:t>Které kmeny odtud odešly a které přicházely</a:t>
            </a:r>
            <a:r>
              <a:rPr lang="cs-CZ" sz="2800" dirty="0" smtClean="0">
                <a:latin typeface="Times New Roman"/>
                <a:cs typeface="Times New Roman"/>
              </a:rPr>
              <a:t>?</a:t>
            </a:r>
            <a:endParaRPr lang="cs-CZ" sz="2800" dirty="0" smtClean="0"/>
          </a:p>
          <a:p>
            <a:endParaRPr lang="cs-CZ" sz="2800" dirty="0" smtClean="0"/>
          </a:p>
          <a:p>
            <a:endParaRPr lang="cs-CZ" sz="2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1800" dirty="0" smtClean="0"/>
              <a:t>1)AUTOR NEUVEDEN. </a:t>
            </a:r>
            <a:r>
              <a:rPr lang="cs-CZ" sz="1800" i="1" dirty="0" err="1" smtClean="0"/>
              <a:t>Wikipedia.cz</a:t>
            </a:r>
            <a:r>
              <a:rPr lang="cs-CZ" sz="1800" dirty="0" smtClean="0"/>
              <a:t> [online]. [cit. 18.11.2012]. Dostupný jako Volné dílo na WWW: http://cs.wikipedia.org/wiki/Soubor:Mapa_stahovania_narodov.png </a:t>
            </a:r>
          </a:p>
          <a:p>
            <a:r>
              <a:rPr lang="cs-CZ" sz="1800" dirty="0" smtClean="0"/>
              <a:t>2) NICOMÈDE. ORIGINAL UPLOADER WAS FARRAN AT CS.WIKIPEDIA. </a:t>
            </a:r>
            <a:r>
              <a:rPr lang="cs-CZ" sz="1800" i="1" dirty="0" err="1" smtClean="0"/>
              <a:t>Wikipedie.cz</a:t>
            </a:r>
            <a:r>
              <a:rPr lang="cs-CZ" sz="1800" dirty="0" smtClean="0"/>
              <a:t> [online]. [cit. 18.11.2012]. Dostupný pod licencí </a:t>
            </a:r>
            <a:r>
              <a:rPr lang="en-US" sz="1800" dirty="0" err="1" smtClean="0"/>
              <a:t>Uveďte</a:t>
            </a:r>
            <a:r>
              <a:rPr lang="en-US" sz="1800" dirty="0" smtClean="0"/>
              <a:t> </a:t>
            </a:r>
            <a:r>
              <a:rPr lang="en-US" sz="1800" dirty="0" err="1" smtClean="0"/>
              <a:t>autora-Zachovejte</a:t>
            </a:r>
            <a:r>
              <a:rPr lang="en-US" sz="1800" dirty="0" smtClean="0"/>
              <a:t> </a:t>
            </a:r>
            <a:r>
              <a:rPr lang="en-US" sz="1800" dirty="0" err="1" smtClean="0"/>
              <a:t>licenci</a:t>
            </a:r>
            <a:r>
              <a:rPr lang="en-US" sz="1800" dirty="0" smtClean="0"/>
              <a:t> </a:t>
            </a:r>
            <a:r>
              <a:rPr lang="cs-CZ" sz="1800" dirty="0" smtClean="0"/>
              <a:t>na WWW: http://cs.wikipedia.org/wiki/Soubor:West_Germanic_Kingdoms_460.jpg </a:t>
            </a:r>
          </a:p>
          <a:p>
            <a:r>
              <a:rPr lang="cs-CZ" sz="1800" dirty="0" smtClean="0"/>
              <a:t>POPELKA, Miroslav; VÁLKOVÁ, Veronika. </a:t>
            </a:r>
            <a:r>
              <a:rPr lang="cs-CZ" sz="1800" i="1" dirty="0" smtClean="0"/>
              <a:t>Dějepis 1 - pravěk a starověk</a:t>
            </a:r>
            <a:r>
              <a:rPr lang="cs-CZ" sz="1800" dirty="0" smtClean="0"/>
              <a:t>. Praha: SPN, 2001, ISBN 80-7235-145-1.</a:t>
            </a:r>
          </a:p>
          <a:p>
            <a:r>
              <a:rPr lang="cs-CZ" sz="1800" dirty="0" smtClean="0"/>
              <a:t>http://cs.wikipedia.org/wiki/St%C4%9Bhov%C3%A1n%C3%AD_n%C3%A1rod%C5%AF </a:t>
            </a:r>
          </a:p>
          <a:p>
            <a:r>
              <a:rPr lang="cs-CZ" sz="1800" dirty="0" smtClean="0"/>
              <a:t>http://cs.wikipedia.org/wiki/%C4%8Cesk%C3%A9_d%C4%9Bjiny</a:t>
            </a:r>
          </a:p>
          <a:p>
            <a:endParaRPr lang="cs-CZ" sz="18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468</TotalTime>
  <Words>784</Words>
  <Application>Microsoft Office PowerPoint</Application>
  <PresentationFormat>Předvádění na obrazovce (4:3)</PresentationFormat>
  <Paragraphs>60</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Cesta</vt:lpstr>
      <vt:lpstr>Snímek 1</vt:lpstr>
      <vt:lpstr>Snímek 2</vt:lpstr>
      <vt:lpstr>Stěhování národů</vt:lpstr>
      <vt:lpstr>Snímek 4</vt:lpstr>
      <vt:lpstr>Mapa stěhování národů</vt:lpstr>
      <vt:lpstr>Tabulka </vt:lpstr>
      <vt:lpstr>Snímek 7</vt:lpstr>
      <vt:lpstr>Základní fakta o pohybu kmenů</vt:lpstr>
      <vt:lpstr>Stěhování národů  na našem území</vt:lpstr>
      <vt:lpstr>Snímek 10</vt:lpstr>
      <vt:lpstr>Opakování</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Libor</dc:creator>
  <cp:lastModifiedBy>uzivatel</cp:lastModifiedBy>
  <cp:revision>61</cp:revision>
  <dcterms:created xsi:type="dcterms:W3CDTF">2012-11-19T16:07:10Z</dcterms:created>
  <dcterms:modified xsi:type="dcterms:W3CDTF">2013-02-18T19:53:45Z</dcterms:modified>
</cp:coreProperties>
</file>