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DE6BB0-A3B7-41A8-9469-5E054B1425A2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6A55B-5722-41AA-BD0B-7545EB1F86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5051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46A55B-5722-41AA-BD0B-7545EB1F86C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34859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663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8258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4960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030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5130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6494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7596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0847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7487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2265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8382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8778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7541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F5516-1259-4A61-B76D-6E9E3F7DE109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50036-D957-4EA9-A6E9-980A1540E3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t0.gstatic.com/images?q=tbn:ANd9GcQj3KqNYcgzp0TSV8wVOjS7whJrhHsrT1Dnu1XpFTx-BPRp74is" TargetMode="External"/><Relationship Id="rId13" Type="http://schemas.openxmlformats.org/officeDocument/2006/relationships/hyperlink" Target="http://t3.gstatic.com/images?q=tbn:ANd9GcQJfjojQNLQWtt_NoKcXrSOTVwgZDpDzVNN80ZzJzHUG6PZyFH9Dg" TargetMode="External"/><Relationship Id="rId18" Type="http://schemas.openxmlformats.org/officeDocument/2006/relationships/hyperlink" Target="http://upload.wikimedia.org/wikipedia/commons/thumb/c/cb/Michelangelo_Merisi_da_Caravaggio,_Saint_John_the_Baptist_(Youth_with_a_Ram)_(c._1602,_WGA04112).jpg/445px-Michelangelo_Merisi_da_Caravaggio,_Saint_John_the_Baptist_(Youth_with_a_Ram)_(c._1602,_WGA04112).jpg" TargetMode="External"/><Relationship Id="rId26" Type="http://schemas.openxmlformats.org/officeDocument/2006/relationships/hyperlink" Target="http://upload.wikimedia.org/wikipedia/commons/thumb/b/b9/Rembrandt_Harmensz._van_Rijn_154.jpg/456px-Rembrandt_Harmensz._van_Rijn_154.jpg" TargetMode="External"/><Relationship Id="rId3" Type="http://schemas.openxmlformats.org/officeDocument/2006/relationships/hyperlink" Target="http://t1.gstatic.com/images?q=tbn:ANd9GcRsEr9KIHgY9YJbmHX5S3s69EyaDBBHOsA7vdv5ELBSwCd4HJTJ" TargetMode="External"/><Relationship Id="rId21" Type="http://schemas.openxmlformats.org/officeDocument/2006/relationships/hyperlink" Target="http://upload.wikimedia.org/wikipedia/commons/thumb/f/f5/The_Three_Graces,_by_Peter_Paul_Rubens,_from_Prado_in_Google_Earth.jpg/492px-The_Three_Graces,_by_Peter_Paul_Rubens,_from_Prado_in_Google_Earth.jpg" TargetMode="External"/><Relationship Id="rId7" Type="http://schemas.openxmlformats.org/officeDocument/2006/relationships/hyperlink" Target="http://t0.gstatic.com/images?q=tbn:ANd9GcSzSL6gylXs0sQfPzJu8yDhI0C-io6hdMHV0KS_8uWRj17WI1jm" TargetMode="External"/><Relationship Id="rId12" Type="http://schemas.openxmlformats.org/officeDocument/2006/relationships/hyperlink" Target="http://t3.gstatic.com/images?q=tbn:ANd9GcSEieTKGxLoGMrns0QSXG6FNcx42obrkwxE3DU63PgdNDAnE_Yc" TargetMode="External"/><Relationship Id="rId17" Type="http://schemas.openxmlformats.org/officeDocument/2006/relationships/hyperlink" Target="http://upload.wikimedia.org/wikipedia/commons/thumb/7/73/Bild-Ottavio_Leoni,_Caravaggio.jpg/220px-Bild-Ottavio_Leoni,_Caravaggio.jpg" TargetMode="External"/><Relationship Id="rId25" Type="http://schemas.openxmlformats.org/officeDocument/2006/relationships/hyperlink" Target="http://upload.wikimedia.org/wikipedia/commons/thumb/2/28/Rembrandt_Harmensz._van_Rijn_077.jpg/800px-Rembrandt_Harmensz._van_Rijn_077.jpg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://upload.wikimedia.org/wikipedia/commons/f/f6/Upper_belvedere.jpg" TargetMode="External"/><Relationship Id="rId20" Type="http://schemas.openxmlformats.org/officeDocument/2006/relationships/hyperlink" Target="http://t2.gstatic.com/images?q=tbn:ANd9GcS3B_KUz_w_6e5q-83FozkYr4jzC86LjyoUfEg7hfUSaqP_WqNCVQ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jamesbrantley.net/17%20bernini%20ludovica.jpg" TargetMode="External"/><Relationship Id="rId11" Type="http://schemas.openxmlformats.org/officeDocument/2006/relationships/hyperlink" Target="http://t1.gstatic.com/images?q=tbn:ANd9GcTQEuCEGjjPci-pvsbmYm2oEBoebXT_GGyU3YQ4RQVJbmyPswQI" TargetMode="External"/><Relationship Id="rId24" Type="http://schemas.openxmlformats.org/officeDocument/2006/relationships/hyperlink" Target="http://upload.wikimedia.org/wikipedia/commons/thumb/0/0b/Rembrandt_van_Rijn-De_Nachtwacht-1642.jpg/717px-Rembrandt_van_Rijn-De_Nachtwacht-1642.jpg" TargetMode="External"/><Relationship Id="rId5" Type="http://schemas.openxmlformats.org/officeDocument/2006/relationships/hyperlink" Target="http://t2.gstatic.com/images?q=tbn:ANd9GcQbEOTpSGUwwxyOyxXEn-cZzG13jW63iA6VguIY5DFFvNwNPn-Upw" TargetMode="External"/><Relationship Id="rId15" Type="http://schemas.openxmlformats.org/officeDocument/2006/relationships/hyperlink" Target="http://upload.wikimedia.org/wikipedia/commons/thumb/e/e9/Nadvori_Jaromerice_zamek.jpg/800px-Nadvori_Jaromerice_zamek.jpg" TargetMode="External"/><Relationship Id="rId23" Type="http://schemas.openxmlformats.org/officeDocument/2006/relationships/hyperlink" Target="http://upload.wikimedia.org/wikipedia/commons/thumb/5/57/Rembrandt_Harmensz._van_Rijn_132.jpg/200px-Rembrandt_Harmensz._van_Rijn_132.jpg" TargetMode="External"/><Relationship Id="rId10" Type="http://schemas.openxmlformats.org/officeDocument/2006/relationships/hyperlink" Target="http://25.media.tumblr.com/tumblr_md2ewfT4Vg1qa6vh2o1_500.jpg" TargetMode="External"/><Relationship Id="rId19" Type="http://schemas.openxmlformats.org/officeDocument/2006/relationships/hyperlink" Target="http://www.ibiblio.org/wm/paint/auth/caravaggio/judith.jpg" TargetMode="External"/><Relationship Id="rId4" Type="http://schemas.openxmlformats.org/officeDocument/2006/relationships/hyperlink" Target="http://t1.gstatic.com/images?q=tbn:ANd9GcSkn-jXg_F6H93wT_3tEzopUxegRGTK6sBX67nYq5kgdObicHIJ6g" TargetMode="External"/><Relationship Id="rId9" Type="http://schemas.openxmlformats.org/officeDocument/2006/relationships/hyperlink" Target="http://t1.gstatic.com/images?q=tbn:ANd9GcSQ0cINFTdvCXSgONz-4_bzec6fVb9K7-t9gqlK4iuPToLz9Du6gQ" TargetMode="External"/><Relationship Id="rId14" Type="http://schemas.openxmlformats.org/officeDocument/2006/relationships/hyperlink" Target="http://upload.wikimedia.org/wikipedia/commons/thumb/e/ea/Pommersfelden_BW_2011-07-27_17-05-16.jpg/800px-Pommersfelden_BW_2011-07-27_17-05-16.jpg" TargetMode="External"/><Relationship Id="rId22" Type="http://schemas.openxmlformats.org/officeDocument/2006/relationships/hyperlink" Target="http://upload.wikimedia.org/wikipedia/commons/thumb/a/af/Peter_Paul_Rubens_-_The_Adoration_of_the_Magi_-_WGA20244.jpg/442px-Peter_Paul_Rubens_-_The_Adoration_of_the_Magi_-_WGA20244.jpg" TargetMode="External"/><Relationship Id="rId27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_01 Osobnosti světového baroka – architektura, malířství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8.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12751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66800" y="1196752"/>
            <a:ext cx="6172199" cy="2460847"/>
          </a:xfrm>
        </p:spPr>
        <p:txBody>
          <a:bodyPr/>
          <a:lstStyle/>
          <a:p>
            <a:r>
              <a:rPr lang="cs-CZ" sz="5400" dirty="0" smtClean="0"/>
              <a:t>Osobnosti světového baroka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dirty="0" smtClean="0">
                <a:solidFill>
                  <a:srgbClr val="002060"/>
                </a:solidFill>
              </a:rPr>
              <a:t>Mgr. Lenka Kudrnová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9823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620688"/>
            <a:ext cx="5364040" cy="481084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italský</a:t>
            </a:r>
            <a:r>
              <a:rPr lang="cs-CZ" sz="2400" dirty="0" smtClean="0">
                <a:solidFill>
                  <a:srgbClr val="002060"/>
                </a:solidFill>
              </a:rPr>
              <a:t> barokní architekt, sochař a malíř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dotvořil </a:t>
            </a:r>
            <a:r>
              <a:rPr lang="cs-CZ" sz="2400" dirty="0" smtClean="0">
                <a:solidFill>
                  <a:srgbClr val="C00000"/>
                </a:solidFill>
              </a:rPr>
              <a:t>náměstí sv. Petra ve Vatikánu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byl ve službách několika papežů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jeho díla se stala </a:t>
            </a:r>
            <a:r>
              <a:rPr lang="cs-CZ" sz="2400" dirty="0" smtClean="0">
                <a:solidFill>
                  <a:srgbClr val="C00000"/>
                </a:solidFill>
              </a:rPr>
              <a:t>vzorem pro ostatní umělce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většinu života prožil ve spokojeném manželství, zplodil 11 dětí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před smrtí mu ochrnula pravá ruka (mrtvice), umřel v 82 letech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byl jedním z umělců, kteří byli pověřeni </a:t>
            </a:r>
            <a:r>
              <a:rPr lang="cs-CZ" sz="2400" dirty="0" smtClean="0">
                <a:solidFill>
                  <a:srgbClr val="C00000"/>
                </a:solidFill>
              </a:rPr>
              <a:t>restaurováním</a:t>
            </a:r>
            <a:r>
              <a:rPr lang="cs-CZ" sz="2400" dirty="0" smtClean="0">
                <a:solidFill>
                  <a:srgbClr val="002060"/>
                </a:solidFill>
              </a:rPr>
              <a:t> nalezených antických děl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554480"/>
            <a:ext cx="3035692" cy="19794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Architektura</a:t>
            </a:r>
            <a:br>
              <a:rPr lang="cs-CZ" sz="2400" dirty="0" smtClean="0"/>
            </a:br>
            <a:r>
              <a:rPr lang="cs-CZ" sz="2400" dirty="0" err="1" smtClean="0">
                <a:solidFill>
                  <a:srgbClr val="002060"/>
                </a:solidFill>
              </a:rPr>
              <a:t>gian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lorenzo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Bernini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1895475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92240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2036" y="2094515"/>
            <a:ext cx="2963684" cy="1010424"/>
          </a:xfrm>
        </p:spPr>
        <p:txBody>
          <a:bodyPr>
            <a:normAutofit/>
          </a:bodyPr>
          <a:lstStyle/>
          <a:p>
            <a:r>
              <a:rPr lang="cs-CZ" sz="2400" dirty="0" err="1">
                <a:solidFill>
                  <a:srgbClr val="002060"/>
                </a:solidFill>
              </a:rPr>
              <a:t>gian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lorenzo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Bernini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062"/>
          <a:stretch/>
        </p:blipFill>
        <p:spPr bwMode="auto">
          <a:xfrm>
            <a:off x="3275856" y="237844"/>
            <a:ext cx="5434965" cy="2288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65644" y="2668270"/>
            <a:ext cx="3055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Náměstí sv. Petra ve Vatikánu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605" y="3328222"/>
            <a:ext cx="2095119" cy="298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8091" y="6338576"/>
            <a:ext cx="1188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Baldachýn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6570" y="3127565"/>
            <a:ext cx="5078730" cy="2731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58386" y="6005918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Ludovica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017" r="31002"/>
          <a:stretch/>
        </p:blipFill>
        <p:spPr bwMode="auto">
          <a:xfrm>
            <a:off x="361697" y="237844"/>
            <a:ext cx="1461431" cy="1897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23128" y="1186820"/>
            <a:ext cx="970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Medúza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1232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059832" y="1545336"/>
            <a:ext cx="5472608" cy="461996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italský architekt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tvůrce </a:t>
            </a:r>
            <a:r>
              <a:rPr lang="cs-CZ" sz="2400" dirty="0" smtClean="0">
                <a:solidFill>
                  <a:srgbClr val="C00000"/>
                </a:solidFill>
              </a:rPr>
              <a:t>dynamického baroka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jeho stavby vynikají </a:t>
            </a:r>
            <a:r>
              <a:rPr lang="cs-CZ" sz="2400" dirty="0" smtClean="0">
                <a:solidFill>
                  <a:srgbClr val="C00000"/>
                </a:solidFill>
              </a:rPr>
              <a:t>složitými půdorysy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byl vzorem pro </a:t>
            </a:r>
            <a:r>
              <a:rPr lang="cs-CZ" sz="2400" dirty="0">
                <a:solidFill>
                  <a:srgbClr val="002060"/>
                </a:solidFill>
              </a:rPr>
              <a:t>J</a:t>
            </a:r>
            <a:r>
              <a:rPr lang="cs-CZ" sz="2400" dirty="0" smtClean="0">
                <a:solidFill>
                  <a:srgbClr val="002060"/>
                </a:solidFill>
              </a:rPr>
              <a:t>ana Blažeje </a:t>
            </a:r>
            <a:r>
              <a:rPr lang="cs-CZ" sz="2400" dirty="0" err="1" smtClean="0">
                <a:solidFill>
                  <a:srgbClr val="002060"/>
                </a:solidFill>
              </a:rPr>
              <a:t>Santiniho-Aichela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je průkopníkem </a:t>
            </a:r>
            <a:r>
              <a:rPr lang="cs-CZ" sz="2400" dirty="0" smtClean="0">
                <a:solidFill>
                  <a:srgbClr val="C00000"/>
                </a:solidFill>
              </a:rPr>
              <a:t>iluzionistické </a:t>
            </a:r>
            <a:r>
              <a:rPr lang="cs-CZ" sz="2400" dirty="0" smtClean="0">
                <a:solidFill>
                  <a:srgbClr val="002060"/>
                </a:solidFill>
              </a:rPr>
              <a:t>architektury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v 68 letech se v záchvatu zuřivosti probodl kordem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o svém umírání  napsal dvoudenní deník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628800"/>
            <a:ext cx="2963684" cy="16584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Architektura</a:t>
            </a:r>
            <a:br>
              <a:rPr lang="cs-CZ" sz="2400" dirty="0" smtClean="0"/>
            </a:br>
            <a:r>
              <a:rPr lang="cs-CZ" sz="2400" dirty="0" err="1" smtClean="0">
                <a:solidFill>
                  <a:srgbClr val="002060"/>
                </a:solidFill>
              </a:rPr>
              <a:t>francesco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borromini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1676400" cy="225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8545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554480"/>
            <a:ext cx="2747660" cy="1082432"/>
          </a:xfrm>
        </p:spPr>
        <p:txBody>
          <a:bodyPr>
            <a:normAutofit/>
          </a:bodyPr>
          <a:lstStyle/>
          <a:p>
            <a:r>
              <a:rPr lang="cs-CZ" sz="2400" dirty="0" err="1">
                <a:solidFill>
                  <a:srgbClr val="002060"/>
                </a:solidFill>
              </a:rPr>
              <a:t>francesco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borromini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37" y="2780924"/>
            <a:ext cx="2402205" cy="3207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37" y="6036002"/>
            <a:ext cx="2605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Jeden z římských kostelů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1519" y="152024"/>
            <a:ext cx="3929063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2737" y="3449012"/>
            <a:ext cx="3453765" cy="2586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2250" y="3470288"/>
            <a:ext cx="257175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13280" y="2961586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Iluzorní prvky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9511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5292032" cy="48359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rakouský architekt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nejvýznamnější je stavba </a:t>
            </a:r>
            <a:r>
              <a:rPr lang="cs-CZ" sz="2400" dirty="0" smtClean="0">
                <a:solidFill>
                  <a:srgbClr val="C00000"/>
                </a:solidFill>
              </a:rPr>
              <a:t>Belvederu ve Vídni</a:t>
            </a:r>
            <a:r>
              <a:rPr lang="cs-CZ" sz="2400" dirty="0" smtClean="0">
                <a:solidFill>
                  <a:srgbClr val="002060"/>
                </a:solidFill>
              </a:rPr>
              <a:t>, který postavil pro prince Evžena Savojského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pracoval pro mnohé </a:t>
            </a:r>
            <a:r>
              <a:rPr lang="cs-CZ" sz="2400" dirty="0" smtClean="0">
                <a:solidFill>
                  <a:srgbClr val="C00000"/>
                </a:solidFill>
              </a:rPr>
              <a:t>šlechtické rody </a:t>
            </a:r>
            <a:r>
              <a:rPr lang="cs-CZ" sz="2400" dirty="0" smtClean="0">
                <a:solidFill>
                  <a:srgbClr val="002060"/>
                </a:solidFill>
              </a:rPr>
              <a:t>– mimo jiné i pro </a:t>
            </a:r>
            <a:r>
              <a:rPr lang="cs-CZ" sz="2400" dirty="0" err="1" smtClean="0">
                <a:solidFill>
                  <a:srgbClr val="002060"/>
                </a:solidFill>
              </a:rPr>
              <a:t>Harrachy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v zámecké architektuře uplatnil prvky francouzských staveb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jeho zámky byly </a:t>
            </a:r>
            <a:r>
              <a:rPr lang="cs-CZ" sz="2400" dirty="0" smtClean="0">
                <a:solidFill>
                  <a:srgbClr val="C00000"/>
                </a:solidFill>
              </a:rPr>
              <a:t>vzorem pro celou Evropu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užíval dynamického baroka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554480"/>
            <a:ext cx="3024336" cy="19794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Architektura</a:t>
            </a:r>
            <a:br>
              <a:rPr lang="cs-CZ" sz="2400" dirty="0" smtClean="0"/>
            </a:br>
            <a:r>
              <a:rPr lang="cs-CZ" sz="2400" dirty="0" err="1" smtClean="0">
                <a:solidFill>
                  <a:srgbClr val="002060"/>
                </a:solidFill>
              </a:rPr>
              <a:t>johann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lukas</a:t>
            </a:r>
            <a:r>
              <a:rPr lang="cs-CZ" sz="2400" dirty="0" smtClean="0">
                <a:solidFill>
                  <a:srgbClr val="002060"/>
                </a:solidFill>
              </a:rPr>
              <a:t> von </a:t>
            </a:r>
            <a:r>
              <a:rPr lang="cs-CZ" sz="2400" dirty="0" err="1" smtClean="0">
                <a:solidFill>
                  <a:srgbClr val="002060"/>
                </a:solidFill>
              </a:rPr>
              <a:t>hildebrandt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17032"/>
            <a:ext cx="148590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15953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1048" y="2538094"/>
            <a:ext cx="2963684" cy="1370464"/>
          </a:xfrm>
        </p:spPr>
        <p:txBody>
          <a:bodyPr>
            <a:normAutofit/>
          </a:bodyPr>
          <a:lstStyle/>
          <a:p>
            <a:r>
              <a:rPr lang="cs-CZ" sz="2400" dirty="0" err="1">
                <a:solidFill>
                  <a:srgbClr val="002060"/>
                </a:solidFill>
              </a:rPr>
              <a:t>johann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err="1">
                <a:solidFill>
                  <a:srgbClr val="002060"/>
                </a:solidFill>
              </a:rPr>
              <a:t>lukas</a:t>
            </a:r>
            <a:r>
              <a:rPr lang="cs-CZ" sz="2400" dirty="0">
                <a:solidFill>
                  <a:srgbClr val="002060"/>
                </a:solidFill>
              </a:rPr>
              <a:t> von </a:t>
            </a:r>
            <a:r>
              <a:rPr lang="cs-CZ" sz="2400" dirty="0" err="1">
                <a:solidFill>
                  <a:srgbClr val="002060"/>
                </a:solidFill>
              </a:rPr>
              <a:t>hildebrandt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6777" y="4058421"/>
            <a:ext cx="4056221" cy="1708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21656" y="6233321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Horní Belveder, Vídeň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24944"/>
            <a:ext cx="41910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1136" y="6242636"/>
            <a:ext cx="4419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Fasáda zámku v Jaroměřicích nad Rokytnou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1912"/>
          <a:stretch/>
        </p:blipFill>
        <p:spPr bwMode="auto">
          <a:xfrm>
            <a:off x="741272" y="290162"/>
            <a:ext cx="7620000" cy="1985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69782" y="2308230"/>
            <a:ext cx="2164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Zámek </a:t>
            </a:r>
            <a:r>
              <a:rPr lang="cs-CZ" dirty="0" err="1" smtClean="0"/>
              <a:t>Weissenstein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1236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760681" y="409264"/>
            <a:ext cx="6120680" cy="57560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vlastním jménem </a:t>
            </a:r>
            <a:r>
              <a:rPr lang="cs-CZ" sz="2400" dirty="0" err="1" smtClean="0">
                <a:solidFill>
                  <a:srgbClr val="002060"/>
                </a:solidFill>
              </a:rPr>
              <a:t>Michelangelo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Merisi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působí v Římě, Neapoli, na Maltě a Sicílii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jeho největším přínosem je </a:t>
            </a:r>
            <a:r>
              <a:rPr lang="cs-CZ" sz="2400" dirty="0" smtClean="0">
                <a:solidFill>
                  <a:srgbClr val="C00000"/>
                </a:solidFill>
              </a:rPr>
              <a:t>realistické zobrazení mytologických a biblických postav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posledním náboženským malířem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jeho díla byla považována za </a:t>
            </a:r>
            <a:r>
              <a:rPr lang="cs-CZ" sz="2400" dirty="0" smtClean="0">
                <a:solidFill>
                  <a:srgbClr val="C00000"/>
                </a:solidFill>
              </a:rPr>
              <a:t>vulgární</a:t>
            </a:r>
            <a:r>
              <a:rPr lang="cs-CZ" sz="2400" dirty="0" smtClean="0">
                <a:solidFill>
                  <a:srgbClr val="002060"/>
                </a:solidFill>
              </a:rPr>
              <a:t>, modely byly často lidé z ulice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byl známým </a:t>
            </a:r>
            <a:r>
              <a:rPr lang="cs-CZ" sz="2400" dirty="0" smtClean="0">
                <a:solidFill>
                  <a:srgbClr val="C00000"/>
                </a:solidFill>
              </a:rPr>
              <a:t>výtržníkem</a:t>
            </a:r>
            <a:r>
              <a:rPr lang="cs-CZ" sz="2400" dirty="0" smtClean="0">
                <a:solidFill>
                  <a:srgbClr val="002060"/>
                </a:solidFill>
              </a:rPr>
              <a:t> vyvolávajícím bitky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je opakovaně zatčen, vede značně bouřlivý život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spekuluje se o jeho sexuální orientaci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umírá poté, co mu ujede loď s veškerým majetkem (uvěznění</a:t>
            </a:r>
            <a:r>
              <a:rPr lang="cs-CZ" sz="2400" dirty="0" smtClean="0">
                <a:solidFill>
                  <a:srgbClr val="002060"/>
                </a:solidFill>
              </a:rPr>
              <a:t>) na </a:t>
            </a:r>
            <a:r>
              <a:rPr lang="cs-CZ" sz="2400" dirty="0" smtClean="0">
                <a:solidFill>
                  <a:srgbClr val="002060"/>
                </a:solidFill>
              </a:rPr>
              <a:t>neapolské pláži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554480"/>
            <a:ext cx="2963684" cy="101042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malířství</a:t>
            </a:r>
            <a:br>
              <a:rPr lang="cs-CZ" sz="2400" dirty="0" smtClean="0"/>
            </a:br>
            <a:r>
              <a:rPr lang="cs-CZ" sz="2400" dirty="0" err="1" smtClean="0">
                <a:solidFill>
                  <a:srgbClr val="002060"/>
                </a:solidFill>
              </a:rPr>
              <a:t>caravaggio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36912"/>
            <a:ext cx="2095500" cy="278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09550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554480"/>
            <a:ext cx="3035692" cy="722392"/>
          </a:xfrm>
        </p:spPr>
        <p:txBody>
          <a:bodyPr>
            <a:normAutofit/>
          </a:bodyPr>
          <a:lstStyle/>
          <a:p>
            <a:r>
              <a:rPr lang="cs-CZ" sz="2400" dirty="0" err="1">
                <a:solidFill>
                  <a:srgbClr val="002060"/>
                </a:solidFill>
              </a:rPr>
              <a:t>caravaggio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8640"/>
            <a:ext cx="42386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17916"/>
            <a:ext cx="4095750" cy="3002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92488" y="6093296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Judita a </a:t>
            </a:r>
            <a:r>
              <a:rPr lang="cs-CZ" dirty="0" err="1" smtClean="0"/>
              <a:t>Holofernes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11904" y="5970458"/>
            <a:ext cx="1758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Svatý Jan Křtitel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5907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699792" y="692696"/>
            <a:ext cx="6084120" cy="57606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vlámský malíř, </a:t>
            </a:r>
            <a:r>
              <a:rPr lang="cs-CZ" sz="2400" dirty="0" smtClean="0">
                <a:solidFill>
                  <a:srgbClr val="C00000"/>
                </a:solidFill>
              </a:rPr>
              <a:t>jeden z největších malířů </a:t>
            </a:r>
            <a:r>
              <a:rPr lang="cs-CZ" sz="2400" dirty="0" smtClean="0">
                <a:solidFill>
                  <a:srgbClr val="002060"/>
                </a:solidFill>
              </a:rPr>
              <a:t>v historii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jeho otec byl významným antverpským protestantským advokátem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přestoupil na katolictví, </a:t>
            </a:r>
            <a:r>
              <a:rPr lang="cs-CZ" sz="2400" dirty="0" smtClean="0">
                <a:solidFill>
                  <a:srgbClr val="C00000"/>
                </a:solidFill>
              </a:rPr>
              <a:t>náboženské motivy </a:t>
            </a:r>
            <a:r>
              <a:rPr lang="cs-CZ" sz="2400" dirty="0" smtClean="0">
                <a:solidFill>
                  <a:srgbClr val="002060"/>
                </a:solidFill>
              </a:rPr>
              <a:t>jsou stěžejními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mnoho zakázek obdržel od francouzského panovnického dvora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proslavil se také jako </a:t>
            </a:r>
            <a:r>
              <a:rPr lang="cs-CZ" sz="2400" dirty="0" smtClean="0">
                <a:solidFill>
                  <a:srgbClr val="C00000"/>
                </a:solidFill>
              </a:rPr>
              <a:t>diplomat</a:t>
            </a:r>
            <a:r>
              <a:rPr lang="cs-CZ" sz="2400" dirty="0" smtClean="0">
                <a:solidFill>
                  <a:srgbClr val="002060"/>
                </a:solidFill>
              </a:rPr>
              <a:t> – byl pověřen španělským králem, aby zajistil sblížení Španělska s Anglií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se svými dvěma ženami zplodil 8 dětí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zemřel ve věku 63 let, je pochován v Antverpách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554480"/>
            <a:ext cx="2891676" cy="14424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Malířství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002060"/>
                </a:solidFill>
              </a:rPr>
              <a:t>Peter Paul </a:t>
            </a:r>
            <a:r>
              <a:rPr lang="cs-CZ" sz="2400" dirty="0" err="1" smtClean="0">
                <a:solidFill>
                  <a:srgbClr val="002060"/>
                </a:solidFill>
              </a:rPr>
              <a:t>rubens</a:t>
            </a: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24944"/>
            <a:ext cx="1828800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1811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1051"/>
            <a:ext cx="2782072" cy="1010424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Peter Paul </a:t>
            </a:r>
            <a:r>
              <a:rPr lang="cs-CZ" sz="2400" dirty="0" err="1">
                <a:solidFill>
                  <a:srgbClr val="002060"/>
                </a:solidFill>
              </a:rPr>
              <a:t>rubens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3" r="2502"/>
          <a:stretch/>
        </p:blipFill>
        <p:spPr bwMode="auto">
          <a:xfrm>
            <a:off x="4139952" y="320615"/>
            <a:ext cx="443345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553" y="980733"/>
            <a:ext cx="3662744" cy="496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8768" y="6035615"/>
            <a:ext cx="1704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Klanění tří králů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23231" y="6155155"/>
            <a:ext cx="1066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Tři grácie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4116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131840" y="404664"/>
            <a:ext cx="5688632" cy="57606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nizozemský malíř</a:t>
            </a:r>
            <a:r>
              <a:rPr lang="cs-CZ" sz="2400" dirty="0" smtClean="0">
                <a:solidFill>
                  <a:srgbClr val="002060"/>
                </a:solidFill>
              </a:rPr>
              <a:t>, kreslíř, grafik a rytec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proslavil se skvělým zvládnutím </a:t>
            </a:r>
            <a:r>
              <a:rPr lang="cs-CZ" sz="2400" dirty="0" smtClean="0">
                <a:solidFill>
                  <a:srgbClr val="C00000"/>
                </a:solidFill>
              </a:rPr>
              <a:t>šerosvitu a figurální malby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je považován za jednoho z nejvýznamnějších malířů a grafiků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maloval </a:t>
            </a:r>
            <a:r>
              <a:rPr lang="cs-CZ" sz="2400" dirty="0" smtClean="0">
                <a:solidFill>
                  <a:srgbClr val="C00000"/>
                </a:solidFill>
              </a:rPr>
              <a:t>portréty</a:t>
            </a:r>
            <a:r>
              <a:rPr lang="cs-CZ" sz="2400" dirty="0" smtClean="0">
                <a:solidFill>
                  <a:srgbClr val="002060"/>
                </a:solidFill>
              </a:rPr>
              <a:t>, obrazy holandské </a:t>
            </a:r>
            <a:r>
              <a:rPr lang="cs-CZ" sz="2400" dirty="0" smtClean="0">
                <a:solidFill>
                  <a:srgbClr val="C00000"/>
                </a:solidFill>
              </a:rPr>
              <a:t>krajiny i biblické náměty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pocházel z 9 dětí, otec z něj chtěl mít kněze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velmi dobře se oženil s dcerou svého podporovatele a zámožného obchodníka – Saskií </a:t>
            </a:r>
            <a:r>
              <a:rPr lang="cs-CZ" sz="2400" dirty="0" err="1" smtClean="0">
                <a:solidFill>
                  <a:srgbClr val="002060"/>
                </a:solidFill>
              </a:rPr>
              <a:t>Uylenburchovou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po smrti manželky se dostal do finanční krize, musel dokonce </a:t>
            </a:r>
            <a:r>
              <a:rPr lang="cs-CZ" sz="2400" dirty="0" smtClean="0">
                <a:solidFill>
                  <a:srgbClr val="C00000"/>
                </a:solidFill>
              </a:rPr>
              <a:t>vyhlásit bankrot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554480"/>
            <a:ext cx="2963684" cy="13704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malířství</a:t>
            </a:r>
            <a:br>
              <a:rPr lang="cs-CZ" sz="2400" dirty="0" smtClean="0"/>
            </a:br>
            <a:r>
              <a:rPr lang="cs-CZ" sz="2400" dirty="0" err="1" smtClean="0">
                <a:solidFill>
                  <a:srgbClr val="002060"/>
                </a:solidFill>
              </a:rPr>
              <a:t>rembrandt</a:t>
            </a:r>
            <a:r>
              <a:rPr lang="cs-CZ" sz="2400" dirty="0" smtClean="0">
                <a:solidFill>
                  <a:srgbClr val="002060"/>
                </a:solidFill>
              </a:rPr>
              <a:t> van </a:t>
            </a:r>
            <a:r>
              <a:rPr lang="cs-CZ" sz="2400" dirty="0" err="1" smtClean="0">
                <a:solidFill>
                  <a:srgbClr val="002060"/>
                </a:solidFill>
              </a:rPr>
              <a:t>rijn</a:t>
            </a:r>
            <a:endParaRPr lang="cs-CZ" sz="24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68960"/>
            <a:ext cx="1905000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5852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2782072" cy="938416"/>
          </a:xfrm>
        </p:spPr>
        <p:txBody>
          <a:bodyPr>
            <a:normAutofit/>
          </a:bodyPr>
          <a:lstStyle/>
          <a:p>
            <a:r>
              <a:rPr lang="cs-CZ" sz="2400" dirty="0" err="1">
                <a:solidFill>
                  <a:srgbClr val="002060"/>
                </a:solidFill>
              </a:rPr>
              <a:t>rembrandt</a:t>
            </a:r>
            <a:r>
              <a:rPr lang="cs-CZ" sz="2400" dirty="0">
                <a:solidFill>
                  <a:srgbClr val="002060"/>
                </a:solidFill>
              </a:rPr>
              <a:t> van </a:t>
            </a:r>
            <a:r>
              <a:rPr lang="cs-CZ" sz="2400" dirty="0" err="1">
                <a:solidFill>
                  <a:srgbClr val="002060"/>
                </a:solidFill>
              </a:rPr>
              <a:t>rijn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3824478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2090" y="140806"/>
            <a:ext cx="4191000" cy="2944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133" y="4881759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Noční hlídka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39611" y="3179492"/>
            <a:ext cx="2795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Krajina se zděným mostem</a:t>
            </a:r>
            <a:endParaRPr lang="cs-CZ" dirty="0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2090" y="3548824"/>
            <a:ext cx="2519172" cy="330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16503" y="4685184"/>
            <a:ext cx="1838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Tobiáš a sv. Anna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7764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440394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</a:rPr>
              <a:t>Uveď nejdůležitější rysy barokního </a:t>
            </a:r>
            <a:r>
              <a:rPr lang="cs-CZ" sz="2400" dirty="0" smtClean="0">
                <a:solidFill>
                  <a:srgbClr val="002060"/>
                </a:solidFill>
              </a:rPr>
              <a:t>slohu.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</a:rPr>
              <a:t>Vyjmenuj alespoň 2 barokní </a:t>
            </a:r>
            <a:r>
              <a:rPr lang="cs-CZ" sz="2400" dirty="0" smtClean="0">
                <a:solidFill>
                  <a:srgbClr val="002060"/>
                </a:solidFill>
              </a:rPr>
              <a:t>architekty.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</a:rPr>
              <a:t>Zkus vlastními slovy vysvětlit pojmy: dynamické baroko, iluzionistická </a:t>
            </a:r>
            <a:r>
              <a:rPr lang="cs-CZ" sz="2400" dirty="0" smtClean="0">
                <a:solidFill>
                  <a:srgbClr val="002060"/>
                </a:solidFill>
              </a:rPr>
              <a:t>architektura.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</a:rPr>
              <a:t>Co je charakteristické pro barokní malířství, zkus svá tvrzení doložit na obrazovém </a:t>
            </a:r>
            <a:r>
              <a:rPr lang="cs-CZ" sz="2400" dirty="0" smtClean="0">
                <a:solidFill>
                  <a:srgbClr val="002060"/>
                </a:solidFill>
              </a:rPr>
              <a:t>materiálu.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554480"/>
            <a:ext cx="2819668" cy="122644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opakovací otázky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8620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01099562"/>
              </p:ext>
            </p:extLst>
          </p:nvPr>
        </p:nvGraphicFramePr>
        <p:xfrm>
          <a:off x="1187624" y="1556792"/>
          <a:ext cx="6834187" cy="369760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07. 01.  2013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světového baroka – architektura, malířství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8.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Gian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Lorenzo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Bernini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Francesco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Borromini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Johann Lukas von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Hildebrandt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Caravaggio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Peter Paul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Rubens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Rembrandt van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Rijn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6922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02913338"/>
              </p:ext>
            </p:extLst>
          </p:nvPr>
        </p:nvGraphicFramePr>
        <p:xfrm>
          <a:off x="755576" y="188640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8. ročník. Časová dotace cca 30 min. Materiál obsahuje několik opakovacích otázek, které převážně vyplývají z prezentace či z všeobecných znalostí a předchozího učiva dějepisu,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32206270"/>
              </p:ext>
            </p:extLst>
          </p:nvPr>
        </p:nvGraphicFramePr>
        <p:xfrm>
          <a:off x="755576" y="1340768"/>
          <a:ext cx="7358063" cy="53127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900" dirty="0" smtClean="0"/>
                        <a:t>POUŽITÉ  ZDROJE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tvorba.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http://t1.gstatic.com/images?q=tbn:ANd9GcRsEr9KIHgY9YJbmHX5S3s69EyaDBBHOsA7vdv5ELBSwCd4HJTJ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http://t1.gstatic.com/images?q=tbn:ANd9GcSkn-jXg_F6H93wT_3tEzopUxegRGTK6sBX67nYq5kgdObicHIJ6g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http://t2.gstatic.com/images?q=tbn:ANd9GcQbEOTpSGUwwxyOyxXEn-cZzG13jW63iA6VguIY5DFFvNwNPn-Upw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http://jamesbrantley.net/17%20bernini%20ludovica.jpg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http://t0.gstatic.com/images?q=tbn:ANd9GcSzSL6gylXs0sQfPzJu8yDhI0C-io6hdMHV0KS_8uWRj17WI1jm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http://t0.gstatic.com/images?q=tbn:ANd9GcQj3KqNYcgzp0TSV8wVOjS7whJrhHsrT1Dnu1XpFTx-BPRp74is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http://t1.gstatic.com/images?q=tbn:ANd9GcSQ0cINFTdvCXSgONz-4_bzec6fVb9K7-t9gqlK4iuPToLz9Du6gQ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http://25.media.tumblr.com/tumblr_md2ewfT4Vg1qa6vh2o1_500.jpg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http://t1.gstatic.com/images?q=tbn:ANd9GcTQEuCEGjjPci-pvsbmYm2oEBoebXT_GGyU3YQ4RQVJbmyPswQI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http://t3.gstatic.com/images?q=tbn:ANd9GcSEieTKGxLoGMrns0QSXG6FNcx42obrkwxE3DU63PgdNDAnE_Yc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http://t3.gstatic.com/images?q=tbn:ANd9GcQJfjojQNLQWtt_NoKcXrSOTVwgZDpDzVNN80ZzJzHUG6PZyFH9Dg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http://upload.wikimedia.org/wikipedia/commons/thumb/e/ea/Pommersfelden_BW_2011-07-27_17-05-16.jpg/800px-Pommersfelden_BW_2011-07-27_17-05-16.jpg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http://upload.wikimedia.org/wikipedia/commons/thumb/e/e9/Nadvori_Jaromerice_zamek.jpg/800px-Nadvori_Jaromerice_zamek.jpg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http://upload.wikimedia.org/wikipedia/commons/f/f6/Upper_belvedere.jpg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http://upload.wikimedia.org/wikipedia/commons/thumb/7/73/Bild-Ottavio_Leoni%2C_Caravaggio.jpg/220px-Bild-Ottavio_Leoni%2C_Caravaggio.jpg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8"/>
                        </a:rPr>
                        <a:t>http://upload.wikimedia.org/wikipedia/commons/thumb/c/cb/Michelangelo_Merisi_da_Caravaggio%2C_Saint_John_the_Baptist_%28Youth_with_a_Ram%29_%28c._1602%2C_WGA04112%29.jpg/445px-Michelangelo_Merisi_da_Caravaggio%2C_Saint_John_the_Baptist_%28Youth_with_a_Ram%29_%28c._1602%2C_WGA04112%29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http://www.ibiblio.org/wm/paint/auth/caravaggio/judith.jpg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0"/>
                        </a:rPr>
                        <a:t>http://t2.gstatic.com/images?q=tbn:ANd9GcS3B_KUz_w_6e5q-83FozkYr4jzC86LjyoUfEg7hfUSaqP_WqNCVQ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1"/>
                        </a:rPr>
                        <a:t>http://upload.wikimedia.org/wikipedia/commons/thumb/f/f5/The_Three_Graces%2C_by_Peter_Paul_Rubens%2C_from_Prado_in_Google_Earth.jpg/492px-The_Three_Graces%2C_by_Peter_Paul_Rubens%2C_from_Prado_in_Google_Earth.jpg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2"/>
                        </a:rPr>
                        <a:t>http://upload.wikimedia.org/wikipedia/commons/thumb/a/af/Peter_Paul_Rubens_-_The_Adoration_of_the_Magi_-_WGA20244.jpg/442px-Peter_Paul_Rubens_-_The_Adoration_of_the_Magi_-_WGA20244.jpg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3"/>
                        </a:rPr>
                        <a:t>http://upload.wikimedia.org/wikipedia/commons/thumb/5/57/Rembrandt_Harmensz._van_Rijn_132.jpg/200px-Rembrandt_Harmensz._van_Rijn_132.jpg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4"/>
                        </a:rPr>
                        <a:t>http://upload.wikimedia.org/wikipedia/commons/thumb/0/0b/Rembrandt_van_Rijn-De_Nachtwacht-1642.jpg/717px-Rembrandt_van_Rijn-De_Nachtwacht-1642.jpg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5"/>
                        </a:rPr>
                        <a:t>http://upload.wikimedia.org/wikipedia/commons/thumb/2/28/Rembrandt_Harmensz._van_Rijn_077.jpg/800px-Rembrandt_Harmensz._van_Rijn_077.jpg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6"/>
                        </a:rPr>
                        <a:t>http://upload.wikimedia.org/wikipedia/commons/thumb/b/b9/Rembrandt_Harmensz._van_Rijn_154.jpg/456px-Rembrandt_Harmensz._van_Rijn_154.jpg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otevřená galerie </a:t>
                      </a:r>
                      <a:r>
                        <a:rPr lang="cs-CZ" sz="900" baseline="0" dirty="0" smtClean="0">
                          <a:hlinkClick r:id="rId27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08128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729</Words>
  <Application>Microsoft Office PowerPoint</Application>
  <PresentationFormat>Předvádění na obrazovce (4:3)</PresentationFormat>
  <Paragraphs>134</Paragraphs>
  <Slides>17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Tradeshow</vt:lpstr>
      <vt:lpstr>Snímek 1</vt:lpstr>
      <vt:lpstr>Osobnosti světového baroka</vt:lpstr>
      <vt:lpstr>Architektura gian lorenzo Bernini</vt:lpstr>
      <vt:lpstr>gian lorenzo Bernini</vt:lpstr>
      <vt:lpstr>Architektura francesco borromini </vt:lpstr>
      <vt:lpstr>francesco borromini</vt:lpstr>
      <vt:lpstr>Architektura johann lukas von hildebrandt</vt:lpstr>
      <vt:lpstr>johann lukas von hildebrandt</vt:lpstr>
      <vt:lpstr>malířství caravaggio</vt:lpstr>
      <vt:lpstr>caravaggio</vt:lpstr>
      <vt:lpstr>Malířství Peter Paul rubens</vt:lpstr>
      <vt:lpstr>Peter Paul rubens</vt:lpstr>
      <vt:lpstr>malířství rembrandt van rijn</vt:lpstr>
      <vt:lpstr>rembrandt van rijn</vt:lpstr>
      <vt:lpstr>opakovací otázky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U1</cp:lastModifiedBy>
  <cp:revision>33</cp:revision>
  <dcterms:created xsi:type="dcterms:W3CDTF">2013-01-07T09:51:44Z</dcterms:created>
  <dcterms:modified xsi:type="dcterms:W3CDTF">2013-02-23T14:50:45Z</dcterms:modified>
</cp:coreProperties>
</file>