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085A3-202A-4B3E-8D8F-73CF056467FB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82A4C-B08A-4339-BC4C-AF7096A326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8496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82A4C-B08A-4339-BC4C-AF7096A3268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174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82A4C-B08A-4339-BC4C-AF7096A32685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5251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82A4C-B08A-4339-BC4C-AF7096A32685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956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32063-F543-4D1D-AB3D-59930624A64B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51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7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516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928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83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200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48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39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672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81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62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0635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789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B97A0BE-3A8A-4497-B2CF-E801FE85DCFF}" type="datetimeFigureOut">
              <a:rPr lang="cs-CZ" smtClean="0"/>
              <a:t>8.1.2013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C6AF082-DEB5-45BB-9B3A-4F22FA75324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6/6b/Jan_Vil%C3%ADmek_-_Kilian_Ign%C3%A1c_Dinzenhofer.jpg/190px-Jan_Vil%C3%ADmek_-_Kilian_Ign%C3%A1c_Dinzenhofer.jpg" TargetMode="External"/><Relationship Id="rId13" Type="http://schemas.openxmlformats.org/officeDocument/2006/relationships/hyperlink" Target="http://www.stavbaweb.cz/admin/fotogalerie/images/767-v-137117-original-1nwqa.jpg" TargetMode="External"/><Relationship Id="rId18" Type="http://schemas.openxmlformats.org/officeDocument/2006/relationships/hyperlink" Target="http://farm4.static.flickr.com/3664/3385484260_a9f5a04544.jpg" TargetMode="External"/><Relationship Id="rId26" Type="http://schemas.openxmlformats.org/officeDocument/2006/relationships/hyperlink" Target="http://upload.wikimedia.org/wikipedia/commons/thumb/9/98/Charles_Bridge_St_Vincent%26Prokop.jpg/400px-Charles_Bridge_St_Vincent%26Prokop.jpg" TargetMode="External"/><Relationship Id="rId3" Type="http://schemas.openxmlformats.org/officeDocument/2006/relationships/hyperlink" Target="http://upload.wikimedia.org/wikipedia/commons/thumb/e/eb/Chram_sv_Mikulase_z_upati_Petrina.jpg/800px-Chram_sv_Mikulase_z_upati_Petrina.jpg" TargetMode="External"/><Relationship Id="rId21" Type="http://schemas.openxmlformats.org/officeDocument/2006/relationships/hyperlink" Target="http://upload.wikimedia.org/wikipedia/commons/thumb/d/d5/Petr_Brandl_-_Bohac.jpg/445px-Petr_Brandl_-_Bohac.jpg" TargetMode="External"/><Relationship Id="rId7" Type="http://schemas.openxmlformats.org/officeDocument/2006/relationships/hyperlink" Target="http://upload.wikimedia.org/wikipedia/commons/thumb/7/73/Praha%2C_B%C5%99evnovsk%C3%BD_kl%C3%A1%C5%A1ter%2C_Mark%C3%A9ta_01.jpg/800px-Praha%2C_B%C5%99evnovsk%C3%BD_kl%C3%A1%C5%A1ter%2C_Mark%C3%A9ta_01.jpg" TargetMode="External"/><Relationship Id="rId12" Type="http://schemas.openxmlformats.org/officeDocument/2006/relationships/hyperlink" Target="http://t2.gstatic.com/images?q=tbn:ANd9GcT-3v92e9PFv4NurE6JsCPpwMVEjQkTkYplwnHKtKTx2ApxHNyV" TargetMode="External"/><Relationship Id="rId17" Type="http://schemas.openxmlformats.org/officeDocument/2006/relationships/hyperlink" Target="http://www.art-d.com/katalog/Karel_Skreta_E07.jpg" TargetMode="External"/><Relationship Id="rId25" Type="http://schemas.openxmlformats.org/officeDocument/2006/relationships/hyperlink" Target="http://baroque_ceiling.udu.cas.cz/imagines_photogallery/0005_osek_reiner02.JPG" TargetMode="External"/><Relationship Id="rId2" Type="http://schemas.openxmlformats.org/officeDocument/2006/relationships/notesSlide" Target="../notesSlides/notesSlide5.xml"/><Relationship Id="rId16" Type="http://schemas.openxmlformats.org/officeDocument/2006/relationships/hyperlink" Target="http://t3.gstatic.com/images?q=tbn:ANd9GcSewgTqDe1aPVopRz2cnz3DfiXLwVSMnDpwC_9IRPCZRMhyJFAt" TargetMode="External"/><Relationship Id="rId20" Type="http://schemas.openxmlformats.org/officeDocument/2006/relationships/hyperlink" Target="http://upload.wikimedia.org/wikipedia/commons/thumb/2/29/Brandl_Jan_Baptista_Manetin.jpg/372px-Brandl_Jan_Baptista_Maneti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4/41/Kaple_Zjeven%C3%AD_P%C3%A1n%C4%9B_ve_Smi%C5%99ic%C3%ADch.jpg/254px-Kaple_Zjeven%C3%AD_P%C3%A1n%C4%9B_ve_Smi%C5%99ic%C3%ADch.jpg" TargetMode="External"/><Relationship Id="rId11" Type="http://schemas.openxmlformats.org/officeDocument/2006/relationships/hyperlink" Target="http://upload.wikimedia.org/wikipedia/commons/thumb/7/76/Karlsbad-Kirche.jpg/402px-Karlsbad-Kirche.jpg" TargetMode="External"/><Relationship Id="rId24" Type="http://schemas.openxmlformats.org/officeDocument/2006/relationships/hyperlink" Target="http://upload.wikimedia.org/wikipedia/commons/thumb/b/be/Sv_Luitgarda.jpg/400px-Sv_Luitgarda.jpg" TargetMode="External"/><Relationship Id="rId5" Type="http://schemas.openxmlformats.org/officeDocument/2006/relationships/hyperlink" Target="http://upload.wikimedia.org/wikipedia/commons/thumb/e/e0/Loreta_-_Praha.jpg/220px-Loreta_-_Praha.jpg" TargetMode="External"/><Relationship Id="rId15" Type="http://schemas.openxmlformats.org/officeDocument/2006/relationships/hyperlink" Target="http://upload.wikimedia.org/wikipedia/commons/thumb/6/6d/K%C5%99tiny_%28chr%C3%A1m%29.jpg/717px-K%C5%99tiny_%28chr%C3%A1m%29.jpg" TargetMode="External"/><Relationship Id="rId23" Type="http://schemas.openxmlformats.org/officeDocument/2006/relationships/hyperlink" Target="http://files.ubytovani-jitka.webnode.cz/system_preview_detail_200000017-e1b57e2af8-public/kuks%20sochy%20ctnosti%20a%20neresti.jpg" TargetMode="External"/><Relationship Id="rId10" Type="http://schemas.openxmlformats.org/officeDocument/2006/relationships/hyperlink" Target="http://upload.wikimedia.org/wikipedia/commons/8/87/Kaple_Hv%C4%9Bzda_v_Broumovsk%C3%BDch_st%C4%9Bn%C3%A1ch.jpg" TargetMode="External"/><Relationship Id="rId19" Type="http://schemas.openxmlformats.org/officeDocument/2006/relationships/hyperlink" Target="http://t1.gstatic.com/images?q=tbn:ANd9GcRdxw7PXYixwiZuQcsmgF76Vol5aRGRsgEJXVEW1WJ6EOBwwM14" TargetMode="External"/><Relationship Id="rId4" Type="http://schemas.openxmlformats.org/officeDocument/2006/relationships/hyperlink" Target="http://upload.wikimedia.org/wikipedia/commons/thumb/0/00/Ms0247.jpg/220px-Ms0247.jpg" TargetMode="External"/><Relationship Id="rId9" Type="http://schemas.openxmlformats.org/officeDocument/2006/relationships/hyperlink" Target="http://upload.wikimedia.org/wikipedia/commons/thumb/d/d3/Praha_Staromestske_namesti_Mikulas.jpg/450px-Praha_Staromestske_namesti_Mikulas.jpg" TargetMode="External"/><Relationship Id="rId14" Type="http://schemas.openxmlformats.org/officeDocument/2006/relationships/hyperlink" Target="http://upload.wikimedia.org/wikipedia/commons/2/21/Chlumec_-_Karlova_koruna.jpg" TargetMode="External"/><Relationship Id="rId22" Type="http://schemas.openxmlformats.org/officeDocument/2006/relationships/hyperlink" Target="http://imagebox.cz.osobnosti.cz/foto/matyas-bernard-braun/matyas-bernard-braun.jpg" TargetMode="External"/><Relationship Id="rId27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VY_32_INOVACE_05_B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_02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Osobnosti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českého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baroka 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8. ročník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3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Osobnosti českého baroka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cs-CZ" dirty="0" smtClean="0"/>
              <a:t>Mgr. Lenka Kudrnová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969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Kryštof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C00000"/>
                </a:solidFill>
              </a:rPr>
              <a:t>Dientzenhofer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501959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český </a:t>
            </a:r>
            <a:r>
              <a:rPr lang="cs-CZ" sz="2400" dirty="0" smtClean="0">
                <a:solidFill>
                  <a:srgbClr val="C00000"/>
                </a:solidFill>
              </a:rPr>
              <a:t>architekt</a:t>
            </a:r>
            <a:r>
              <a:rPr lang="cs-CZ" sz="2400" dirty="0" smtClean="0"/>
              <a:t> a stavitel německého původu</a:t>
            </a:r>
          </a:p>
          <a:p>
            <a:r>
              <a:rPr lang="cs-CZ" sz="2400" dirty="0" smtClean="0"/>
              <a:t>rodina pocházela z Horního Bavorska, všech jeho pět sourozenců se stalo staviteli</a:t>
            </a:r>
          </a:p>
          <a:p>
            <a:r>
              <a:rPr lang="cs-CZ" sz="2400" dirty="0" smtClean="0"/>
              <a:t>mezi jeho nejznámější stavby patří </a:t>
            </a:r>
            <a:r>
              <a:rPr lang="cs-CZ" sz="2400" dirty="0" smtClean="0">
                <a:solidFill>
                  <a:srgbClr val="C00000"/>
                </a:solidFill>
              </a:rPr>
              <a:t>Kostel svatého Mikuláše na Malé Straně</a:t>
            </a:r>
            <a:r>
              <a:rPr lang="cs-CZ" sz="2400" dirty="0" smtClean="0"/>
              <a:t>, Loreta, kaple Zjevení páně ve Smiřicích a mnoho dalších</a:t>
            </a:r>
          </a:p>
          <a:p>
            <a:r>
              <a:rPr lang="cs-CZ" sz="2400" dirty="0" smtClean="0"/>
              <a:t>působil také jako pevnostní stavitel (Cheb) a klášterní stavitel (Broumov, Břevnov)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5984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Kryštof </a:t>
            </a:r>
            <a:r>
              <a:rPr lang="cs-CZ" dirty="0" err="1">
                <a:solidFill>
                  <a:srgbClr val="C00000"/>
                </a:solidFill>
              </a:rPr>
              <a:t>Dientzenhofer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39"/>
          <a:stretch/>
        </p:blipFill>
        <p:spPr bwMode="auto">
          <a:xfrm>
            <a:off x="683568" y="1618959"/>
            <a:ext cx="5105400" cy="3571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968" y="1628801"/>
            <a:ext cx="2493645" cy="3604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250890" y="5438141"/>
            <a:ext cx="4784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Kostel svatého Mikuláše na Malé Straně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20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Kryštof </a:t>
            </a:r>
            <a:r>
              <a:rPr lang="cs-CZ" dirty="0" err="1">
                <a:solidFill>
                  <a:srgbClr val="C00000"/>
                </a:solidFill>
              </a:rPr>
              <a:t>Dientzenhofer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7"/>
          <a:stretch/>
        </p:blipFill>
        <p:spPr bwMode="auto">
          <a:xfrm>
            <a:off x="366557" y="1347026"/>
            <a:ext cx="3248025" cy="477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581" y="1340768"/>
            <a:ext cx="3532251" cy="235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1" t="7779" r="5789" b="9036"/>
          <a:stretch/>
        </p:blipFill>
        <p:spPr bwMode="auto">
          <a:xfrm>
            <a:off x="3614582" y="3690967"/>
            <a:ext cx="3532251" cy="2424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31949" y="6121772"/>
            <a:ext cx="917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Loreta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46833" y="2192701"/>
            <a:ext cx="12426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kaple ve</a:t>
            </a:r>
          </a:p>
          <a:p>
            <a:r>
              <a:rPr lang="cs-CZ" dirty="0" smtClean="0"/>
              <a:t>Smiřicích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46833" y="4580074"/>
            <a:ext cx="1527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Břevnovský</a:t>
            </a:r>
          </a:p>
          <a:p>
            <a:r>
              <a:rPr lang="cs-CZ" dirty="0" smtClean="0"/>
              <a:t>klášter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167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Kilián Ignác </a:t>
            </a:r>
            <a:r>
              <a:rPr lang="cs-CZ" dirty="0" err="1" smtClean="0">
                <a:solidFill>
                  <a:srgbClr val="C00000"/>
                </a:solidFill>
              </a:rPr>
              <a:t>Dientzenhofer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český </a:t>
            </a:r>
            <a:r>
              <a:rPr lang="cs-CZ" sz="2400" dirty="0" smtClean="0">
                <a:solidFill>
                  <a:srgbClr val="C00000"/>
                </a:solidFill>
              </a:rPr>
              <a:t>stavitel</a:t>
            </a:r>
            <a:r>
              <a:rPr lang="cs-CZ" sz="2400" dirty="0" smtClean="0"/>
              <a:t> německého původu</a:t>
            </a:r>
          </a:p>
          <a:p>
            <a:r>
              <a:rPr lang="cs-CZ" sz="2400" dirty="0" smtClean="0"/>
              <a:t>představitel </a:t>
            </a:r>
            <a:r>
              <a:rPr lang="cs-CZ" sz="2400" dirty="0" smtClean="0">
                <a:solidFill>
                  <a:srgbClr val="C00000"/>
                </a:solidFill>
              </a:rPr>
              <a:t>vrcholného baroka</a:t>
            </a:r>
          </a:p>
          <a:p>
            <a:r>
              <a:rPr lang="cs-CZ" sz="2400" dirty="0" smtClean="0"/>
              <a:t>pátý </a:t>
            </a:r>
            <a:r>
              <a:rPr lang="cs-CZ" sz="2400" dirty="0" smtClean="0">
                <a:solidFill>
                  <a:srgbClr val="C00000"/>
                </a:solidFill>
              </a:rPr>
              <a:t>syn stavitele </a:t>
            </a:r>
            <a:r>
              <a:rPr lang="cs-CZ" sz="2400" dirty="0" smtClean="0"/>
              <a:t>Kryštofa </a:t>
            </a:r>
            <a:r>
              <a:rPr lang="cs-CZ" sz="2400" dirty="0" err="1" smtClean="0"/>
              <a:t>Dientzenhofera</a:t>
            </a:r>
            <a:endParaRPr lang="cs-CZ" sz="2400" dirty="0" smtClean="0"/>
          </a:p>
          <a:p>
            <a:r>
              <a:rPr lang="cs-CZ" sz="2400" dirty="0" smtClean="0"/>
              <a:t>studoval na pražské universitě filosofii a matematiku</a:t>
            </a:r>
          </a:p>
          <a:p>
            <a:r>
              <a:rPr lang="cs-CZ" sz="2400" dirty="0" smtClean="0"/>
              <a:t>spolupracoval mimo jiné se svým </a:t>
            </a:r>
            <a:r>
              <a:rPr lang="cs-CZ" sz="2400" dirty="0" err="1" smtClean="0"/>
              <a:t>zeťem</a:t>
            </a:r>
            <a:r>
              <a:rPr lang="cs-CZ" sz="2400" dirty="0" smtClean="0"/>
              <a:t>, výborným architektem A. M. </a:t>
            </a:r>
            <a:r>
              <a:rPr lang="cs-CZ" sz="2400" dirty="0" err="1" smtClean="0"/>
              <a:t>Luragem</a:t>
            </a:r>
            <a:endParaRPr lang="cs-CZ" sz="2400" dirty="0" smtClean="0"/>
          </a:p>
          <a:p>
            <a:r>
              <a:rPr lang="cs-CZ" sz="2400" dirty="0" smtClean="0"/>
              <a:t>k jeho zákazníkům patřila jak šlechta, tak i církev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57"/>
          <a:stretch/>
        </p:blipFill>
        <p:spPr bwMode="auto">
          <a:xfrm>
            <a:off x="7020272" y="81395"/>
            <a:ext cx="1809750" cy="2099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216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Kilián Ignác </a:t>
            </a:r>
            <a:r>
              <a:rPr lang="cs-CZ" dirty="0" err="1">
                <a:solidFill>
                  <a:srgbClr val="C00000"/>
                </a:solidFill>
              </a:rPr>
              <a:t>Dientzenhofer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000" contras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164" t="6651" r="-8985" b="11964"/>
          <a:stretch/>
        </p:blipFill>
        <p:spPr bwMode="auto">
          <a:xfrm>
            <a:off x="395536" y="1412776"/>
            <a:ext cx="3161978" cy="3906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86"/>
          <a:stretch/>
        </p:blipFill>
        <p:spPr bwMode="auto">
          <a:xfrm>
            <a:off x="5845152" y="2175642"/>
            <a:ext cx="2864749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2" t="1" b="31522"/>
          <a:stretch/>
        </p:blipFill>
        <p:spPr bwMode="auto">
          <a:xfrm>
            <a:off x="3286497" y="1412777"/>
            <a:ext cx="2534750" cy="3906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5358797"/>
            <a:ext cx="33698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Kostel sv. Mikuláše</a:t>
            </a:r>
          </a:p>
          <a:p>
            <a:r>
              <a:rPr lang="cs-CZ" dirty="0" smtClean="0"/>
              <a:t>na Staroměstském náměstí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59493" y="6008073"/>
            <a:ext cx="31887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Kostel sv. Máří Magdalény</a:t>
            </a:r>
          </a:p>
          <a:p>
            <a:r>
              <a:rPr lang="cs-CZ" dirty="0" smtClean="0"/>
              <a:t>v Karlových Varech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2159" y="5319757"/>
            <a:ext cx="2864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kaple Hvězda v</a:t>
            </a:r>
          </a:p>
          <a:p>
            <a:r>
              <a:rPr lang="cs-CZ" dirty="0" smtClean="0"/>
              <a:t>Broumovských stěnách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92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Jan Blažej </a:t>
            </a:r>
            <a:r>
              <a:rPr lang="cs-CZ" dirty="0" err="1" smtClean="0">
                <a:solidFill>
                  <a:srgbClr val="C00000"/>
                </a:solidFill>
              </a:rPr>
              <a:t>Santini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07361"/>
            <a:ext cx="8352928" cy="471798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významný český </a:t>
            </a:r>
            <a:r>
              <a:rPr lang="cs-CZ" sz="2400" dirty="0" smtClean="0">
                <a:solidFill>
                  <a:srgbClr val="C00000"/>
                </a:solidFill>
              </a:rPr>
              <a:t>architekt</a:t>
            </a:r>
            <a:r>
              <a:rPr lang="cs-CZ" sz="2400" dirty="0" smtClean="0"/>
              <a:t> italského původu</a:t>
            </a:r>
          </a:p>
          <a:p>
            <a:r>
              <a:rPr lang="cs-CZ" sz="2400" dirty="0" smtClean="0"/>
              <a:t>objevitel </a:t>
            </a:r>
            <a:r>
              <a:rPr lang="cs-CZ" sz="2400" dirty="0" smtClean="0">
                <a:solidFill>
                  <a:srgbClr val="C00000"/>
                </a:solidFill>
              </a:rPr>
              <a:t>barokní gotiky</a:t>
            </a:r>
          </a:p>
          <a:p>
            <a:r>
              <a:rPr lang="cs-CZ" sz="2400" dirty="0" smtClean="0"/>
              <a:t>vytvořil </a:t>
            </a:r>
            <a:r>
              <a:rPr lang="cs-CZ" sz="2400" dirty="0" smtClean="0">
                <a:solidFill>
                  <a:srgbClr val="C00000"/>
                </a:solidFill>
              </a:rPr>
              <a:t>přes stovku </a:t>
            </a:r>
            <a:r>
              <a:rPr lang="cs-CZ" sz="2400" dirty="0" smtClean="0"/>
              <a:t>církevních, palácových i hospodářských staveb</a:t>
            </a:r>
          </a:p>
          <a:p>
            <a:r>
              <a:rPr lang="cs-CZ" sz="2400" dirty="0" smtClean="0"/>
              <a:t>jeho díla jsou skvěle zakomponována do krajiny, vynikají </a:t>
            </a:r>
            <a:r>
              <a:rPr lang="cs-CZ" sz="2400" dirty="0" smtClean="0">
                <a:solidFill>
                  <a:srgbClr val="C00000"/>
                </a:solidFill>
              </a:rPr>
              <a:t>složitým půdorysem</a:t>
            </a:r>
            <a:r>
              <a:rPr lang="cs-CZ" sz="2400" dirty="0" smtClean="0"/>
              <a:t>, zajímavým vnitřním </a:t>
            </a:r>
            <a:r>
              <a:rPr lang="cs-CZ" sz="2400" dirty="0" smtClean="0">
                <a:solidFill>
                  <a:srgbClr val="C00000"/>
                </a:solidFill>
              </a:rPr>
              <a:t>členěním prostoru</a:t>
            </a:r>
            <a:r>
              <a:rPr lang="cs-CZ" sz="2400" dirty="0" smtClean="0"/>
              <a:t>, skvělou akustikou</a:t>
            </a:r>
          </a:p>
          <a:p>
            <a:r>
              <a:rPr lang="cs-CZ" sz="2400" dirty="0" smtClean="0"/>
              <a:t>do svých projektů promítá znalosti matematiky, geometrie, numerologie, katolickou věrouku, ale také židovskou kabalu, vyvolávají </a:t>
            </a:r>
            <a:r>
              <a:rPr lang="cs-CZ" sz="2400" dirty="0" smtClean="0">
                <a:solidFill>
                  <a:srgbClr val="C00000"/>
                </a:solidFill>
              </a:rPr>
              <a:t>silné emocionální prožitky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0"/>
          <a:stretch/>
        </p:blipFill>
        <p:spPr bwMode="auto">
          <a:xfrm>
            <a:off x="6588224" y="116632"/>
            <a:ext cx="2199409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098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Jan Blažej </a:t>
            </a:r>
            <a:r>
              <a:rPr lang="cs-CZ" dirty="0" err="1">
                <a:solidFill>
                  <a:srgbClr val="C00000"/>
                </a:solidFill>
              </a:rPr>
              <a:t>Santini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3" t="9892" r="4907"/>
          <a:stretch/>
        </p:blipFill>
        <p:spPr bwMode="auto">
          <a:xfrm>
            <a:off x="188609" y="2492896"/>
            <a:ext cx="4391891" cy="32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7" t="7809" r="8865" b="16095"/>
          <a:stretch/>
        </p:blipFill>
        <p:spPr bwMode="auto">
          <a:xfrm>
            <a:off x="4571403" y="1543650"/>
            <a:ext cx="3560618" cy="2438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9" t="4970" r="17620" b="4970"/>
          <a:stretch/>
        </p:blipFill>
        <p:spPr bwMode="auto">
          <a:xfrm>
            <a:off x="4571403" y="3982051"/>
            <a:ext cx="2867891" cy="293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66533" y="1543650"/>
            <a:ext cx="2804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Zámek Karlova koruna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1846" y="5836622"/>
            <a:ext cx="3625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Kostel sv. Jana Nepomuckého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43161" y="5342286"/>
            <a:ext cx="878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Křtiny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398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Karel Škréta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nejvýznamnější český barokní malíř </a:t>
            </a:r>
          </a:p>
          <a:p>
            <a:pPr marL="0" indent="0">
              <a:buNone/>
            </a:pPr>
            <a:r>
              <a:rPr lang="cs-CZ" sz="2400" dirty="0" smtClean="0"/>
              <a:t>17. století</a:t>
            </a:r>
          </a:p>
          <a:p>
            <a:r>
              <a:rPr lang="cs-CZ" sz="2400" dirty="0" smtClean="0"/>
              <a:t>otec byl úředníkem královské komory</a:t>
            </a:r>
          </a:p>
          <a:p>
            <a:r>
              <a:rPr lang="cs-CZ" sz="2400" dirty="0" smtClean="0"/>
              <a:t>protože byl protestantského vyznání, musel po bitvě na Bílé hoře </a:t>
            </a:r>
            <a:r>
              <a:rPr lang="cs-CZ" sz="2400" dirty="0" smtClean="0">
                <a:solidFill>
                  <a:srgbClr val="C00000"/>
                </a:solidFill>
              </a:rPr>
              <a:t>emigrovat</a:t>
            </a:r>
          </a:p>
          <a:p>
            <a:r>
              <a:rPr lang="cs-CZ" sz="2400" dirty="0" smtClean="0"/>
              <a:t>odešel nejprve do Stuttgartu, pak do Benátek a Říma</a:t>
            </a:r>
          </a:p>
          <a:p>
            <a:r>
              <a:rPr lang="cs-CZ" sz="2400" dirty="0" smtClean="0"/>
              <a:t>po přestupu ke katolictví se vrací </a:t>
            </a:r>
            <a:r>
              <a:rPr lang="cs-CZ" sz="2400" dirty="0" smtClean="0">
                <a:solidFill>
                  <a:srgbClr val="C00000"/>
                </a:solidFill>
              </a:rPr>
              <a:t>zpět do Čech</a:t>
            </a:r>
            <a:r>
              <a:rPr lang="cs-CZ" sz="2400" dirty="0" smtClean="0"/>
              <a:t>, podaří se mu dokonce získat zpět konfiskovaný majetek</a:t>
            </a:r>
          </a:p>
          <a:p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55"/>
          <a:stretch/>
        </p:blipFill>
        <p:spPr bwMode="auto">
          <a:xfrm>
            <a:off x="6948264" y="116632"/>
            <a:ext cx="1743075" cy="2217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510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Karel Škréta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19" y="1844824"/>
            <a:ext cx="3268409" cy="334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3" t="4086" r="4502" b="5250"/>
          <a:stretch/>
        </p:blipFill>
        <p:spPr bwMode="auto">
          <a:xfrm>
            <a:off x="3923928" y="1844824"/>
            <a:ext cx="4574322" cy="3345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067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Petr Brandl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357943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jeden z nejvýznamnějších </a:t>
            </a:r>
            <a:r>
              <a:rPr lang="cs-CZ" sz="2400" dirty="0" smtClean="0">
                <a:solidFill>
                  <a:srgbClr val="C00000"/>
                </a:solidFill>
              </a:rPr>
              <a:t>malířů</a:t>
            </a:r>
          </a:p>
          <a:p>
            <a:pPr marL="0" indent="0">
              <a:buNone/>
            </a:pPr>
            <a:r>
              <a:rPr lang="cs-CZ" sz="2400" dirty="0" smtClean="0"/>
              <a:t> českého baroka</a:t>
            </a:r>
          </a:p>
          <a:p>
            <a:r>
              <a:rPr lang="cs-CZ" sz="2400" dirty="0" smtClean="0"/>
              <a:t>narodil se v česko-německé rodině (otec </a:t>
            </a:r>
            <a:r>
              <a:rPr lang="cs-CZ" sz="2400" dirty="0" err="1" smtClean="0"/>
              <a:t>Prantl</a:t>
            </a:r>
            <a:r>
              <a:rPr lang="cs-CZ" sz="2400" dirty="0" smtClean="0"/>
              <a:t> byl německý krejčí a hostinský)</a:t>
            </a:r>
          </a:p>
          <a:p>
            <a:r>
              <a:rPr lang="cs-CZ" sz="2400" dirty="0" smtClean="0"/>
              <a:t>žil </a:t>
            </a:r>
            <a:r>
              <a:rPr lang="cs-CZ" sz="2400" dirty="0" smtClean="0">
                <a:solidFill>
                  <a:srgbClr val="C00000"/>
                </a:solidFill>
              </a:rPr>
              <a:t>bohémským životem </a:t>
            </a:r>
            <a:r>
              <a:rPr lang="cs-CZ" sz="2400" dirty="0" smtClean="0"/>
              <a:t>– rodinu opustil, neustále byl pronásledován věřiteli, přestože jeho výdělky byly velké</a:t>
            </a:r>
          </a:p>
          <a:p>
            <a:r>
              <a:rPr lang="cs-CZ" sz="2400" dirty="0" smtClean="0"/>
              <a:t>chtěl zbohatnout na </a:t>
            </a:r>
            <a:r>
              <a:rPr lang="cs-CZ" sz="2400" dirty="0" smtClean="0">
                <a:solidFill>
                  <a:srgbClr val="C00000"/>
                </a:solidFill>
              </a:rPr>
              <a:t>těžbě zlata</a:t>
            </a:r>
            <a:r>
              <a:rPr lang="cs-CZ" sz="2400" dirty="0" smtClean="0"/>
              <a:t> v Jílovém u Prahy, jeho spekulace ale nevyšla</a:t>
            </a:r>
          </a:p>
          <a:p>
            <a:r>
              <a:rPr lang="cs-CZ" sz="2400" dirty="0" smtClean="0"/>
              <a:t>zemřel </a:t>
            </a:r>
            <a:r>
              <a:rPr lang="cs-CZ" sz="2400" dirty="0" smtClean="0">
                <a:solidFill>
                  <a:srgbClr val="C00000"/>
                </a:solidFill>
              </a:rPr>
              <a:t>v chudobě a bídě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9" r="20782"/>
          <a:stretch/>
        </p:blipFill>
        <p:spPr bwMode="auto">
          <a:xfrm>
            <a:off x="6588224" y="271463"/>
            <a:ext cx="1496291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548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Petr </a:t>
            </a:r>
            <a:r>
              <a:rPr lang="cs-CZ" dirty="0" smtClean="0">
                <a:solidFill>
                  <a:srgbClr val="C00000"/>
                </a:solidFill>
              </a:rPr>
              <a:t>Brandl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05566"/>
            <a:ext cx="3188970" cy="5134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9000" contras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25503"/>
            <a:ext cx="3687604" cy="5053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8502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Matyáš Bernard Braun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rakouský </a:t>
            </a:r>
            <a:r>
              <a:rPr lang="cs-CZ" sz="2400" dirty="0" smtClean="0">
                <a:solidFill>
                  <a:srgbClr val="C00000"/>
                </a:solidFill>
              </a:rPr>
              <a:t>sochař a řezbář </a:t>
            </a:r>
            <a:r>
              <a:rPr lang="cs-CZ" sz="2400" dirty="0" smtClean="0"/>
              <a:t>působící především v Čechách</a:t>
            </a:r>
          </a:p>
          <a:p>
            <a:r>
              <a:rPr lang="cs-CZ" sz="2400" dirty="0" smtClean="0"/>
              <a:t>vlastnil dílnu v Praze</a:t>
            </a:r>
          </a:p>
          <a:p>
            <a:r>
              <a:rPr lang="cs-CZ" sz="2400" dirty="0" smtClean="0"/>
              <a:t>byl proslulý, vyhledávaný a zámožný</a:t>
            </a:r>
          </a:p>
          <a:p>
            <a:r>
              <a:rPr lang="cs-CZ" sz="2400" dirty="0" smtClean="0"/>
              <a:t>protože onemocněl </a:t>
            </a:r>
            <a:r>
              <a:rPr lang="cs-CZ" sz="2400" dirty="0" smtClean="0">
                <a:solidFill>
                  <a:srgbClr val="C00000"/>
                </a:solidFill>
              </a:rPr>
              <a:t>tuberkulózou</a:t>
            </a:r>
            <a:r>
              <a:rPr lang="cs-CZ" sz="2400" dirty="0" smtClean="0"/>
              <a:t>, nemohl vykonávat vlastní těžkou sochařskou práci – sousoší </a:t>
            </a:r>
            <a:r>
              <a:rPr lang="cs-CZ" sz="2400" dirty="0" smtClean="0">
                <a:solidFill>
                  <a:srgbClr val="C00000"/>
                </a:solidFill>
              </a:rPr>
              <a:t>pouze navrhoval a tvořil jejich modely</a:t>
            </a:r>
          </a:p>
          <a:p>
            <a:r>
              <a:rPr lang="cs-CZ" sz="2400" dirty="0" smtClean="0"/>
              <a:t>jeho mecenášem byl </a:t>
            </a:r>
            <a:r>
              <a:rPr lang="cs-CZ" sz="2400" dirty="0" smtClean="0">
                <a:solidFill>
                  <a:srgbClr val="C00000"/>
                </a:solidFill>
              </a:rPr>
              <a:t>František Antonín Špork (Kuks)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04664"/>
            <a:ext cx="11430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869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Matyáš Bernard Braun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2" y="2425787"/>
            <a:ext cx="4286250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0" b="10182"/>
          <a:stretch/>
        </p:blipFill>
        <p:spPr bwMode="auto">
          <a:xfrm>
            <a:off x="4577114" y="1556792"/>
            <a:ext cx="3810000" cy="4719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378499" y="1619508"/>
            <a:ext cx="2198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Sen sv. </a:t>
            </a:r>
            <a:r>
              <a:rPr lang="cs-CZ" dirty="0" err="1" smtClean="0"/>
              <a:t>Luitgardy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4877" y="5573773"/>
            <a:ext cx="294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Ctnosti a neřesti (Kuks)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576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Další barokní umělci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Václav Vavřinec Reiner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3528" y="2852936"/>
            <a:ext cx="3471277" cy="1687883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významný barokní malíř</a:t>
            </a:r>
          </a:p>
          <a:p>
            <a:r>
              <a:rPr lang="cs-CZ" sz="2000" dirty="0" smtClean="0"/>
              <a:t>proslul zejména mimořádnými </a:t>
            </a:r>
            <a:r>
              <a:rPr lang="cs-CZ" sz="2000" dirty="0" smtClean="0">
                <a:solidFill>
                  <a:srgbClr val="C00000"/>
                </a:solidFill>
              </a:rPr>
              <a:t>freskami</a:t>
            </a:r>
          </a:p>
          <a:p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48880"/>
            <a:ext cx="4872228" cy="3312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462729" y="5884774"/>
            <a:ext cx="1991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klášter v Oseku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042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13379"/>
            <a:ext cx="7125113" cy="924475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Další barokní umělci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59632" y="1772816"/>
            <a:ext cx="3147824" cy="576262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Ferdinand Maxmilián Brokoff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český </a:t>
            </a:r>
            <a:r>
              <a:rPr lang="cs-CZ" sz="2000" dirty="0" smtClean="0">
                <a:solidFill>
                  <a:srgbClr val="C00000"/>
                </a:solidFill>
              </a:rPr>
              <a:t>sochař a řezbář</a:t>
            </a:r>
          </a:p>
          <a:p>
            <a:r>
              <a:rPr lang="cs-CZ" sz="2000" dirty="0" smtClean="0"/>
              <a:t>zemřel na </a:t>
            </a:r>
            <a:r>
              <a:rPr lang="cs-CZ" sz="2000" dirty="0" smtClean="0">
                <a:solidFill>
                  <a:srgbClr val="C00000"/>
                </a:solidFill>
              </a:rPr>
              <a:t>tuberkulózu</a:t>
            </a:r>
            <a:r>
              <a:rPr lang="cs-CZ" sz="2000" dirty="0" smtClean="0"/>
              <a:t> – nemoc sochařů</a:t>
            </a:r>
          </a:p>
          <a:p>
            <a:r>
              <a:rPr lang="cs-CZ" sz="2000" dirty="0" smtClean="0"/>
              <a:t>jeho nejznámějšími díly jsou sousoší umístěná na </a:t>
            </a:r>
            <a:r>
              <a:rPr lang="cs-CZ" sz="2000" dirty="0" smtClean="0">
                <a:solidFill>
                  <a:srgbClr val="C00000"/>
                </a:solidFill>
              </a:rPr>
              <a:t>Karlově mostě</a:t>
            </a:r>
            <a:endParaRPr lang="cs-CZ" sz="2000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28"/>
          <a:stretch/>
        </p:blipFill>
        <p:spPr bwMode="auto">
          <a:xfrm>
            <a:off x="4860032" y="1537854"/>
            <a:ext cx="3810000" cy="4941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1926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>
                <a:solidFill>
                  <a:srgbClr val="C00000"/>
                </a:solidFill>
              </a:rPr>
              <a:t>Další barokní umělci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Adam Michna z Otradovic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český raně barokní </a:t>
            </a:r>
            <a:r>
              <a:rPr lang="cs-CZ" sz="2000" dirty="0" smtClean="0">
                <a:solidFill>
                  <a:srgbClr val="C00000"/>
                </a:solidFill>
              </a:rPr>
              <a:t>básník, hudební skladatel, sbormistr a varhaník</a:t>
            </a:r>
          </a:p>
          <a:p>
            <a:r>
              <a:rPr lang="cs-CZ" sz="2000" dirty="0" smtClean="0"/>
              <a:t>celkem se dochovalo 320 jeho skladeb</a:t>
            </a:r>
          </a:p>
          <a:p>
            <a:r>
              <a:rPr lang="cs-CZ" sz="2000" dirty="0" smtClean="0"/>
              <a:t>je autorem jedné z nejznámějších českých koled – </a:t>
            </a:r>
            <a:r>
              <a:rPr lang="cs-CZ" sz="2000" dirty="0" smtClean="0">
                <a:solidFill>
                  <a:srgbClr val="C00000"/>
                </a:solidFill>
              </a:rPr>
              <a:t>Chtíc, aby spal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Jan </a:t>
            </a:r>
            <a:r>
              <a:rPr lang="cs-CZ" dirty="0" err="1" smtClean="0">
                <a:solidFill>
                  <a:srgbClr val="C00000"/>
                </a:solidFill>
              </a:rPr>
              <a:t>Dismas</a:t>
            </a:r>
            <a:r>
              <a:rPr lang="cs-CZ" dirty="0" smtClean="0">
                <a:solidFill>
                  <a:srgbClr val="C00000"/>
                </a:solidFill>
              </a:rPr>
              <a:t> Zelenka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cs-CZ" sz="2000" dirty="0" smtClean="0"/>
              <a:t>český </a:t>
            </a:r>
            <a:r>
              <a:rPr lang="cs-CZ" sz="2000" dirty="0" smtClean="0">
                <a:solidFill>
                  <a:srgbClr val="C00000"/>
                </a:solidFill>
              </a:rPr>
              <a:t>hudební skladatel </a:t>
            </a:r>
            <a:r>
              <a:rPr lang="cs-CZ" sz="2000" dirty="0" smtClean="0"/>
              <a:t>vrcholného baroka</a:t>
            </a:r>
          </a:p>
          <a:p>
            <a:r>
              <a:rPr lang="cs-CZ" sz="2000" dirty="0" smtClean="0"/>
              <a:t>jeden z </a:t>
            </a:r>
            <a:r>
              <a:rPr lang="cs-CZ" sz="2000" dirty="0" smtClean="0">
                <a:solidFill>
                  <a:srgbClr val="C00000"/>
                </a:solidFill>
              </a:rPr>
              <a:t>nejoriginálnějších a nejrozporuplnějších géniů</a:t>
            </a:r>
          </a:p>
          <a:p>
            <a:r>
              <a:rPr lang="cs-CZ" sz="2000" dirty="0" smtClean="0"/>
              <a:t>je známo na 250 jeho skladeb – mší, oratorií, litanií i instrumentálních skladeb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6028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Vyber si jednoho architekta z českého barokního prostředí. Vzpomeň si, co víš o jeho životě a díle.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 čem spočíval přínos Jana Blažeje </a:t>
            </a:r>
            <a:r>
              <a:rPr lang="cs-CZ" sz="2400" dirty="0" err="1" smtClean="0"/>
              <a:t>Santiniho</a:t>
            </a:r>
            <a:r>
              <a:rPr lang="cs-CZ" sz="24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Proč se mohl Karel Škréta vrátit z emigrace? Napadne tě alespoň jeden z těch, kteří se nevrátili?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Jmenuj nejvýznamnějšího českého sochaře. Co o něm víš?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88903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48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699177"/>
              </p:ext>
            </p:extLst>
          </p:nvPr>
        </p:nvGraphicFramePr>
        <p:xfrm>
          <a:off x="1187624" y="1556792"/>
          <a:ext cx="6834187" cy="403479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08.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01.  2013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Osobnosti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českého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baroka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8. ročník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Kryštof a Kilián Ignác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Dientzenhoferové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Karel Škréta, Petr Brand, Matyáš Bernard Braun, Václav Vavřinec Reiner, Ferdinand Maxmilián Brokoff, Adam Michna z Otradovic, Jan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Dismas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Zelenka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061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172853"/>
              </p:ext>
            </p:extLst>
          </p:nvPr>
        </p:nvGraphicFramePr>
        <p:xfrm>
          <a:off x="755576" y="188640"/>
          <a:ext cx="7358063" cy="1371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809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7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8. ročník. Časová dotace cca </a:t>
                      </a:r>
                      <a:r>
                        <a:rPr lang="cs-CZ" sz="1400" baseline="0" dirty="0" smtClean="0"/>
                        <a:t>35 </a:t>
                      </a:r>
                      <a:r>
                        <a:rPr lang="cs-CZ" sz="1400" baseline="0" dirty="0" smtClean="0"/>
                        <a:t>min. Materiál obsahuje několik opakovacích otázek, které převážně vyplývají z prezentace či z všeobecných znalostí a předchozího učiva dějepisu, proto není přiloženo řešení.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941985"/>
              </p:ext>
            </p:extLst>
          </p:nvPr>
        </p:nvGraphicFramePr>
        <p:xfrm>
          <a:off x="755576" y="1340768"/>
          <a:ext cx="7358063" cy="4901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283608">
                <a:tc>
                  <a:txBody>
                    <a:bodyPr/>
                    <a:lstStyle/>
                    <a:p>
                      <a:r>
                        <a:rPr lang="cs-CZ" sz="900" dirty="0" smtClean="0"/>
                        <a:t>POUŽITÉ  ZDROJE</a:t>
                      </a:r>
                      <a:endParaRPr lang="cs-CZ" sz="900" dirty="0"/>
                    </a:p>
                  </a:txBody>
                  <a:tcPr marL="91439" marR="91439" marT="45698" marB="45698"/>
                </a:tc>
              </a:tr>
              <a:tr h="3028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Vlastní tvorba.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/>
                        <a:t>Zdroje obrazového materiálu: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http://upload.wikimedia.org/wikipedia/commons/thumb/e/eb/Chram_sv_Mikulase_z_upati_Petrina.jpg/800px-Chram_sv_Mikulase_z_upati_Petrina.jpg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http://upload.wikimedia.org/wikipedia/commons/thumb/0/00/Ms0247.jpg/220px-Ms0247.jpg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http://upload.wikimedia.org/wikipedia/commons/thumb/e/e0/Loreta_-_Praha.jpg/220px-Loreta_-_Praha.jpg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http://upload.wikimedia.org/wikipedia/commons/thumb/4/41/Kaple_Zjeven%C3%AD_P%C3%A1n%C4%9B_ve_Smi%C5%99ic%C3%ADch.jpg/254px-Kaple_Zjeven%C3%AD_P%C3%A1n%C4%9B_ve_Smi%C5%99ic%C3%ADch.jpg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http://upload.wikimedia.org/wikipedia/commons/thumb/7/73/Praha%2C_B%C5%99evnovsk%C3%BD_kl%C3%A1%C5%A1ter%2C_Mark%C3%A9ta_01.jpg/800px-Praha%2C_B%C5%99evnovsk%C3%BD_kl%C3%A1%C5%A1ter%2C_Mark%C3%A9ta_01.jpg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http://upload.wikimedia.org/wikipedia/commons/thumb/6/6b/Jan_Vil%C3%ADmek_-_Kilian_Ign%C3%A1c_Dinzenhofer.jpg/190px-Jan_Vil%C3%ADmek_-_Kilian_Ign%C3%A1c_Dinzenhofer.jpg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http://upload.wikimedia.org/wikipedia/commons/thumb/d/d3/Praha_Staromestske_namesti_Mikulas.jpg/450px-Praha_Staromestske_namesti_Mikulas.jpg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http://upload.wikimedia.org/wikipedia/commons/8/87/Kaple_Hv%C4%9Bzda_v_Broumovsk%C3%BDch_st%C4%9Bn%C3%A1ch.jpg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http://upload.wikimedia.org/wikipedia/commons/thumb/7/76/Karlsbad-Kirche.jpg/402px-Karlsbad-Kirche.jpg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http://t2.gstatic.com/images?q=tbn:ANd9GcT-3v92e9PFv4NurE6JsCPpwMVEjQkTkYplwnHKtKTx2ApxHNyV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3"/>
                        </a:rPr>
                        <a:t>http://www.stavbaweb.cz/admin/fotogalerie/images/767-v-137117-original-1nwqa.jpg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4"/>
                        </a:rPr>
                        <a:t>http://upload.wikimedia.org/wikipedia/commons/2/21/Chlumec_-_Karlova_koruna.jpg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5"/>
                        </a:rPr>
                        <a:t>http://upload.wikimedia.org/wikipedia/commons/thumb/6/6d/K%C5%99tiny_%28chr%C3%A1m%29.jpg/717px-K%C5%99tiny_%28chr%C3%A1m%29.jpg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6"/>
                        </a:rPr>
                        <a:t>http://t3.gstatic.com/images?q=tbn:ANd9GcSewgTqDe1aPVopRz2cnz3DfiXLwVSMnDpwC_9IRPCZRMhyJFAt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7"/>
                        </a:rPr>
                        <a:t>http://www.art-d.com/katalog/Karel_Skreta_E07.jpg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8"/>
                        </a:rPr>
                        <a:t>http://farm4.static.flickr.com/3664/3385484260_a9f5a04544.jpg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9"/>
                        </a:rPr>
                        <a:t>http://t1.gstatic.com/images?q=tbn:ANd9GcRdxw7PXYixwiZuQcsmgF76Vol5aRGRsgEJXVEW1WJ6EOBwwM14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0"/>
                        </a:rPr>
                        <a:t>http://upload.wikimedia.org/wikipedia/commons/thumb/2/29/Brandl_Jan_Baptista_Manetin.jpg/372px-Brandl_Jan_Baptista_Manetin.jpg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1"/>
                        </a:rPr>
                        <a:t>http://upload.wikimedia.org/wikipedia/commons/thumb/d/d5/Petr_Brandl_-_Bohac.jpg/445px-Petr_Brandl_-_Bohac.jpg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2"/>
                        </a:rPr>
                        <a:t>http://imagebox.cz.osobnosti.cz/foto/matyas-bernard-braun/matyas-bernard-braun.jpg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3"/>
                        </a:rPr>
                        <a:t>http://files.ubytovani-jitka.webnode.cz/system_preview_detail_200000017-e1b57e2af8-public/kuks%20sochy%20ctnosti%20a%20neresti.jpg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4"/>
                        </a:rPr>
                        <a:t>http://upload.wikimedia.org/wikipedia/commons/thumb/b/be/Sv_Luitgarda.jpg/400px-Sv_Luitgarda.jpg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5"/>
                        </a:rPr>
                        <a:t>http://baroque_ceiling.udu.cas.cz/imagines_photogallery/0005_osek_reiner02.JPG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6"/>
                        </a:rPr>
                        <a:t>http://upload.wikimedia.org/wikipedia/commons/thumb/9/98/Charles_Bridge_St_Vincent%26Prokop.jpg/400px-Charles_Bridge_St_Vincent%26Prokop.jpg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otevřená galerie </a:t>
                      </a:r>
                      <a:r>
                        <a:rPr lang="cs-CZ" sz="900" baseline="0" dirty="0" smtClean="0">
                          <a:hlinkClick r:id="rId27"/>
                        </a:rPr>
                        <a:t>www.office.microsoft.com</a:t>
                      </a:r>
                      <a:endParaRPr lang="cs-CZ" sz="9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2630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pring">
  <a:themeElements>
    <a:clrScheme name="Vlastní 3">
      <a:dk1>
        <a:srgbClr val="000000"/>
      </a:dk1>
      <a:lt1>
        <a:srgbClr val="FFFFFF"/>
      </a:lt1>
      <a:dk2>
        <a:srgbClr val="DDEDFC"/>
      </a:dk2>
      <a:lt2>
        <a:srgbClr val="DBF5F9"/>
      </a:lt2>
      <a:accent1>
        <a:srgbClr val="90C6F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814</Words>
  <Application>Microsoft Office PowerPoint</Application>
  <PresentationFormat>Předvádění na obrazovce (4:3)</PresentationFormat>
  <Paragraphs>147</Paragraphs>
  <Slides>21</Slides>
  <Notes>5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systému Office</vt:lpstr>
      <vt:lpstr>Spring</vt:lpstr>
      <vt:lpstr>Prezentace aplikace PowerPoint</vt:lpstr>
      <vt:lpstr>Osobnosti českého baroka</vt:lpstr>
      <vt:lpstr>Kryštof Dientzenhofer</vt:lpstr>
      <vt:lpstr>Kryštof Dientzenhofer</vt:lpstr>
      <vt:lpstr>Kryštof Dientzenhofer</vt:lpstr>
      <vt:lpstr>Kilián Ignác Dientzenhofer</vt:lpstr>
      <vt:lpstr>Kilián Ignác Dientzenhofer</vt:lpstr>
      <vt:lpstr>Jan Blažej Santini</vt:lpstr>
      <vt:lpstr>Jan Blažej Santini</vt:lpstr>
      <vt:lpstr>Karel Škréta</vt:lpstr>
      <vt:lpstr>Karel Škréta</vt:lpstr>
      <vt:lpstr>Petr Brandl</vt:lpstr>
      <vt:lpstr>Petr Brandl</vt:lpstr>
      <vt:lpstr>Matyáš Bernard Braun</vt:lpstr>
      <vt:lpstr>Matyáš Bernard Braun</vt:lpstr>
      <vt:lpstr>Další barokní umělci</vt:lpstr>
      <vt:lpstr>Další barokní umělci</vt:lpstr>
      <vt:lpstr>Další barokní umělci</vt:lpstr>
      <vt:lpstr>Opakovací otázky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40</cp:revision>
  <dcterms:created xsi:type="dcterms:W3CDTF">2013-01-08T08:52:43Z</dcterms:created>
  <dcterms:modified xsi:type="dcterms:W3CDTF">2013-01-08T13:07:00Z</dcterms:modified>
</cp:coreProperties>
</file>