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7" r:id="rId3"/>
    <p:sldId id="258" r:id="rId4"/>
    <p:sldId id="259" r:id="rId5"/>
    <p:sldId id="260" r:id="rId6"/>
    <p:sldId id="265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8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1A5879-FEF4-4516-9224-7EEA98CC907C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A34E3A-DFB9-4BCD-A78D-77B6A41676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459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A34E3A-DFB9-4BCD-A78D-77B6A416766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500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A34E3A-DFB9-4BCD-A78D-77B6A416766B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281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063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740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200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021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417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901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31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3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947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330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50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995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ECDC2FB-CD4A-4ADA-9CC2-094DB504FBDD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222BEA7-ED97-4D08-A3C7-86745B65F189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b/David-Oath_of_the_Horatii-1784.jpg" TargetMode="External"/><Relationship Id="rId13" Type="http://schemas.openxmlformats.org/officeDocument/2006/relationships/hyperlink" Target="http://upload.wikimedia.org/wikipedia/commons/thumb/d/d5/Jean_racine.jpg/225px-Jean_racine.jpg" TargetMode="External"/><Relationship Id="rId3" Type="http://schemas.openxmlformats.org/officeDocument/2006/relationships/hyperlink" Target="http://www.rodon.cz/admin/files/ModuleKniha/46-Bajky.pdf" TargetMode="External"/><Relationship Id="rId7" Type="http://schemas.openxmlformats.org/officeDocument/2006/relationships/hyperlink" Target="http://upload.wikimedia.org/wikipedia/commons/thumb/c/c6/David_Self_Portrait.jpg/225px-David_Self_Portrait.jpg" TargetMode="External"/><Relationship Id="rId12" Type="http://schemas.openxmlformats.org/officeDocument/2006/relationships/hyperlink" Target="http://upload.wikimedia.org/wikipedia/commons/thumb/c/c7/Pierre_Corneille.jpg/225px-Pierre_Corneille.jpg" TargetMode="External"/><Relationship Id="rId2" Type="http://schemas.openxmlformats.org/officeDocument/2006/relationships/notesSlide" Target="../notesSlides/notesSlide4.xml"/><Relationship Id="rId16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4/43/Knihovna_2.jpg" TargetMode="External"/><Relationship Id="rId11" Type="http://schemas.openxmlformats.org/officeDocument/2006/relationships/hyperlink" Target="http://upload.wikimedia.org/wikipedia/commons/thumb/d/d8/Jean_Auguste_Dominique_Ingres_005.jpg/800px-Jean_Auguste_Dominique_Ingres_005.jpg" TargetMode="External"/><Relationship Id="rId5" Type="http://schemas.openxmlformats.org/officeDocument/2006/relationships/hyperlink" Target="http://upload.wikimedia.org/wikipedia/commons/thumb/e/e8/Prag_Staendetheater_2.jpg/607px-Prag_Staendetheater_2.jpg" TargetMode="External"/><Relationship Id="rId15" Type="http://schemas.openxmlformats.org/officeDocument/2006/relationships/hyperlink" Target="http://upload.wikimedia.org/wikipedia/commons/thumb/1/14/Jean_de_La_Fontaine.jpg/220px-Jean_de_La_Fontaine.jpg" TargetMode="External"/><Relationship Id="rId10" Type="http://schemas.openxmlformats.org/officeDocument/2006/relationships/hyperlink" Target="http://upload.wikimedia.org/wikipedia/commons/thumb/2/28/Ingres%2C_Napoleon_on_his_Imperial_throne.jpg/370px-Ingres%2C_Napoleon_on_his_Imperial_throne.jpg" TargetMode="External"/><Relationship Id="rId4" Type="http://schemas.openxmlformats.org/officeDocument/2006/relationships/hyperlink" Target="http://upload.wikimedia.org/wikipedia/commons/d/d8/Kromeriz_-_Kvetna_zahrada_-_vyhled_z_promenady.JPG" TargetMode="External"/><Relationship Id="rId9" Type="http://schemas.openxmlformats.org/officeDocument/2006/relationships/hyperlink" Target="http://upload.wikimedia.org/wikipedia/commons/thumb/9/94/Ingres%2C_Self-portrait.jpg/235px-Ingres%2C_Self-portrait.jpg" TargetMode="External"/><Relationship Id="rId14" Type="http://schemas.openxmlformats.org/officeDocument/2006/relationships/hyperlink" Target="http://t1.gstatic.com/images?q=tbn:ANd9GcQ72oQ-r5E37AkZ-Rh6t3SqtIw_JsW8mxNZRakNbMgGzAlCXVhA_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_03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klasicismu</a:t>
            </a:r>
            <a:endParaRPr lang="cs-CZ" sz="2800" dirty="0" smtClean="0">
              <a:solidFill>
                <a:schemeClr val="tx1"/>
              </a:solidFill>
              <a:latin typeface="Arial" charset="0"/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8.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5974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Osobnosti klasicismu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235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Klasicistní architektura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424936" cy="464597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vzniká ve Francii za vlády </a:t>
            </a:r>
            <a:r>
              <a:rPr lang="cs-CZ" sz="2400" dirty="0" smtClean="0">
                <a:solidFill>
                  <a:srgbClr val="C00000"/>
                </a:solidFill>
              </a:rPr>
              <a:t>Ludvíka Slunce</a:t>
            </a:r>
          </a:p>
          <a:p>
            <a:r>
              <a:rPr lang="cs-CZ" sz="2400" dirty="0" smtClean="0"/>
              <a:t>v rané fázi hovoříme o </a:t>
            </a:r>
            <a:r>
              <a:rPr lang="cs-CZ" sz="2400" dirty="0" smtClean="0">
                <a:solidFill>
                  <a:srgbClr val="C00000"/>
                </a:solidFill>
              </a:rPr>
              <a:t>barokním klasicismu </a:t>
            </a:r>
            <a:r>
              <a:rPr lang="cs-CZ" sz="2400" dirty="0" smtClean="0"/>
              <a:t>– barokní prvky se zde mísí s prvky klasicistními</a:t>
            </a:r>
          </a:p>
          <a:p>
            <a:r>
              <a:rPr lang="cs-CZ" sz="2400" dirty="0" smtClean="0"/>
              <a:t>oblíbeným se později stává na </a:t>
            </a:r>
            <a:r>
              <a:rPr lang="cs-CZ" sz="2400" dirty="0" smtClean="0">
                <a:solidFill>
                  <a:srgbClr val="C00000"/>
                </a:solidFill>
              </a:rPr>
              <a:t>osvícenských panovnických dvorech</a:t>
            </a:r>
          </a:p>
          <a:p>
            <a:r>
              <a:rPr lang="cs-CZ" sz="2400" dirty="0" smtClean="0"/>
              <a:t>pro další vlnu klasicismu v období Velké francouzské revoluce a napoleonských válek se vžil název </a:t>
            </a:r>
            <a:r>
              <a:rPr lang="cs-CZ" sz="2400" dirty="0" smtClean="0">
                <a:solidFill>
                  <a:srgbClr val="C00000"/>
                </a:solidFill>
              </a:rPr>
              <a:t>empír</a:t>
            </a:r>
          </a:p>
          <a:p>
            <a:r>
              <a:rPr lang="cs-CZ" sz="2400" dirty="0" smtClean="0"/>
              <a:t>v druhé polovině 19. a ve století 20. se klasicismus vrací v podobě </a:t>
            </a:r>
            <a:r>
              <a:rPr lang="cs-CZ" sz="2400" dirty="0" smtClean="0">
                <a:solidFill>
                  <a:srgbClr val="C00000"/>
                </a:solidFill>
              </a:rPr>
              <a:t>neoklasicismu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764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Klasicistní architektura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47" r="38647" b="49241"/>
          <a:stretch/>
        </p:blipFill>
        <p:spPr bwMode="auto">
          <a:xfrm>
            <a:off x="179512" y="1534195"/>
            <a:ext cx="4093029" cy="3365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1486" y="5085184"/>
            <a:ext cx="3393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barokní klasicismus</a:t>
            </a:r>
          </a:p>
          <a:p>
            <a:r>
              <a:rPr lang="cs-CZ" dirty="0" smtClean="0"/>
              <a:t>Květná zahrada v Kroměříži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26821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2953983"/>
            <a:ext cx="4243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Zkus určit, které stavební prvky</a:t>
            </a:r>
          </a:p>
          <a:p>
            <a:r>
              <a:rPr lang="cs-CZ" dirty="0" smtClean="0"/>
              <a:t> jsou barokní a které již klasicistní.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25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Architektura - empír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4278440" cy="422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952" y="1698426"/>
            <a:ext cx="4514850" cy="338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04397" y="6052646"/>
            <a:ext cx="2279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Stavovské divadlo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0728" y="5373216"/>
            <a:ext cx="3289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knihovna na zámku </a:t>
            </a:r>
            <a:r>
              <a:rPr lang="cs-CZ" dirty="0" err="1" smtClean="0"/>
              <a:t>Kačina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47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125113" cy="924475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Klasicistní architektura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Charakteristické prvky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pravidelné</a:t>
            </a:r>
            <a:r>
              <a:rPr lang="cs-CZ" sz="2400" dirty="0" smtClean="0"/>
              <a:t> stavby, </a:t>
            </a:r>
            <a:r>
              <a:rPr lang="cs-CZ" sz="2400" dirty="0" smtClean="0">
                <a:solidFill>
                  <a:srgbClr val="C00000"/>
                </a:solidFill>
              </a:rPr>
              <a:t>přímé čisté </a:t>
            </a:r>
            <a:r>
              <a:rPr lang="cs-CZ" sz="2400" dirty="0" smtClean="0"/>
              <a:t>linie</a:t>
            </a:r>
          </a:p>
          <a:p>
            <a:r>
              <a:rPr lang="cs-CZ" sz="2400" dirty="0" smtClean="0"/>
              <a:t>mohutná </a:t>
            </a:r>
            <a:r>
              <a:rPr lang="cs-CZ" sz="2400" dirty="0" smtClean="0">
                <a:solidFill>
                  <a:srgbClr val="C00000"/>
                </a:solidFill>
              </a:rPr>
              <a:t>sloupořadí</a:t>
            </a:r>
            <a:r>
              <a:rPr lang="cs-CZ" sz="2400" dirty="0" smtClean="0"/>
              <a:t>, trojúhelníkové </a:t>
            </a:r>
            <a:r>
              <a:rPr lang="cs-CZ" sz="2400" dirty="0" smtClean="0">
                <a:solidFill>
                  <a:srgbClr val="C00000"/>
                </a:solidFill>
              </a:rPr>
              <a:t>štíty</a:t>
            </a:r>
          </a:p>
          <a:p>
            <a:r>
              <a:rPr lang="cs-CZ" sz="2400" dirty="0" smtClean="0"/>
              <a:t>stavby působí </a:t>
            </a:r>
            <a:r>
              <a:rPr lang="cs-CZ" sz="2400" dirty="0" smtClean="0">
                <a:solidFill>
                  <a:srgbClr val="C00000"/>
                </a:solidFill>
              </a:rPr>
              <a:t>vznešeností a mohutností</a:t>
            </a:r>
          </a:p>
          <a:p>
            <a:r>
              <a:rPr lang="cs-CZ" sz="2400" dirty="0" smtClean="0"/>
              <a:t>stavějí se paláce, veřejné budovy, celé čtvrti i města, kasárny, kostely, továrny</a:t>
            </a:r>
          </a:p>
          <a:p>
            <a:r>
              <a:rPr lang="cs-CZ" sz="2400" dirty="0" smtClean="0"/>
              <a:t>charakteristické jsou </a:t>
            </a:r>
            <a:r>
              <a:rPr lang="cs-CZ" sz="2400" dirty="0" smtClean="0">
                <a:solidFill>
                  <a:srgbClr val="C00000"/>
                </a:solidFill>
              </a:rPr>
              <a:t>francouzské parky </a:t>
            </a:r>
            <a:r>
              <a:rPr lang="cs-CZ" sz="2400" dirty="0" smtClean="0"/>
              <a:t>s přísně geometrickým plánem, systémem cest, altánů a alejí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93420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Malířství – Jacques Luis David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1807361"/>
            <a:ext cx="6480720" cy="4501959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dvorní malíř Napoleona </a:t>
            </a:r>
            <a:r>
              <a:rPr lang="cs-CZ" sz="2400" dirty="0" smtClean="0"/>
              <a:t>Bonaparte</a:t>
            </a:r>
          </a:p>
          <a:p>
            <a:r>
              <a:rPr lang="cs-CZ" sz="2400" dirty="0" smtClean="0"/>
              <a:t>po jeho pádu opouští Paříž a žije v Belgii</a:t>
            </a:r>
          </a:p>
          <a:p>
            <a:r>
              <a:rPr lang="cs-CZ" sz="2400" dirty="0" smtClean="0"/>
              <a:t>jeho otec byl zabit při souboji</a:t>
            </a:r>
          </a:p>
          <a:p>
            <a:r>
              <a:rPr lang="cs-CZ" sz="2400" dirty="0" smtClean="0"/>
              <a:t>studoval antické památky v Římě a v Pompejích </a:t>
            </a:r>
          </a:p>
          <a:p>
            <a:r>
              <a:rPr lang="cs-CZ" sz="2400" dirty="0" smtClean="0"/>
              <a:t>proslavil se svými vážnými a </a:t>
            </a:r>
            <a:r>
              <a:rPr lang="cs-CZ" sz="2400" dirty="0" smtClean="0">
                <a:solidFill>
                  <a:srgbClr val="C00000"/>
                </a:solidFill>
              </a:rPr>
              <a:t>hrdinskými tématy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32856"/>
            <a:ext cx="2143125" cy="300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5954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Jacques Luis David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41" y="1556795"/>
            <a:ext cx="4922520" cy="3813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97660" y="5805264"/>
            <a:ext cx="19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Souboj Horatiů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26820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3140534"/>
            <a:ext cx="33570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základě ukázky zkus </a:t>
            </a:r>
          </a:p>
          <a:p>
            <a:r>
              <a:rPr lang="cs-CZ" sz="2000" dirty="0" smtClean="0"/>
              <a:t>popsat klasicistní malbu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54256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195535"/>
          </a:xfrm>
        </p:spPr>
        <p:txBody>
          <a:bodyPr/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Malířství - </a:t>
            </a:r>
            <a:br>
              <a:rPr lang="cs-CZ" sz="2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Jean </a:t>
            </a:r>
            <a:r>
              <a:rPr lang="cs-CZ" sz="2800" b="1" dirty="0">
                <a:solidFill>
                  <a:srgbClr val="C00000"/>
                </a:solidFill>
              </a:rPr>
              <a:t>Auguste </a:t>
            </a:r>
            <a:r>
              <a:rPr lang="cs-CZ" sz="2800" b="1" dirty="0" err="1">
                <a:solidFill>
                  <a:srgbClr val="C00000"/>
                </a:solidFill>
              </a:rPr>
              <a:t>Dominique</a:t>
            </a: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Ingres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5866813" cy="40514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vůdčí představitel klasicismu v malbě</a:t>
            </a:r>
          </a:p>
          <a:p>
            <a:r>
              <a:rPr lang="cs-CZ" sz="2400" dirty="0" smtClean="0"/>
              <a:t>sám sebe považoval za malíře historických námětů, dnes jsou ale nejvýše </a:t>
            </a:r>
            <a:r>
              <a:rPr lang="cs-CZ" sz="2400" dirty="0" smtClean="0">
                <a:solidFill>
                  <a:srgbClr val="C00000"/>
                </a:solidFill>
              </a:rPr>
              <a:t>ceněny jeho portréty</a:t>
            </a:r>
          </a:p>
          <a:p>
            <a:r>
              <a:rPr lang="cs-CZ" sz="2400" dirty="0" smtClean="0"/>
              <a:t>dokázal spojit </a:t>
            </a:r>
            <a:r>
              <a:rPr lang="cs-CZ" sz="2400" dirty="0" smtClean="0">
                <a:solidFill>
                  <a:srgbClr val="C00000"/>
                </a:solidFill>
              </a:rPr>
              <a:t>tradiční prvky s novátorstvím</a:t>
            </a:r>
          </a:p>
          <a:p>
            <a:r>
              <a:rPr lang="cs-CZ" sz="2400" dirty="0" smtClean="0"/>
              <a:t>vycházel z řecké antiky a </a:t>
            </a:r>
            <a:r>
              <a:rPr lang="cs-CZ" sz="2400" dirty="0" err="1" smtClean="0"/>
              <a:t>Tiziána</a:t>
            </a:r>
            <a:endParaRPr lang="cs-CZ" sz="2400" dirty="0" smtClean="0"/>
          </a:p>
          <a:p>
            <a:r>
              <a:rPr lang="cs-CZ" sz="2400" dirty="0" smtClean="0"/>
              <a:t>sbíral antické vázy a sochy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76872"/>
            <a:ext cx="2238375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8603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Jean Auguste </a:t>
            </a:r>
            <a:r>
              <a:rPr lang="cs-CZ" b="1" dirty="0" err="1">
                <a:solidFill>
                  <a:srgbClr val="C00000"/>
                </a:solidFill>
              </a:rPr>
              <a:t>Dominique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Ingres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2889885" cy="468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949" y="2060848"/>
            <a:ext cx="4876800" cy="272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34173" y="6124654"/>
            <a:ext cx="2332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Napoleon na trůně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69104" y="4999754"/>
            <a:ext cx="1832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Velká odaliska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92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>
                <a:solidFill>
                  <a:srgbClr val="C00000"/>
                </a:solidFill>
              </a:rPr>
              <a:t>Pierre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Corneille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francouzský </a:t>
            </a:r>
            <a:r>
              <a:rPr lang="cs-CZ" sz="2400" dirty="0" smtClean="0">
                <a:solidFill>
                  <a:srgbClr val="C00000"/>
                </a:solidFill>
              </a:rPr>
              <a:t>dramatik, básník a lyrik</a:t>
            </a:r>
          </a:p>
          <a:p>
            <a:r>
              <a:rPr lang="cs-CZ" sz="2400" dirty="0" smtClean="0"/>
              <a:t>vystudoval právo, ale nikdy se jím neživil</a:t>
            </a:r>
          </a:p>
          <a:p>
            <a:r>
              <a:rPr lang="cs-CZ" sz="2400" dirty="0" smtClean="0"/>
              <a:t>proslavil se zejména jako </a:t>
            </a:r>
            <a:r>
              <a:rPr lang="cs-CZ" sz="2400" dirty="0" smtClean="0">
                <a:solidFill>
                  <a:srgbClr val="C00000"/>
                </a:solidFill>
              </a:rPr>
              <a:t>tvůrce tragédií </a:t>
            </a:r>
            <a:r>
              <a:rPr lang="cs-CZ" sz="2400" dirty="0" smtClean="0"/>
              <a:t>– své hrdiny zobrazuje jako morálně silné jedince, kteří obětují svou lásku, aby dostáli cti a povinnosti</a:t>
            </a:r>
          </a:p>
          <a:p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tvůrcem zásad</a:t>
            </a:r>
            <a:r>
              <a:rPr lang="cs-CZ" sz="2400" dirty="0" smtClean="0"/>
              <a:t> moderní tragédie</a:t>
            </a:r>
          </a:p>
          <a:p>
            <a:r>
              <a:rPr lang="cs-CZ" sz="2400" dirty="0" smtClean="0"/>
              <a:t>nejznámějším dílem je </a:t>
            </a:r>
            <a:r>
              <a:rPr lang="cs-CZ" sz="2400" dirty="0" err="1" smtClean="0">
                <a:solidFill>
                  <a:srgbClr val="C00000"/>
                </a:solidFill>
              </a:rPr>
              <a:t>Cid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65" t="9343" r="15737" b="14900"/>
          <a:stretch/>
        </p:blipFill>
        <p:spPr bwMode="auto">
          <a:xfrm>
            <a:off x="7020272" y="235528"/>
            <a:ext cx="1579418" cy="2078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5598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Jean </a:t>
            </a:r>
            <a:r>
              <a:rPr lang="cs-CZ" b="1" dirty="0" smtClean="0">
                <a:solidFill>
                  <a:srgbClr val="C00000"/>
                </a:solidFill>
              </a:rPr>
              <a:t>Racine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5938821" cy="40514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především </a:t>
            </a:r>
            <a:r>
              <a:rPr lang="cs-CZ" sz="2400" dirty="0" smtClean="0">
                <a:solidFill>
                  <a:srgbClr val="C00000"/>
                </a:solidFill>
              </a:rPr>
              <a:t>tvůrcem tragédií</a:t>
            </a:r>
          </a:p>
          <a:p>
            <a:r>
              <a:rPr lang="cs-CZ" sz="2400" dirty="0" smtClean="0"/>
              <a:t>konflikt vzniká </a:t>
            </a:r>
            <a:r>
              <a:rPr lang="cs-CZ" sz="2400" dirty="0" smtClean="0">
                <a:solidFill>
                  <a:srgbClr val="C00000"/>
                </a:solidFill>
              </a:rPr>
              <a:t>střetnutím citů s egoistickými vášněmi</a:t>
            </a:r>
            <a:r>
              <a:rPr lang="cs-CZ" sz="2400" dirty="0" smtClean="0"/>
              <a:t> – je tvůrcem psychologické tragédie</a:t>
            </a:r>
          </a:p>
          <a:p>
            <a:r>
              <a:rPr lang="cs-CZ" sz="2400" dirty="0" smtClean="0"/>
              <a:t>náměty čerpá v antice, ale snaží se, aby oslovovaly současné diváky</a:t>
            </a:r>
          </a:p>
          <a:p>
            <a:r>
              <a:rPr lang="cs-CZ" sz="2400" dirty="0" smtClean="0"/>
              <a:t>ukazuje </a:t>
            </a:r>
            <a:r>
              <a:rPr lang="cs-CZ" sz="2400" dirty="0" smtClean="0">
                <a:solidFill>
                  <a:srgbClr val="C00000"/>
                </a:solidFill>
              </a:rPr>
              <a:t>zhoubný vliv vášní</a:t>
            </a:r>
          </a:p>
          <a:p>
            <a:r>
              <a:rPr lang="cs-CZ" sz="2400" dirty="0" smtClean="0"/>
              <a:t>nejznámější tragédií je </a:t>
            </a:r>
            <a:r>
              <a:rPr lang="cs-CZ" sz="2400" dirty="0" err="1" smtClean="0">
                <a:solidFill>
                  <a:srgbClr val="C00000"/>
                </a:solidFill>
              </a:rPr>
              <a:t>Faidra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52736"/>
            <a:ext cx="2143125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707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Molière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6408712" cy="464597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proslavil se jako </a:t>
            </a:r>
            <a:r>
              <a:rPr lang="cs-CZ" sz="2400" dirty="0" smtClean="0">
                <a:solidFill>
                  <a:srgbClr val="C00000"/>
                </a:solidFill>
              </a:rPr>
              <a:t>tvůrce komedií</a:t>
            </a:r>
            <a:r>
              <a:rPr lang="cs-CZ" sz="2400" dirty="0" smtClean="0"/>
              <a:t>, satir a frašek</a:t>
            </a:r>
          </a:p>
          <a:p>
            <a:r>
              <a:rPr lang="cs-CZ" sz="2400" dirty="0" smtClean="0"/>
              <a:t>jeho díla byla velmi odvážná – </a:t>
            </a:r>
            <a:r>
              <a:rPr lang="cs-CZ" sz="2400" dirty="0" smtClean="0">
                <a:solidFill>
                  <a:srgbClr val="C00000"/>
                </a:solidFill>
              </a:rPr>
              <a:t>kritika tehdejší společnosti</a:t>
            </a:r>
          </a:p>
          <a:p>
            <a:r>
              <a:rPr lang="cs-CZ" sz="2400" dirty="0" smtClean="0"/>
              <a:t>zesměšňuje pokrytectví, morálku šlechty i církev, lakotu, naivitu, snobství, hypochondrii a další</a:t>
            </a:r>
          </a:p>
          <a:p>
            <a:r>
              <a:rPr lang="cs-CZ" sz="2400" dirty="0" smtClean="0"/>
              <a:t>byl také </a:t>
            </a:r>
            <a:r>
              <a:rPr lang="cs-CZ" sz="2400" dirty="0" smtClean="0">
                <a:solidFill>
                  <a:srgbClr val="C00000"/>
                </a:solidFill>
              </a:rPr>
              <a:t>hercem</a:t>
            </a:r>
            <a:r>
              <a:rPr lang="cs-CZ" sz="2400" dirty="0" smtClean="0"/>
              <a:t>, zemřel po premiéře své hry Zdravý nemocný 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2656"/>
            <a:ext cx="2028825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7968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>
                <a:solidFill>
                  <a:srgbClr val="C00000"/>
                </a:solidFill>
              </a:rPr>
              <a:t>Molière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9897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zápletky komedií nejsou příliš složité, většinou se točí okolo sbližování milenců a nevěry</a:t>
            </a:r>
          </a:p>
          <a:p>
            <a:r>
              <a:rPr lang="cs-CZ" sz="2400" dirty="0" smtClean="0"/>
              <a:t>proslavil se velmi </a:t>
            </a:r>
            <a:r>
              <a:rPr lang="cs-CZ" sz="2400" dirty="0" smtClean="0">
                <a:solidFill>
                  <a:srgbClr val="C00000"/>
                </a:solidFill>
              </a:rPr>
              <a:t>důmyslným jazykem a břitkým humorem</a:t>
            </a:r>
            <a:r>
              <a:rPr lang="cs-CZ" sz="2400" dirty="0" smtClean="0"/>
              <a:t>, proto jsou mnohé jeho komedie oblíbeny i dnes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98190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82416" y="4998190"/>
            <a:ext cx="63437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Zjisti o čem jsou následující komedie:</a:t>
            </a:r>
          </a:p>
          <a:p>
            <a:r>
              <a:rPr lang="cs-CZ" dirty="0" smtClean="0"/>
              <a:t>Zdravý nemocný</a:t>
            </a:r>
          </a:p>
          <a:p>
            <a:r>
              <a:rPr lang="cs-CZ" dirty="0" smtClean="0"/>
              <a:t>Lakomec</a:t>
            </a:r>
          </a:p>
          <a:p>
            <a:r>
              <a:rPr lang="cs-CZ" dirty="0" smtClean="0"/>
              <a:t>Tartuffe</a:t>
            </a:r>
          </a:p>
          <a:p>
            <a:r>
              <a:rPr lang="cs-CZ" dirty="0" smtClean="0"/>
              <a:t>(využij internet či jakoukoli encyklopedii či publikaci)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85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7536" y="387504"/>
            <a:ext cx="7125113" cy="924475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Jean de La </a:t>
            </a:r>
            <a:r>
              <a:rPr lang="cs-CZ" b="1" dirty="0" err="1" smtClean="0">
                <a:solidFill>
                  <a:srgbClr val="C00000"/>
                </a:solidFill>
              </a:rPr>
              <a:t>Fontaine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31335"/>
            <a:ext cx="8496944" cy="504999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francouzský bajkař a básník</a:t>
            </a:r>
          </a:p>
          <a:p>
            <a:pPr marL="0" indent="0">
              <a:buNone/>
            </a:pPr>
            <a:r>
              <a:rPr lang="cs-CZ" sz="2400" b="1" dirty="0"/>
              <a:t>Lví podíl </a:t>
            </a:r>
            <a:endParaRPr lang="cs-CZ" sz="2400" dirty="0"/>
          </a:p>
          <a:p>
            <a:r>
              <a:rPr lang="cs-CZ" sz="2400" dirty="0"/>
              <a:t>Před dávným časem spolčily se kráva, koza a ovce s hrdým lvem, pánem krajiny, i učinili mezi sebou úmluvu, </a:t>
            </a:r>
            <a:r>
              <a:rPr lang="cs-CZ" sz="2400" dirty="0" smtClean="0"/>
              <a:t>že </a:t>
            </a:r>
            <a:r>
              <a:rPr lang="cs-CZ" sz="2400" dirty="0"/>
              <a:t>věrně při sobě budou státi v míru i v boji, a </a:t>
            </a:r>
            <a:r>
              <a:rPr lang="cs-CZ" sz="2400" dirty="0" smtClean="0"/>
              <a:t>že </a:t>
            </a:r>
            <a:r>
              <a:rPr lang="cs-CZ" sz="2400" dirty="0"/>
              <a:t>sdíleti budou poctivě zisk i škodu. Brzo nato koza našla v síti, kterou rozepnula, srnce a ihned zprávu o tom spojencům svým dala. Ti bez prodlení sešli se, a lev na </a:t>
            </a:r>
            <a:r>
              <a:rPr lang="cs-CZ" sz="2400" dirty="0" err="1"/>
              <a:t>čtyry</a:t>
            </a:r>
            <a:r>
              <a:rPr lang="cs-CZ" sz="2400" dirty="0"/>
              <a:t> stejné kusy srnce roztrhav pravil: „První díl mně patří, </a:t>
            </a:r>
            <a:r>
              <a:rPr lang="cs-CZ" sz="2400" dirty="0" smtClean="0"/>
              <a:t>poněvadž </a:t>
            </a:r>
            <a:r>
              <a:rPr lang="cs-CZ" sz="2400" dirty="0"/>
              <a:t>jsem lev.“ Ostatní mlčí, on pak dále mluví: „Druhý díl si beru právem nejsilnějšího; třetí díl mi </a:t>
            </a:r>
            <a:r>
              <a:rPr lang="cs-CZ" sz="2400" dirty="0" smtClean="0"/>
              <a:t>náleží </a:t>
            </a:r>
            <a:r>
              <a:rPr lang="cs-CZ" sz="2400" dirty="0"/>
              <a:t>co nejmocnějšímu, a nikdo nechť se netkne ostatku, komu je </a:t>
            </a:r>
            <a:r>
              <a:rPr lang="cs-CZ" sz="2400" dirty="0" smtClean="0"/>
              <a:t>život </a:t>
            </a:r>
            <a:r>
              <a:rPr lang="cs-CZ" sz="2400" dirty="0"/>
              <a:t>milý!“ </a:t>
            </a:r>
            <a:endParaRPr lang="cs-CZ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9" r="11653" b="11771"/>
          <a:stretch/>
        </p:blipFill>
        <p:spPr bwMode="auto">
          <a:xfrm>
            <a:off x="7308304" y="348095"/>
            <a:ext cx="1648691" cy="1966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2687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Pozorně si přečti bajku. Zkus z ní vyvodit ponaučení.</a:t>
            </a:r>
          </a:p>
          <a:p>
            <a:pPr marL="0" indent="0">
              <a:buNone/>
            </a:pPr>
            <a:r>
              <a:rPr lang="cs-CZ" sz="2400" dirty="0" smtClean="0"/>
              <a:t>Vysvětli, co je charakteristické pro literární útvar bajky.</a:t>
            </a:r>
          </a:p>
          <a:p>
            <a:pPr marL="0" indent="0">
              <a:buNone/>
            </a:pPr>
            <a:r>
              <a:rPr lang="cs-CZ" sz="2400" dirty="0" smtClean="0"/>
              <a:t>Vzpomeň si na jiného významného tvůrce bajek. Pokud si nevzpomene hlava, použij jiné zdroje informací.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625" y="839834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351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Klasicismus - hudba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34" y="1300985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41843" y="1556792"/>
            <a:ext cx="65891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Následující informace roztřiď ke dvěma významným </a:t>
            </a:r>
          </a:p>
          <a:p>
            <a:r>
              <a:rPr lang="cs-CZ" dirty="0" smtClean="0"/>
              <a:t>osobnostem klasicistní hudby. Vzpomeneš si na jména </a:t>
            </a:r>
          </a:p>
          <a:p>
            <a:r>
              <a:rPr lang="cs-CZ" dirty="0" smtClean="0"/>
              <a:t>těchto proslulých hudebních skladatelů?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81" y="2524401"/>
            <a:ext cx="6126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tvořil především opery, operety, symfonie</a:t>
            </a:r>
          </a:p>
          <a:p>
            <a:r>
              <a:rPr lang="cs-CZ" dirty="0" smtClean="0"/>
              <a:t>známými jsou např. </a:t>
            </a:r>
            <a:r>
              <a:rPr lang="cs-CZ" dirty="0" err="1" smtClean="0"/>
              <a:t>Figarova</a:t>
            </a:r>
            <a:r>
              <a:rPr lang="cs-CZ" dirty="0" smtClean="0"/>
              <a:t> svatba, Don Giovanni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4941168"/>
            <a:ext cx="2776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narodil se v Salzburgu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16498" y="5240250"/>
            <a:ext cx="26631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 dětství vystupoval</a:t>
            </a:r>
          </a:p>
          <a:p>
            <a:r>
              <a:rPr lang="cs-CZ" dirty="0" smtClean="0"/>
              <a:t> jako </a:t>
            </a:r>
          </a:p>
          <a:p>
            <a:r>
              <a:rPr lang="cs-CZ" dirty="0" smtClean="0"/>
              <a:t>geniální komponista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3284983"/>
            <a:ext cx="2380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jeho protivníkem</a:t>
            </a:r>
          </a:p>
          <a:p>
            <a:r>
              <a:rPr lang="cs-CZ" dirty="0" smtClean="0"/>
              <a:t> byl Antonio </a:t>
            </a:r>
            <a:r>
              <a:rPr lang="cs-CZ" dirty="0" err="1" smtClean="0"/>
              <a:t>Salieri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498" y="3308102"/>
            <a:ext cx="38291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přestože byl velmi talentovaný </a:t>
            </a:r>
          </a:p>
          <a:p>
            <a:r>
              <a:rPr lang="cs-CZ" dirty="0" smtClean="0"/>
              <a:t>a úspěšný, všechno své jmění</a:t>
            </a:r>
          </a:p>
          <a:p>
            <a:r>
              <a:rPr lang="cs-CZ" dirty="0" smtClean="0"/>
              <a:t>utratil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9543" y="4197782"/>
            <a:ext cx="29241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nejslavnější jsou jeho</a:t>
            </a:r>
          </a:p>
          <a:p>
            <a:r>
              <a:rPr lang="cs-CZ" dirty="0" smtClean="0"/>
              <a:t>symfonie(9. Osudová), </a:t>
            </a:r>
          </a:p>
          <a:p>
            <a:r>
              <a:rPr lang="cs-CZ" dirty="0" smtClean="0"/>
              <a:t>klavírní skladby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09012" y="5691632"/>
            <a:ext cx="28690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poměrně brzy začíná</a:t>
            </a:r>
          </a:p>
          <a:p>
            <a:r>
              <a:rPr lang="cs-CZ" dirty="0" smtClean="0"/>
              <a:t>ztrácet sluch, nakonec </a:t>
            </a:r>
          </a:p>
          <a:p>
            <a:r>
              <a:rPr lang="cs-CZ" dirty="0" smtClean="0"/>
              <a:t>ohluchne úplně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42288" y="4064004"/>
            <a:ext cx="2964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umřel na otravu olovem</a:t>
            </a:r>
          </a:p>
          <a:p>
            <a:r>
              <a:rPr lang="cs-CZ" dirty="0" smtClean="0"/>
              <a:t>bylo mu 56 let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50015" y="5783965"/>
            <a:ext cx="2557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miloval J. W. Goetha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760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125113" cy="924475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Klasicismus </a:t>
            </a:r>
            <a:r>
              <a:rPr lang="cs-CZ" dirty="0" smtClean="0">
                <a:solidFill>
                  <a:srgbClr val="C00000"/>
                </a:solidFill>
              </a:rPr>
              <a:t>hudba - 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268760"/>
            <a:ext cx="3132495" cy="5762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Ludwig van Beethoven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nejslavnější jsou </a:t>
            </a:r>
            <a:r>
              <a:rPr lang="cs-CZ" dirty="0" smtClean="0"/>
              <a:t>jeho symfonie(9</a:t>
            </a:r>
            <a:r>
              <a:rPr lang="cs-CZ" dirty="0"/>
              <a:t>. Osudová), </a:t>
            </a:r>
            <a:r>
              <a:rPr lang="cs-CZ" dirty="0" smtClean="0"/>
              <a:t>klavírní </a:t>
            </a:r>
            <a:r>
              <a:rPr lang="cs-CZ" dirty="0"/>
              <a:t>skladby</a:t>
            </a:r>
          </a:p>
          <a:p>
            <a:r>
              <a:rPr lang="cs-CZ" dirty="0"/>
              <a:t>miloval J. W. Goetha</a:t>
            </a:r>
          </a:p>
          <a:p>
            <a:r>
              <a:rPr lang="cs-CZ" dirty="0"/>
              <a:t>poměrně brzy </a:t>
            </a:r>
            <a:r>
              <a:rPr lang="cs-CZ" dirty="0" smtClean="0"/>
              <a:t>začíná ztrácet </a:t>
            </a:r>
            <a:r>
              <a:rPr lang="cs-CZ" dirty="0"/>
              <a:t>sluch, nakonec </a:t>
            </a:r>
            <a:r>
              <a:rPr lang="cs-CZ" dirty="0" smtClean="0"/>
              <a:t>ohluchne </a:t>
            </a:r>
            <a:r>
              <a:rPr lang="cs-CZ" dirty="0" err="1" smtClean="0"/>
              <a:t>úplně</a:t>
            </a:r>
            <a:r>
              <a:rPr lang="cs-CZ" dirty="0" err="1"/>
              <a:t>umřel</a:t>
            </a:r>
            <a:r>
              <a:rPr lang="cs-CZ" dirty="0"/>
              <a:t> na otravu olovem</a:t>
            </a:r>
          </a:p>
          <a:p>
            <a:r>
              <a:rPr lang="cs-CZ" dirty="0"/>
              <a:t>bylo mu 56 let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932040" y="1340768"/>
            <a:ext cx="3150476" cy="5762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Wolfgang Amadeus Mozart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280" y="2132857"/>
            <a:ext cx="4157192" cy="439248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1900" dirty="0" smtClean="0"/>
              <a:t>tvořil </a:t>
            </a:r>
            <a:r>
              <a:rPr lang="cs-CZ" sz="1900" dirty="0"/>
              <a:t>především opery, operety, </a:t>
            </a:r>
            <a:r>
              <a:rPr lang="cs-CZ" sz="1900" dirty="0" smtClean="0"/>
              <a:t>symfonie, známými </a:t>
            </a:r>
            <a:r>
              <a:rPr lang="cs-CZ" sz="1900" dirty="0"/>
              <a:t>jsou např. </a:t>
            </a:r>
            <a:r>
              <a:rPr lang="cs-CZ" sz="1900" dirty="0" err="1"/>
              <a:t>Figarova</a:t>
            </a:r>
            <a:r>
              <a:rPr lang="cs-CZ" sz="1900" dirty="0"/>
              <a:t> svatba, Don </a:t>
            </a:r>
            <a:r>
              <a:rPr lang="cs-CZ" sz="1900" dirty="0" smtClean="0"/>
              <a:t>Giovanni</a:t>
            </a:r>
          </a:p>
          <a:p>
            <a:r>
              <a:rPr lang="cs-CZ" sz="1900" dirty="0" smtClean="0"/>
              <a:t>jeho protivníkem </a:t>
            </a:r>
            <a:r>
              <a:rPr lang="cs-CZ" sz="1900" dirty="0"/>
              <a:t>byl Antonio </a:t>
            </a:r>
            <a:r>
              <a:rPr lang="cs-CZ" sz="1900" dirty="0" err="1"/>
              <a:t>Salieri</a:t>
            </a:r>
            <a:endParaRPr lang="cs-CZ" sz="1900" dirty="0"/>
          </a:p>
          <a:p>
            <a:r>
              <a:rPr lang="cs-CZ" sz="1900" dirty="0"/>
              <a:t>přestože byl velmi talentovaný </a:t>
            </a:r>
            <a:r>
              <a:rPr lang="cs-CZ" sz="1900" dirty="0" smtClean="0"/>
              <a:t>a </a:t>
            </a:r>
            <a:r>
              <a:rPr lang="cs-CZ" sz="1900" dirty="0"/>
              <a:t>úspěšný, všechno své </a:t>
            </a:r>
            <a:r>
              <a:rPr lang="cs-CZ" sz="1900" dirty="0" smtClean="0"/>
              <a:t>jmění utratil</a:t>
            </a:r>
          </a:p>
          <a:p>
            <a:r>
              <a:rPr lang="cs-CZ" sz="1900" dirty="0"/>
              <a:t>narodil se v Salzburgu</a:t>
            </a:r>
          </a:p>
          <a:p>
            <a:r>
              <a:rPr lang="cs-CZ" sz="1900" dirty="0"/>
              <a:t>od dětství </a:t>
            </a:r>
            <a:r>
              <a:rPr lang="cs-CZ" sz="1900" dirty="0" smtClean="0"/>
              <a:t>vystupoval </a:t>
            </a:r>
            <a:r>
              <a:rPr lang="cs-CZ" sz="1900" dirty="0"/>
              <a:t>jako </a:t>
            </a:r>
            <a:r>
              <a:rPr lang="cs-CZ" sz="1900" dirty="0" smtClean="0"/>
              <a:t>geniální </a:t>
            </a:r>
            <a:r>
              <a:rPr lang="cs-CZ" sz="1900" dirty="0"/>
              <a:t>komponista</a:t>
            </a:r>
          </a:p>
          <a:p>
            <a:endParaRPr lang="cs-CZ" dirty="0"/>
          </a:p>
          <a:p>
            <a:pPr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72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022090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09.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klasicismu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8.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J. L. David, D.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Ingres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P. Corneille, J. Racine,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Moliére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J. de la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Fontaine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W. A. Mozart, L. van Beethoven, klasicistní architektura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6468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79364"/>
              </p:ext>
            </p:extLst>
          </p:nvPr>
        </p:nvGraphicFramePr>
        <p:xfrm>
          <a:off x="755576" y="188640"/>
          <a:ext cx="7358063" cy="15848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8. ročník. Časová dotace cca 30 min. Materiál obsahuje několik opakovacích otázek, které převážně vyplývají z prezentace či z všeobecných znalostí a předchozího učiva </a:t>
                      </a:r>
                      <a:r>
                        <a:rPr lang="cs-CZ" sz="1400" baseline="0" dirty="0" smtClean="0"/>
                        <a:t>dějepisu. Řešení je přiloženo pouze u posledního úkolu. Při plnění úkolů je zapotřebí využívat internet či jiné zdroje informací.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555594"/>
              </p:ext>
            </p:extLst>
          </p:nvPr>
        </p:nvGraphicFramePr>
        <p:xfrm>
          <a:off x="755576" y="1700808"/>
          <a:ext cx="7358063" cy="43983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Vlastní </a:t>
                      </a:r>
                      <a:r>
                        <a:rPr lang="cs-CZ" sz="1200" baseline="0" dirty="0" smtClean="0"/>
                        <a:t>tvorba, ukázka bajky z </a:t>
                      </a: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http://www.rodon.cz/</a:t>
                      </a:r>
                      <a:r>
                        <a:rPr lang="cs-CZ" sz="1200" u="sng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admin</a:t>
                      </a: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/</a:t>
                      </a:r>
                      <a:r>
                        <a:rPr lang="cs-CZ" sz="1200" u="sng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files</a:t>
                      </a: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/</a:t>
                      </a:r>
                      <a:r>
                        <a:rPr lang="cs-CZ" sz="1200" u="sng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ModuleKniha</a:t>
                      </a: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/46-Bajky.pdf</a:t>
                      </a:r>
                      <a:r>
                        <a:rPr lang="cs-CZ" sz="1200" baseline="0" dirty="0" smtClean="0"/>
                        <a:t>.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http://upload.wikimedia.org/wikipedia/commons/d/d8/Kromeriz_-_Kvetna_zahrada_-_vyhled_z_promenady.JPG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http://upload.wikimedia.org/wikipedia/commons/thumb/e/e8/Prag_Staendetheater_2.jpg/607px-Prag_Staendetheater_2.jpg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http://upload.wikimedia.org/wikipedia/commons/4/43/Knihovna_2.jpg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http://upload.wikimedia.org/wikipedia/commons/thumb/c/c6/David_Self_Portrait.jpg/225px-David_Self_Portrait.jpg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http://upload.wikimedia.org/wikipedia/commons/b/bb/David-Oath_of_the_Horatii-1784.jpg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http://upload.wikimedia.org/wikipedia/commons/thumb/9/94/Ingres%2C_Self-portrait.jpg/235px-Ingres%2C_Self-portrait.jpg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http://upload.wikimedia.org/wikipedia/commons/thumb/2/28/Ingres%2C_Napoleon_on_his_Imperial_throne.jpg/370px-Ingres%2C_Napoleon_on_his_Imperial_throne.jpg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http://upload.wikimedia.org/wikipedia/commons/thumb/d/d8/Jean_Auguste_Dominique_Ingres_005.jpg/800px-Jean_Auguste_Dominique_Ingres_005.jpg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http://upload.wikimedia.org/wikipedia/commons/thumb/c/c7/Pierre_Corneille.jpg/225px-Pierre_Corneille.jpg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http://upload.wikimedia.org/wikipedia/commons/thumb/d/d5/Jean_racine.jpg/225px-Jean_racine.jpg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http://t1.gstatic.com/images?q=tbn:ANd9GcQ72oQ-r5E37AkZ-Rh6t3SqtIw_JsW8mxNZRakNbMgGzAlCXVhA_g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http://upload.wikimedia.org/wikipedia/commons/thumb/1/14/Jean_de_La_Fontaine.jpg/220px-Jean_de_La_Fontaine.jpg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otevřená galerie </a:t>
                      </a:r>
                      <a:r>
                        <a:rPr lang="cs-CZ" sz="1200" baseline="0" dirty="0" smtClean="0">
                          <a:hlinkClick r:id="rId16"/>
                        </a:rPr>
                        <a:t>www.office.microsoft.com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5922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tumn">
  <a:themeElements>
    <a:clrScheme name="Vlastní 3">
      <a:dk1>
        <a:srgbClr val="000000"/>
      </a:dk1>
      <a:lt1>
        <a:srgbClr val="062328"/>
      </a:lt1>
      <a:dk2>
        <a:srgbClr val="DBF5F9"/>
      </a:dk2>
      <a:lt2>
        <a:srgbClr val="DBF5F9"/>
      </a:lt2>
      <a:accent1>
        <a:srgbClr val="90C6F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1018</Words>
  <Application>Microsoft Office PowerPoint</Application>
  <PresentationFormat>Předvádění na obrazovce (4:3)</PresentationFormat>
  <Paragraphs>159</Paragraphs>
  <Slides>20</Slides>
  <Notes>4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Autumn</vt:lpstr>
      <vt:lpstr>Prezentace aplikace PowerPoint</vt:lpstr>
      <vt:lpstr>Osobnosti klasicismu</vt:lpstr>
      <vt:lpstr>Klasicistní architektura</vt:lpstr>
      <vt:lpstr>Klasicistní architektura</vt:lpstr>
      <vt:lpstr>Architektura - empír</vt:lpstr>
      <vt:lpstr>Klasicistní architektura</vt:lpstr>
      <vt:lpstr>Malířství – Jacques Luis David</vt:lpstr>
      <vt:lpstr>Jacques Luis David</vt:lpstr>
      <vt:lpstr>Malířství -  Jean Auguste Dominique Ingres</vt:lpstr>
      <vt:lpstr>Jean Auguste Dominique Ingres</vt:lpstr>
      <vt:lpstr>Pierre Corneille</vt:lpstr>
      <vt:lpstr>Jean Racine</vt:lpstr>
      <vt:lpstr>Molière</vt:lpstr>
      <vt:lpstr>Molière</vt:lpstr>
      <vt:lpstr>Jean de La Fontaine</vt:lpstr>
      <vt:lpstr>Prezentace aplikace PowerPoint</vt:lpstr>
      <vt:lpstr>Klasicismus - hudba</vt:lpstr>
      <vt:lpstr>Klasicismus hudba - řešení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23</cp:revision>
  <dcterms:created xsi:type="dcterms:W3CDTF">2013-01-09T08:08:31Z</dcterms:created>
  <dcterms:modified xsi:type="dcterms:W3CDTF">2013-01-09T11:29:25Z</dcterms:modified>
</cp:coreProperties>
</file>