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4" r:id="rId6"/>
    <p:sldId id="265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Všohájková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VY_52_INOVACE_1E33Ch_Názvosloví oxidů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Názvosloví oxidů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03BD53-1524-47A9-B8C5-DCB3431FB470}" type="presOf" srcId="{019433A1-1324-4DE1-9E6F-32B851095F74}" destId="{A3817367-F2BC-482F-8832-FA00B51DCCF3}" srcOrd="0" destOrd="0" presId="urn:microsoft.com/office/officeart/2005/8/layout/target3"/>
    <dgm:cxn modelId="{85F347AC-CB21-45F4-9A14-8FFD7A88A887}" type="presOf" srcId="{FBBFC3EA-9D9D-4F3A-BEA6-9C2C0E46BF20}" destId="{832BF48F-0145-4429-9E02-8FCA946CCE9E}" srcOrd="1" destOrd="0" presId="urn:microsoft.com/office/officeart/2005/8/layout/target3"/>
    <dgm:cxn modelId="{BDC3524C-25A2-4F27-989E-39C93D552BF3}" type="presOf" srcId="{C73C7642-F245-4585-8F88-243F9FAEF6CA}" destId="{9A9B6F4F-B6FF-4F2D-B640-A8473E58952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5EC0B9E-E25B-4617-88F3-38865B2150DE}" type="presOf" srcId="{019433A1-1324-4DE1-9E6F-32B851095F74}" destId="{E7297F21-D4FD-4A41-AE58-814D01A6B5E7}" srcOrd="1" destOrd="0" presId="urn:microsoft.com/office/officeart/2005/8/layout/target3"/>
    <dgm:cxn modelId="{A1DAF741-E1F0-4C8A-9210-14AFAFA9D087}" type="presOf" srcId="{FBBFC3EA-9D9D-4F3A-BEA6-9C2C0E46BF20}" destId="{643EA938-EDE0-4533-ACCC-D2BD6F3A527C}" srcOrd="0" destOrd="0" presId="urn:microsoft.com/office/officeart/2005/8/layout/target3"/>
    <dgm:cxn modelId="{831E73D3-02AC-4B92-B2B0-D97015A2F504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32419A3-F414-4613-99FE-4ED77533ED72}" type="presOf" srcId="{EBC41103-E2E5-4D48-9B4B-425520D3D098}" destId="{3BA01B75-849B-4716-8BCD-084A86FF328F}" srcOrd="0" destOrd="0" presId="urn:microsoft.com/office/officeart/2005/8/layout/target3"/>
    <dgm:cxn modelId="{12BAC1A6-35FA-40CE-9699-F839A1FCDF2C}" type="presOf" srcId="{39F8B381-5807-488E-AC22-73DD4140ED4A}" destId="{71045F8C-00FA-488E-A7BD-E2E6753D979D}" srcOrd="0" destOrd="0" presId="urn:microsoft.com/office/officeart/2005/8/layout/target3"/>
    <dgm:cxn modelId="{FF41540E-9E31-4575-B172-D18665F8EBD1}" type="presOf" srcId="{445C7998-7549-48B0-BD68-D4F0167F02E5}" destId="{4D19AB04-24FA-40C2-B203-52AE3D15E171}" srcOrd="1" destOrd="0" presId="urn:microsoft.com/office/officeart/2005/8/layout/target3"/>
    <dgm:cxn modelId="{30E4E5FE-4F89-4E7C-8268-43431320B3A0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D1ED174-F5A9-4477-B5C7-EB8E547F76AB}" type="presOf" srcId="{EBC41103-E2E5-4D48-9B4B-425520D3D098}" destId="{A27B6496-BF1B-4384-9217-9659064D5D6A}" srcOrd="1" destOrd="0" presId="urn:microsoft.com/office/officeart/2005/8/layout/target3"/>
    <dgm:cxn modelId="{E2D88017-F5BB-4A57-ABB6-00ADFE36D9E7}" type="presParOf" srcId="{71045F8C-00FA-488E-A7BD-E2E6753D979D}" destId="{3577EC6B-C980-4F34-8C69-4365E7B8FC8C}" srcOrd="0" destOrd="0" presId="urn:microsoft.com/office/officeart/2005/8/layout/target3"/>
    <dgm:cxn modelId="{29D8B156-0F67-41AA-A380-7897730E447E}" type="presParOf" srcId="{71045F8C-00FA-488E-A7BD-E2E6753D979D}" destId="{6940EB87-DC1D-4BC3-9408-9AC2E1FFC039}" srcOrd="1" destOrd="0" presId="urn:microsoft.com/office/officeart/2005/8/layout/target3"/>
    <dgm:cxn modelId="{BE95822A-3232-4BF3-9771-E2F20524D846}" type="presParOf" srcId="{71045F8C-00FA-488E-A7BD-E2E6753D979D}" destId="{BC35EE03-4121-4EF9-923D-7CB6D30D358D}" srcOrd="2" destOrd="0" presId="urn:microsoft.com/office/officeart/2005/8/layout/target3"/>
    <dgm:cxn modelId="{DBDAC698-35B2-4EF3-BEEA-B9464007CD12}" type="presParOf" srcId="{71045F8C-00FA-488E-A7BD-E2E6753D979D}" destId="{C95EEA27-3CBF-4645-A92D-9D8AF5C1CBFC}" srcOrd="3" destOrd="0" presId="urn:microsoft.com/office/officeart/2005/8/layout/target3"/>
    <dgm:cxn modelId="{CC36B46C-B88C-4316-9C88-9D3B8F292770}" type="presParOf" srcId="{71045F8C-00FA-488E-A7BD-E2E6753D979D}" destId="{851BB866-B6AE-4566-893F-4C635BA974FC}" srcOrd="4" destOrd="0" presId="urn:microsoft.com/office/officeart/2005/8/layout/target3"/>
    <dgm:cxn modelId="{AEF7CF5D-DBA6-474A-8D13-DFF2CE968C04}" type="presParOf" srcId="{71045F8C-00FA-488E-A7BD-E2E6753D979D}" destId="{643EA938-EDE0-4533-ACCC-D2BD6F3A527C}" srcOrd="5" destOrd="0" presId="urn:microsoft.com/office/officeart/2005/8/layout/target3"/>
    <dgm:cxn modelId="{BD12AF35-6B9F-4497-B283-C75C7ABAD552}" type="presParOf" srcId="{71045F8C-00FA-488E-A7BD-E2E6753D979D}" destId="{92F31B18-D66D-4CC7-89B9-378928DE877D}" srcOrd="6" destOrd="0" presId="urn:microsoft.com/office/officeart/2005/8/layout/target3"/>
    <dgm:cxn modelId="{9EFD008A-C5BD-44AC-926E-081190395D84}" type="presParOf" srcId="{71045F8C-00FA-488E-A7BD-E2E6753D979D}" destId="{902074E1-B931-4618-97F1-FADBE82E9C3C}" srcOrd="7" destOrd="0" presId="urn:microsoft.com/office/officeart/2005/8/layout/target3"/>
    <dgm:cxn modelId="{022C20B2-D696-4E71-A2B9-E8796F2856E1}" type="presParOf" srcId="{71045F8C-00FA-488E-A7BD-E2E6753D979D}" destId="{A3817367-F2BC-482F-8832-FA00B51DCCF3}" srcOrd="8" destOrd="0" presId="urn:microsoft.com/office/officeart/2005/8/layout/target3"/>
    <dgm:cxn modelId="{34D628DE-D7AB-40AB-94FF-0AAE568985C3}" type="presParOf" srcId="{71045F8C-00FA-488E-A7BD-E2E6753D979D}" destId="{2DD79E57-A63E-47D4-A1AB-6DF333476AD4}" srcOrd="9" destOrd="0" presId="urn:microsoft.com/office/officeart/2005/8/layout/target3"/>
    <dgm:cxn modelId="{BCE1BA06-3F78-4AFB-87DE-D37FB1D00B5C}" type="presParOf" srcId="{71045F8C-00FA-488E-A7BD-E2E6753D979D}" destId="{648967D3-ED80-4214-8D87-4E7012561E4A}" srcOrd="10" destOrd="0" presId="urn:microsoft.com/office/officeart/2005/8/layout/target3"/>
    <dgm:cxn modelId="{2686F5BB-24B3-42C4-8049-A0E86C4D04A2}" type="presParOf" srcId="{71045F8C-00FA-488E-A7BD-E2E6753D979D}" destId="{9A9B6F4F-B6FF-4F2D-B640-A8473E589523}" srcOrd="11" destOrd="0" presId="urn:microsoft.com/office/officeart/2005/8/layout/target3"/>
    <dgm:cxn modelId="{A91DDCC8-A350-488F-BD96-0EDF93ABB424}" type="presParOf" srcId="{71045F8C-00FA-488E-A7BD-E2E6753D979D}" destId="{13BD0FAF-9F2C-4708-9E63-A8E8E5252943}" srcOrd="12" destOrd="0" presId="urn:microsoft.com/office/officeart/2005/8/layout/target3"/>
    <dgm:cxn modelId="{D4984D01-E4E2-4BA6-8427-E98808DD5231}" type="presParOf" srcId="{71045F8C-00FA-488E-A7BD-E2E6753D979D}" destId="{6821E7C9-5E4B-45FA-8F82-01E6F26FAA25}" srcOrd="13" destOrd="0" presId="urn:microsoft.com/office/officeart/2005/8/layout/target3"/>
    <dgm:cxn modelId="{9BFF9F43-84A7-4E94-9853-E1D3742B8880}" type="presParOf" srcId="{71045F8C-00FA-488E-A7BD-E2E6753D979D}" destId="{3BA01B75-849B-4716-8BCD-084A86FF328F}" srcOrd="14" destOrd="0" presId="urn:microsoft.com/office/officeart/2005/8/layout/target3"/>
    <dgm:cxn modelId="{9261093D-D64B-447D-96D7-0E2281662111}" type="presParOf" srcId="{71045F8C-00FA-488E-A7BD-E2E6753D979D}" destId="{4D19AB04-24FA-40C2-B203-52AE3D15E171}" srcOrd="15" destOrd="0" presId="urn:microsoft.com/office/officeart/2005/8/layout/target3"/>
    <dgm:cxn modelId="{2DF67E79-A4CC-446D-9E1D-E3F58C623868}" type="presParOf" srcId="{71045F8C-00FA-488E-A7BD-E2E6753D979D}" destId="{832BF48F-0145-4429-9E02-8FCA946CCE9E}" srcOrd="16" destOrd="0" presId="urn:microsoft.com/office/officeart/2005/8/layout/target3"/>
    <dgm:cxn modelId="{F8051DB0-D940-4E2F-97CC-4F734A6C9FCB}" type="presParOf" srcId="{71045F8C-00FA-488E-A7BD-E2E6753D979D}" destId="{E7297F21-D4FD-4A41-AE58-814D01A6B5E7}" srcOrd="17" destOrd="0" presId="urn:microsoft.com/office/officeart/2005/8/layout/target3"/>
    <dgm:cxn modelId="{12CA4E97-68D0-401A-800B-655D1F92CE90}" type="presParOf" srcId="{71045F8C-00FA-488E-A7BD-E2E6753D979D}" destId="{59F530CB-4999-43B3-A00D-6AB53886BD77}" srcOrd="18" destOrd="0" presId="urn:microsoft.com/office/officeart/2005/8/layout/target3"/>
    <dgm:cxn modelId="{39BBB7EC-0F51-4111-AF43-4C599E6A7B1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Všohájková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VY_52_INOVACE_1E33Ch_Názvosloví oxidů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Názvosloví oxidů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3352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23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965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409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4593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358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563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637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719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094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0486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8E7E5-E336-42D0-8069-72CE902A342C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D71AD-24D9-4533-A4B8-CA6E5687F0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0349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462047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6703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výuce anorganické chemie</a:t>
            </a:r>
          </a:p>
          <a:p>
            <a:r>
              <a:rPr lang="cs-CZ" dirty="0" smtClean="0"/>
              <a:t>vede k pochopení systematického názvosloví</a:t>
            </a:r>
          </a:p>
          <a:p>
            <a:r>
              <a:rPr lang="cs-CZ" dirty="0" smtClean="0"/>
              <a:t>navazuje na názvosloví kationtů a halogenidů </a:t>
            </a:r>
          </a:p>
          <a:p>
            <a:r>
              <a:rPr lang="cs-CZ" dirty="0" smtClean="0"/>
              <a:t>žáci nejdříve odvozují vzorce z názvů, poté </a:t>
            </a:r>
            <a:r>
              <a:rPr lang="cs-CZ" dirty="0" smtClean="0"/>
              <a:t>       k </a:t>
            </a:r>
            <a:r>
              <a:rPr lang="cs-CZ" dirty="0" smtClean="0"/>
              <a:t>sobě přiřazují dvojice a následně skládají </a:t>
            </a:r>
            <a:r>
              <a:rPr lang="cs-CZ" dirty="0" smtClean="0"/>
              <a:t>       k </a:t>
            </a:r>
            <a:r>
              <a:rPr lang="cs-CZ" dirty="0" smtClean="0"/>
              <a:t>sobě připravené ionty a odvozují z nich názvy</a:t>
            </a:r>
          </a:p>
          <a:p>
            <a:r>
              <a:rPr lang="cs-CZ" dirty="0" smtClean="0"/>
              <a:t>následuje společné procvičování a poté samostatné opakování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821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Oxidy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sloučeniny </a:t>
            </a:r>
            <a:r>
              <a:rPr lang="cs-CZ" dirty="0" smtClean="0">
                <a:solidFill>
                  <a:srgbClr val="0070C0"/>
                </a:solidFill>
              </a:rPr>
              <a:t>kyslíku </a:t>
            </a:r>
            <a:r>
              <a:rPr lang="cs-CZ" dirty="0" smtClean="0"/>
              <a:t>s dalším prvkem</a:t>
            </a:r>
          </a:p>
          <a:p>
            <a:endParaRPr lang="cs-CZ" dirty="0"/>
          </a:p>
          <a:p>
            <a:pPr marL="457200" lvl="1" indent="0">
              <a:buNone/>
            </a:pPr>
            <a:r>
              <a:rPr lang="cs-CZ" sz="13400" dirty="0" smtClean="0"/>
              <a:t>      _</a:t>
            </a:r>
            <a:r>
              <a:rPr lang="cs-CZ" sz="13400" b="1" dirty="0" smtClean="0">
                <a:solidFill>
                  <a:srgbClr val="0070C0"/>
                </a:solidFill>
              </a:rPr>
              <a:t>O</a:t>
            </a:r>
            <a:r>
              <a:rPr lang="cs-CZ" sz="13400" b="1" baseline="66000" dirty="0" smtClean="0">
                <a:solidFill>
                  <a:srgbClr val="0070C0"/>
                </a:solidFill>
              </a:rPr>
              <a:t>-II</a:t>
            </a:r>
            <a:endParaRPr lang="cs-CZ" sz="13400" b="1" baseline="66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090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Tvorba vzorce</a:t>
            </a:r>
            <a:endParaRPr lang="cs-CZ" sz="6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sz="6000" dirty="0" smtClean="0">
                <a:solidFill>
                  <a:srgbClr val="0070C0"/>
                </a:solidFill>
              </a:rPr>
              <a:t>oxid</a:t>
            </a:r>
            <a:r>
              <a:rPr lang="cs-CZ" sz="6000" dirty="0" smtClean="0"/>
              <a:t> </a:t>
            </a:r>
            <a:r>
              <a:rPr lang="cs-CZ" sz="6000" dirty="0" smtClean="0">
                <a:solidFill>
                  <a:srgbClr val="00B050"/>
                </a:solidFill>
              </a:rPr>
              <a:t>hlin</a:t>
            </a:r>
            <a:r>
              <a:rPr lang="cs-CZ" sz="6000" dirty="0" smtClean="0">
                <a:solidFill>
                  <a:srgbClr val="FF0000"/>
                </a:solidFill>
              </a:rPr>
              <a:t>itý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sz="4000" dirty="0" smtClean="0">
                <a:solidFill>
                  <a:srgbClr val="FF0000"/>
                </a:solidFill>
              </a:rPr>
              <a:t>III </a:t>
            </a:r>
            <a:r>
              <a:rPr lang="cs-CZ" sz="4000" dirty="0" smtClean="0"/>
              <a:t>         </a:t>
            </a:r>
            <a:r>
              <a:rPr lang="cs-CZ" sz="4000" dirty="0" smtClean="0">
                <a:solidFill>
                  <a:srgbClr val="00B0F0"/>
                </a:solidFill>
              </a:rPr>
              <a:t>-II</a:t>
            </a:r>
            <a:endParaRPr lang="cs-CZ" sz="40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8800" dirty="0" smtClean="0"/>
              <a:t>         </a:t>
            </a:r>
            <a:r>
              <a:rPr lang="cs-CZ" sz="8800" dirty="0" smtClean="0">
                <a:solidFill>
                  <a:srgbClr val="00B050"/>
                </a:solidFill>
              </a:rPr>
              <a:t>Al</a:t>
            </a:r>
            <a:r>
              <a:rPr lang="cs-CZ" sz="8800" baseline="-25000" dirty="0" smtClean="0">
                <a:solidFill>
                  <a:srgbClr val="00B0F0"/>
                </a:solidFill>
              </a:rPr>
              <a:t>2</a:t>
            </a:r>
            <a:r>
              <a:rPr lang="cs-CZ" sz="8800" dirty="0" smtClean="0">
                <a:solidFill>
                  <a:srgbClr val="0070C0"/>
                </a:solidFill>
              </a:rPr>
              <a:t>O</a:t>
            </a:r>
            <a:r>
              <a:rPr lang="cs-CZ" sz="8800" baseline="-25000" dirty="0" smtClean="0">
                <a:solidFill>
                  <a:srgbClr val="FF0000"/>
                </a:solidFill>
              </a:rPr>
              <a:t>3</a:t>
            </a:r>
            <a:endParaRPr lang="cs-CZ" sz="8800" baseline="-250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419872" y="3933056"/>
            <a:ext cx="1512168" cy="108012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995936" y="3933056"/>
            <a:ext cx="936104" cy="10081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3996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Tvorba vzorce</a:t>
            </a:r>
            <a:endParaRPr lang="cs-CZ" sz="6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sz="6000" dirty="0" smtClean="0">
                <a:solidFill>
                  <a:srgbClr val="0070C0"/>
                </a:solidFill>
              </a:rPr>
              <a:t>oxid</a:t>
            </a:r>
            <a:r>
              <a:rPr lang="cs-CZ" sz="6000" dirty="0" smtClean="0"/>
              <a:t> </a:t>
            </a:r>
            <a:r>
              <a:rPr lang="cs-CZ" sz="6000" dirty="0" smtClean="0">
                <a:solidFill>
                  <a:srgbClr val="00B050"/>
                </a:solidFill>
              </a:rPr>
              <a:t>křem</a:t>
            </a:r>
            <a:r>
              <a:rPr lang="cs-CZ" sz="6000" dirty="0" smtClean="0">
                <a:solidFill>
                  <a:srgbClr val="FF0000"/>
                </a:solidFill>
              </a:rPr>
              <a:t>ičitý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sz="4000" dirty="0" smtClean="0">
                <a:solidFill>
                  <a:srgbClr val="FF0000"/>
                </a:solidFill>
              </a:rPr>
              <a:t>IV </a:t>
            </a:r>
            <a:r>
              <a:rPr lang="cs-CZ" sz="4000" dirty="0" smtClean="0"/>
              <a:t>        </a:t>
            </a:r>
            <a:r>
              <a:rPr lang="cs-CZ" sz="4000" dirty="0" smtClean="0">
                <a:solidFill>
                  <a:srgbClr val="00B0F0"/>
                </a:solidFill>
              </a:rPr>
              <a:t>-II</a:t>
            </a:r>
            <a:endParaRPr lang="cs-CZ" sz="40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8800" dirty="0" smtClean="0"/>
              <a:t>         </a:t>
            </a:r>
            <a:r>
              <a:rPr lang="cs-CZ" sz="8800" dirty="0" smtClean="0">
                <a:solidFill>
                  <a:srgbClr val="00B050"/>
                </a:solidFill>
              </a:rPr>
              <a:t>Si</a:t>
            </a:r>
            <a:r>
              <a:rPr lang="cs-CZ" sz="8800" baseline="-25000" dirty="0" smtClean="0">
                <a:solidFill>
                  <a:srgbClr val="00B0F0"/>
                </a:solidFill>
              </a:rPr>
              <a:t>2</a:t>
            </a:r>
            <a:r>
              <a:rPr lang="cs-CZ" sz="8800" dirty="0" smtClean="0">
                <a:solidFill>
                  <a:srgbClr val="0070C0"/>
                </a:solidFill>
              </a:rPr>
              <a:t>O</a:t>
            </a:r>
            <a:r>
              <a:rPr lang="cs-CZ" sz="8800" baseline="-25000" dirty="0" smtClean="0">
                <a:solidFill>
                  <a:srgbClr val="FF0000"/>
                </a:solidFill>
              </a:rPr>
              <a:t>4 </a:t>
            </a:r>
            <a:r>
              <a:rPr lang="cs-CZ" sz="8800" dirty="0" smtClean="0"/>
              <a:t>= SiO</a:t>
            </a:r>
            <a:r>
              <a:rPr lang="cs-CZ" sz="8800" baseline="-25000" dirty="0" smtClean="0"/>
              <a:t>2</a:t>
            </a:r>
            <a:r>
              <a:rPr lang="cs-CZ" sz="8800" baseline="-250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8600" baseline="-25000" dirty="0" smtClean="0">
                <a:solidFill>
                  <a:srgbClr val="FF0000"/>
                </a:solidFill>
              </a:rPr>
              <a:t> </a:t>
            </a:r>
            <a:r>
              <a:rPr lang="cs-CZ" sz="5200" dirty="0" smtClean="0">
                <a:solidFill>
                  <a:srgbClr val="FF0000"/>
                </a:solidFill>
              </a:rPr>
              <a:t>sudá</a:t>
            </a:r>
            <a:r>
              <a:rPr lang="cs-CZ" sz="10400" dirty="0" smtClean="0">
                <a:solidFill>
                  <a:srgbClr val="FF0000"/>
                </a:solidFill>
              </a:rPr>
              <a:t> </a:t>
            </a:r>
            <a:r>
              <a:rPr lang="cs-CZ" sz="4800" dirty="0" smtClean="0">
                <a:solidFill>
                  <a:srgbClr val="FF0000"/>
                </a:solidFill>
              </a:rPr>
              <a:t>čísla krátíme na základní tvar</a:t>
            </a:r>
            <a:endParaRPr lang="cs-CZ" sz="86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013065" y="2837268"/>
            <a:ext cx="1126887" cy="95177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347864" y="2809098"/>
            <a:ext cx="936104" cy="90793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3167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Vytvoř vzorec: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72159179"/>
              </p:ext>
            </p:extLst>
          </p:nvPr>
        </p:nvGraphicFramePr>
        <p:xfrm>
          <a:off x="457200" y="1600200"/>
          <a:ext cx="8229600" cy="434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30824"/>
                <a:gridCol w="3898776"/>
              </a:tblGrid>
              <a:tr h="869816">
                <a:tc>
                  <a:txBody>
                    <a:bodyPr/>
                    <a:lstStyle/>
                    <a:p>
                      <a:r>
                        <a:rPr lang="cs-CZ" sz="4800" dirty="0" smtClean="0"/>
                        <a:t>oxid sírový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4800" dirty="0" smtClean="0"/>
                        <a:t>oxid vápenatý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4800" dirty="0" smtClean="0"/>
                        <a:t>oxid fosforečný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4800" dirty="0" smtClean="0"/>
                        <a:t>oxid železitý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69816">
                <a:tc>
                  <a:txBody>
                    <a:bodyPr/>
                    <a:lstStyle/>
                    <a:p>
                      <a:r>
                        <a:rPr lang="cs-CZ" sz="4800" dirty="0" smtClean="0"/>
                        <a:t>oxid uhličitý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0263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Sestav správně vzorce a pojmenuj sloučeniny: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5828425" y="3606465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</a:t>
            </a:r>
            <a:r>
              <a:rPr lang="cs-CZ" sz="2400" baseline="-25000" dirty="0" smtClean="0"/>
              <a:t>2</a:t>
            </a:r>
            <a:r>
              <a:rPr lang="cs-CZ" sz="2400" baseline="66000" dirty="0" smtClean="0"/>
              <a:t>I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804248" y="2477663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Au</a:t>
            </a:r>
            <a:r>
              <a:rPr lang="cs-CZ" sz="2400" baseline="-25000" dirty="0" smtClean="0"/>
              <a:t>2</a:t>
            </a:r>
            <a:r>
              <a:rPr lang="cs-CZ" sz="2400" baseline="66000" dirty="0" smtClean="0"/>
              <a:t>III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308229" y="4814464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Zn</a:t>
            </a:r>
            <a:r>
              <a:rPr lang="cs-CZ" sz="2400" baseline="66000" dirty="0" smtClean="0"/>
              <a:t>II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538332" y="5662477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</a:t>
            </a:r>
            <a:r>
              <a:rPr lang="cs-CZ" sz="2400" baseline="-25000" dirty="0" smtClean="0"/>
              <a:t>2</a:t>
            </a:r>
            <a:r>
              <a:rPr lang="cs-CZ" sz="2400" baseline="66000" dirty="0" smtClean="0"/>
              <a:t>I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698918" y="1421976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Hg</a:t>
            </a:r>
            <a:r>
              <a:rPr lang="cs-CZ" sz="2400" baseline="66000" dirty="0" smtClean="0"/>
              <a:t>II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344344" y="4762082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Si</a:t>
            </a:r>
            <a:r>
              <a:rPr lang="cs-CZ" sz="2400" baseline="66000" dirty="0" smtClean="0"/>
              <a:t>IV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813104" y="1596635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</a:t>
            </a:r>
            <a:r>
              <a:rPr lang="cs-CZ" sz="2400" baseline="-25000" dirty="0" smtClean="0"/>
              <a:t>2</a:t>
            </a:r>
            <a:r>
              <a:rPr lang="cs-CZ" sz="2400" baseline="66000" dirty="0" smtClean="0"/>
              <a:t>III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223970" y="3256913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r>
              <a:rPr lang="cs-CZ" sz="2400" baseline="-25000" dirty="0" smtClean="0"/>
              <a:t>2</a:t>
            </a:r>
            <a:r>
              <a:rPr lang="cs-CZ" sz="2400" baseline="66000" dirty="0" smtClean="0"/>
              <a:t>V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204794" y="2254743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</a:t>
            </a:r>
            <a:r>
              <a:rPr lang="cs-CZ" sz="2400" baseline="66000" dirty="0" smtClean="0"/>
              <a:t>VI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131840" y="5901041"/>
            <a:ext cx="864096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Cr</a:t>
            </a:r>
            <a:r>
              <a:rPr lang="cs-CZ" sz="2400" baseline="66000" dirty="0" smtClean="0"/>
              <a:t>VII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5220072" y="5636784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590331" y="3676595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-25000" dirty="0" smtClean="0">
                <a:solidFill>
                  <a:srgbClr val="FFFF00"/>
                </a:solidFill>
              </a:rPr>
              <a:t>3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112344" y="2477663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-25000" dirty="0" smtClean="0">
                <a:solidFill>
                  <a:srgbClr val="FFFF00"/>
                </a:solidFill>
              </a:rPr>
              <a:t>3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698918" y="3776613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-25000" dirty="0" smtClean="0">
                <a:solidFill>
                  <a:srgbClr val="FFFF00"/>
                </a:solidFill>
              </a:rPr>
              <a:t>2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92521" y="4762082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236296" y="1421976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-25000" dirty="0" smtClean="0">
                <a:solidFill>
                  <a:srgbClr val="FFFF00"/>
                </a:solidFill>
              </a:rPr>
              <a:t>3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027989" y="5688561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-25000" dirty="0" smtClean="0">
                <a:solidFill>
                  <a:srgbClr val="FFFF00"/>
                </a:solidFill>
              </a:rPr>
              <a:t>3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283583" y="3676595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91922" y="4184544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-25000" dirty="0" smtClean="0">
                <a:solidFill>
                  <a:srgbClr val="FFFF00"/>
                </a:solidFill>
              </a:rPr>
              <a:t>5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975465" y="1389719"/>
            <a:ext cx="864096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O</a:t>
            </a:r>
            <a:r>
              <a:rPr lang="cs-CZ" sz="2400" baseline="66000" dirty="0" smtClean="0">
                <a:solidFill>
                  <a:srgbClr val="FFFF00"/>
                </a:solidFill>
              </a:rPr>
              <a:t>-II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405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Doplň:</a:t>
            </a:r>
            <a:endParaRPr lang="cs-CZ" b="1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4038600" cy="468172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/>
              <a:t>oxid manganový</a:t>
            </a:r>
          </a:p>
          <a:p>
            <a:r>
              <a:rPr lang="cs-CZ" sz="4000" dirty="0" smtClean="0"/>
              <a:t>oxid fosforitý</a:t>
            </a:r>
          </a:p>
          <a:p>
            <a:r>
              <a:rPr lang="cs-CZ" sz="4000" dirty="0" smtClean="0"/>
              <a:t>oxid kademnatý</a:t>
            </a:r>
          </a:p>
          <a:p>
            <a:r>
              <a:rPr lang="cs-CZ" sz="4000" dirty="0" smtClean="0"/>
              <a:t>oxid uhličitý</a:t>
            </a:r>
          </a:p>
          <a:p>
            <a:r>
              <a:rPr lang="cs-CZ" sz="4000" dirty="0" smtClean="0"/>
              <a:t>oxid chromový</a:t>
            </a:r>
          </a:p>
          <a:p>
            <a:r>
              <a:rPr lang="cs-CZ" sz="4000" dirty="0" smtClean="0"/>
              <a:t>oxid stříbrný</a:t>
            </a:r>
            <a:endParaRPr lang="cs-CZ" sz="4000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800600" y="1371600"/>
            <a:ext cx="4038600" cy="468172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xmlns="" val="7208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Doplň:</a:t>
            </a:r>
            <a:endParaRPr lang="cs-CZ" b="1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4038600" cy="468172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800600" y="1371600"/>
            <a:ext cx="4038600" cy="468172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baseline="300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196752"/>
            <a:ext cx="756084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smtClean="0"/>
              <a:t>SO</a:t>
            </a:r>
            <a:r>
              <a:rPr lang="cs-CZ" sz="5400" baseline="-25000" dirty="0" smtClean="0"/>
              <a:t>2</a:t>
            </a:r>
            <a:endParaRPr lang="cs-CZ" sz="9600" baseline="30000" dirty="0" smtClean="0"/>
          </a:p>
          <a:p>
            <a:r>
              <a:rPr lang="cs-CZ" sz="5400" dirty="0" smtClean="0"/>
              <a:t>Fe2O</a:t>
            </a:r>
            <a:r>
              <a:rPr lang="cs-CZ" sz="5400" baseline="-25000" dirty="0" smtClean="0"/>
              <a:t>3</a:t>
            </a:r>
            <a:endParaRPr lang="cs-CZ" sz="5400" dirty="0" smtClean="0"/>
          </a:p>
          <a:p>
            <a:r>
              <a:rPr lang="cs-CZ" sz="5400" dirty="0" smtClean="0"/>
              <a:t>K2O</a:t>
            </a:r>
            <a:endParaRPr lang="cs-CZ" sz="5400" baseline="30000" dirty="0" smtClean="0"/>
          </a:p>
          <a:p>
            <a:r>
              <a:rPr lang="cs-CZ" sz="5400" dirty="0" smtClean="0"/>
              <a:t>OsO</a:t>
            </a:r>
            <a:r>
              <a:rPr lang="cs-CZ" sz="5400" baseline="-25000" dirty="0" smtClean="0"/>
              <a:t>4</a:t>
            </a:r>
            <a:endParaRPr lang="cs-CZ" sz="5400" dirty="0" smtClean="0"/>
          </a:p>
          <a:p>
            <a:r>
              <a:rPr lang="cs-CZ" sz="5400" dirty="0" smtClean="0"/>
              <a:t>MnO</a:t>
            </a:r>
            <a:r>
              <a:rPr lang="cs-CZ" sz="5400" baseline="-25000" dirty="0" smtClean="0"/>
              <a:t>3</a:t>
            </a:r>
          </a:p>
          <a:p>
            <a:r>
              <a:rPr lang="cs-CZ" sz="5400" dirty="0" smtClean="0"/>
              <a:t>Br</a:t>
            </a:r>
            <a:r>
              <a:rPr lang="cs-CZ" sz="5400" baseline="-25000" dirty="0" smtClean="0"/>
              <a:t>2</a:t>
            </a:r>
            <a:r>
              <a:rPr lang="cs-CZ" sz="5400" dirty="0" smtClean="0"/>
              <a:t>O</a:t>
            </a:r>
            <a:r>
              <a:rPr lang="cs-CZ" sz="5400" baseline="-25000" dirty="0" smtClean="0"/>
              <a:t>7</a:t>
            </a:r>
            <a:endParaRPr lang="cs-CZ" sz="54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142894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Verze pro tisk: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220000"/>
              </a:lnSpc>
            </a:pPr>
            <a:r>
              <a:rPr lang="cs-CZ" sz="3500" dirty="0"/>
              <a:t>SO</a:t>
            </a:r>
            <a:r>
              <a:rPr lang="cs-CZ" sz="3500" baseline="-25000" dirty="0"/>
              <a:t>2</a:t>
            </a:r>
            <a:endParaRPr lang="cs-CZ" sz="6500" baseline="30000" dirty="0"/>
          </a:p>
          <a:p>
            <a:pPr>
              <a:lnSpc>
                <a:spcPct val="220000"/>
              </a:lnSpc>
            </a:pPr>
            <a:r>
              <a:rPr lang="cs-CZ" sz="3500" dirty="0"/>
              <a:t>Fe2O</a:t>
            </a:r>
            <a:r>
              <a:rPr lang="cs-CZ" sz="3500" baseline="-25000" dirty="0"/>
              <a:t>3</a:t>
            </a:r>
            <a:endParaRPr lang="cs-CZ" sz="3500" dirty="0"/>
          </a:p>
          <a:p>
            <a:pPr>
              <a:lnSpc>
                <a:spcPct val="220000"/>
              </a:lnSpc>
            </a:pPr>
            <a:r>
              <a:rPr lang="cs-CZ" sz="3500" dirty="0"/>
              <a:t>K2O</a:t>
            </a:r>
            <a:endParaRPr lang="cs-CZ" sz="3500" baseline="30000" dirty="0"/>
          </a:p>
          <a:p>
            <a:pPr>
              <a:lnSpc>
                <a:spcPct val="220000"/>
              </a:lnSpc>
            </a:pPr>
            <a:r>
              <a:rPr lang="cs-CZ" sz="3500" dirty="0"/>
              <a:t>OsO</a:t>
            </a:r>
            <a:r>
              <a:rPr lang="cs-CZ" sz="3500" baseline="-25000" dirty="0"/>
              <a:t>4</a:t>
            </a:r>
            <a:endParaRPr lang="cs-CZ" sz="3500" dirty="0"/>
          </a:p>
          <a:p>
            <a:pPr>
              <a:lnSpc>
                <a:spcPct val="220000"/>
              </a:lnSpc>
            </a:pPr>
            <a:r>
              <a:rPr lang="cs-CZ" sz="3500" dirty="0"/>
              <a:t>MnO</a:t>
            </a:r>
            <a:r>
              <a:rPr lang="cs-CZ" sz="3500" baseline="-25000" dirty="0"/>
              <a:t>3</a:t>
            </a:r>
          </a:p>
          <a:p>
            <a:pPr>
              <a:lnSpc>
                <a:spcPct val="220000"/>
              </a:lnSpc>
            </a:pPr>
            <a:r>
              <a:rPr lang="cs-CZ" sz="3500" dirty="0"/>
              <a:t>Br</a:t>
            </a:r>
            <a:r>
              <a:rPr lang="cs-CZ" sz="3500" baseline="-25000" dirty="0"/>
              <a:t>2</a:t>
            </a:r>
            <a:r>
              <a:rPr lang="cs-CZ" sz="3500" dirty="0"/>
              <a:t>O</a:t>
            </a:r>
            <a:r>
              <a:rPr lang="cs-CZ" sz="3500" baseline="-25000" dirty="0"/>
              <a:t>7</a:t>
            </a:r>
            <a:endParaRPr lang="cs-CZ" sz="3500" baseline="30000" dirty="0"/>
          </a:p>
          <a:p>
            <a:pPr marL="0" indent="0">
              <a:lnSpc>
                <a:spcPct val="170000"/>
              </a:lnSpc>
              <a:buNone/>
            </a:pPr>
            <a:endParaRPr lang="cs-CZ" baseline="-25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220000"/>
              </a:lnSpc>
            </a:pPr>
            <a:r>
              <a:rPr lang="cs-CZ" sz="3500" dirty="0"/>
              <a:t>oxid manganový</a:t>
            </a:r>
          </a:p>
          <a:p>
            <a:pPr>
              <a:lnSpc>
                <a:spcPct val="220000"/>
              </a:lnSpc>
            </a:pPr>
            <a:r>
              <a:rPr lang="cs-CZ" sz="3500" dirty="0"/>
              <a:t>oxid fosforitý</a:t>
            </a:r>
          </a:p>
          <a:p>
            <a:pPr>
              <a:lnSpc>
                <a:spcPct val="220000"/>
              </a:lnSpc>
            </a:pPr>
            <a:r>
              <a:rPr lang="cs-CZ" sz="3500" dirty="0"/>
              <a:t>oxid kademnatý</a:t>
            </a:r>
          </a:p>
          <a:p>
            <a:pPr>
              <a:lnSpc>
                <a:spcPct val="220000"/>
              </a:lnSpc>
            </a:pPr>
            <a:r>
              <a:rPr lang="cs-CZ" sz="3500" dirty="0"/>
              <a:t>oxid uhličitý</a:t>
            </a:r>
          </a:p>
          <a:p>
            <a:pPr>
              <a:lnSpc>
                <a:spcPct val="220000"/>
              </a:lnSpc>
            </a:pPr>
            <a:r>
              <a:rPr lang="cs-CZ" sz="3500" dirty="0"/>
              <a:t>oxid chromový</a:t>
            </a:r>
          </a:p>
          <a:p>
            <a:pPr>
              <a:lnSpc>
                <a:spcPct val="220000"/>
              </a:lnSpc>
            </a:pPr>
            <a:r>
              <a:rPr lang="cs-CZ" sz="3500" dirty="0"/>
              <a:t>oxid stříbrný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552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205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Anotace:</vt:lpstr>
      <vt:lpstr>Oxidy</vt:lpstr>
      <vt:lpstr>Tvorba vzorce</vt:lpstr>
      <vt:lpstr>Tvorba vzorce</vt:lpstr>
      <vt:lpstr>Vytvoř vzorec:</vt:lpstr>
      <vt:lpstr>Sestav správně vzorce a pojmenuj sloučeniny:</vt:lpstr>
      <vt:lpstr>Snímek 8</vt:lpstr>
      <vt:lpstr>Snímek 9</vt:lpstr>
      <vt:lpstr>Verze pro tisk: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Všohájková Jaroslava</dc:creator>
  <cp:lastModifiedBy>Dum</cp:lastModifiedBy>
  <cp:revision>15</cp:revision>
  <dcterms:created xsi:type="dcterms:W3CDTF">2012-01-23T08:15:53Z</dcterms:created>
  <dcterms:modified xsi:type="dcterms:W3CDTF">2012-03-12T17:03:42Z</dcterms:modified>
</cp:coreProperties>
</file>