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3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  <p:sldId id="269" r:id="rId15"/>
    <p:sldId id="270" r:id="rId16"/>
    <p:sldId id="271" r:id="rId17"/>
    <p:sldId id="272" r:id="rId18"/>
    <p:sldId id="273" r:id="rId19"/>
    <p:sldId id="274" r:id="rId20"/>
    <p:sldId id="276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AA8E6B-5D37-46AA-99C0-B7874798281F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7CA635-DEE3-4480-B6A8-C94856C5EC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03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632063-F543-4D1D-AB3D-59930624A64B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511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070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799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239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54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743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77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790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956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359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766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326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793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B2C80E-2133-4FB1-8251-7E5053D628D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EE022A6-73C4-48E5-A583-62DDD03F14D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profile.ak.fbcdn.net/hprofile-ak-ash3/c0.0.160.160/p160x160/27421_100001001678524_3862_n.jpg" TargetMode="External"/><Relationship Id="rId13" Type="http://schemas.openxmlformats.org/officeDocument/2006/relationships/hyperlink" Target="http://t2.gstatic.com/images?q=tbn:ANd9GcREhUpWDVx5b6xClk5R8hyQ7Sb1wdafvawP_g77DdGStL4Z1Tm-" TargetMode="External"/><Relationship Id="rId3" Type="http://schemas.openxmlformats.org/officeDocument/2006/relationships/hyperlink" Target="http://t2.gstatic.com/images?q=tbn:ANd9GcQWytCzVbWu1HD2RmrA-A4rxSYHsZKnUIMnrjZre4N-zVsblmGOkg" TargetMode="External"/><Relationship Id="rId7" Type="http://schemas.openxmlformats.org/officeDocument/2006/relationships/hyperlink" Target="http://www.emotor.cz/i/Image/obr14-thumb.gif" TargetMode="External"/><Relationship Id="rId12" Type="http://schemas.openxmlformats.org/officeDocument/2006/relationships/hyperlink" Target="http://t3.gstatic.com/images?q=tbn:ANd9GcSDeLyiSeQj1-UcvuwjwHIbhpp2VEu9HG1Zd2Gn-GMvdR-TcbwN0Q" TargetMode="External"/><Relationship Id="rId17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://upload.wikimedia.org/wikipedia/commons/thumb/9/9d/Jan_Vil%C3%ADmek_-_Jan_Evangelista_Purkyn%C4%9B.jpg/220px-Jan_Vil%C3%ADmek_-_Jan_Evangelista_Purkyn%C4%9B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t2.gstatic.com/images?q=tbn:ANd9GcTry59AO3yhxdIf7O09IholX5pawuqxfZgWoGSgxwxiUbCEl7CnLg" TargetMode="External"/><Relationship Id="rId11" Type="http://schemas.openxmlformats.org/officeDocument/2006/relationships/hyperlink" Target="http://upload.wikimedia.org/wikipedia/commons/thumb/4/42/Louis_Pasteur.jpg/225px-Louis_Pasteur.jpg" TargetMode="External"/><Relationship Id="rId5" Type="http://schemas.openxmlformats.org/officeDocument/2006/relationships/hyperlink" Target="http://elektrika.cz/obr/08_osob_luigi_galvani_m.jpg" TargetMode="External"/><Relationship Id="rId15" Type="http://schemas.openxmlformats.org/officeDocument/2006/relationships/hyperlink" Target="http://www.jgmendel.wz.cz/obr/obr1.gif" TargetMode="External"/><Relationship Id="rId10" Type="http://schemas.openxmlformats.org/officeDocument/2006/relationships/hyperlink" Target="http://t1.gstatic.com/images?q=tbn:ANd9GcQHa-mGQTjBBr4Tq2fsBhBUwHDaiVCxxC_jFLT1zbDxCIkdXLvVZw" TargetMode="External"/><Relationship Id="rId4" Type="http://schemas.openxmlformats.org/officeDocument/2006/relationships/hyperlink" Target="http://upload.wikimedia.org/wikipedia/commons/thumb/1/1e/Voltaic_pile_sk.png/220px-Voltaic_pile_sk.png" TargetMode="External"/><Relationship Id="rId9" Type="http://schemas.openxmlformats.org/officeDocument/2006/relationships/hyperlink" Target="http://mcu.cz/images/newspost_images/30/45/ohmuv_zakon_pro_laiky.png" TargetMode="External"/><Relationship Id="rId14" Type="http://schemas.openxmlformats.org/officeDocument/2006/relationships/hyperlink" Target="http://upload.wikimedia.org/wikipedia/commons/3/36/Gregor_Mendel_Mon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VY_32_INOVACE_05_B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_05 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Osobnosti 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vědy I.</a:t>
            </a:r>
            <a:endParaRPr lang="cs-CZ" sz="2800" dirty="0" smtClean="0">
              <a:solidFill>
                <a:schemeClr val="tx1"/>
              </a:solidFill>
              <a:latin typeface="Arial" charset="0"/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8.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1576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Osobnosti vědy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Mgr. Lenka Kudrnová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5881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Alessandro Volta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italský </a:t>
            </a:r>
            <a:r>
              <a:rPr lang="cs-CZ" dirty="0" smtClean="0">
                <a:solidFill>
                  <a:srgbClr val="C00000"/>
                </a:solidFill>
              </a:rPr>
              <a:t>fyzik, vynalezl  elektrický článek,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kondenzátor, elektrometr</a:t>
            </a:r>
          </a:p>
          <a:p>
            <a:r>
              <a:rPr lang="cs-CZ" dirty="0" smtClean="0"/>
              <a:t>narodil se jako sedmé dítě do šlechtické rodiny, dlouho nemluvil, proto se o něm soudilo, že je slabomyslný</a:t>
            </a:r>
          </a:p>
          <a:p>
            <a:r>
              <a:rPr lang="cs-CZ" dirty="0" smtClean="0"/>
              <a:t>zkoumal mnohé oblasti fyziky – magnetismus, složení vzduchu a elektrický výboj, kovy a jejich vlastnosti</a:t>
            </a:r>
          </a:p>
          <a:p>
            <a:r>
              <a:rPr lang="cs-CZ" dirty="0" smtClean="0"/>
              <a:t>je po něm pojmenována </a:t>
            </a:r>
            <a:r>
              <a:rPr lang="cs-CZ" dirty="0" smtClean="0">
                <a:solidFill>
                  <a:srgbClr val="C00000"/>
                </a:solidFill>
              </a:rPr>
              <a:t>jednotka elektrického napětí </a:t>
            </a:r>
            <a:r>
              <a:rPr lang="cs-CZ" dirty="0" smtClean="0"/>
              <a:t>– volt</a:t>
            </a:r>
          </a:p>
          <a:p>
            <a:r>
              <a:rPr lang="cs-CZ" dirty="0" smtClean="0"/>
              <a:t>po srdeční mrtvici ohluchl a oslepl</a:t>
            </a:r>
          </a:p>
          <a:p>
            <a:r>
              <a:rPr lang="cs-CZ" dirty="0" smtClean="0"/>
              <a:t>tvrdil, že živočišná elektřina je výsledkem reakcí dvou kovů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16632"/>
            <a:ext cx="1562100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04128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Voltův sloup – první baterie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první elektrický článek produkující proud, sestrojen v roce 1800</a:t>
            </a:r>
          </a:p>
          <a:p>
            <a:r>
              <a:rPr lang="cs-CZ" dirty="0" smtClean="0"/>
              <a:t>jednalo se o galvanickou baterii tvořenou několika sériově zapojenými elektrickými články se zinkovou a měděnou elektrodou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55" y="4221088"/>
            <a:ext cx="2640330" cy="2100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8909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chemeClr val="bg1">
                    <a:lumMod val="50000"/>
                  </a:schemeClr>
                </a:solidFill>
              </a:rPr>
              <a:t>Luigi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50000"/>
                  </a:schemeClr>
                </a:solidFill>
              </a:rPr>
              <a:t>Galvani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italský </a:t>
            </a:r>
            <a:r>
              <a:rPr lang="cs-CZ" dirty="0" smtClean="0">
                <a:solidFill>
                  <a:srgbClr val="C00000"/>
                </a:solidFill>
              </a:rPr>
              <a:t>lékař a fyzik, </a:t>
            </a:r>
            <a:r>
              <a:rPr lang="cs-CZ" dirty="0" smtClean="0"/>
              <a:t>proslavil se zejména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pokusy se živočišnou elektřinou</a:t>
            </a:r>
          </a:p>
          <a:p>
            <a:r>
              <a:rPr lang="cs-CZ" dirty="0" smtClean="0"/>
              <a:t>byl průkopníkem moderního porodnictví, jako první zkoumal elektrické jevy při pohybech svalů</a:t>
            </a:r>
          </a:p>
          <a:p>
            <a:r>
              <a:rPr lang="cs-CZ" dirty="0" err="1" smtClean="0"/>
              <a:t>Galvani</a:t>
            </a:r>
            <a:r>
              <a:rPr lang="cs-CZ" dirty="0" smtClean="0"/>
              <a:t> se domníval, že svými pokusy objevil nový jev – živočišnou elektřinu, která je nervy roznášena do svalů (svaly ji však také mohou vyrábět)</a:t>
            </a:r>
          </a:p>
          <a:p>
            <a:r>
              <a:rPr lang="cs-CZ" dirty="0" smtClean="0"/>
              <a:t>tento tzv. vitalistický pohled byl vyvrácen A. Voltou – elektřina vzniká chemickou reakcí dvou kovů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88640"/>
            <a:ext cx="2014538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356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bg1">
                    <a:lumMod val="50000"/>
                  </a:schemeClr>
                </a:solidFill>
              </a:rPr>
              <a:t>André-Marie </a:t>
            </a:r>
            <a:r>
              <a:rPr lang="cs-CZ" b="1" dirty="0" err="1" smtClean="0">
                <a:solidFill>
                  <a:schemeClr val="bg1">
                    <a:lumMod val="50000"/>
                  </a:schemeClr>
                </a:solidFill>
              </a:rPr>
              <a:t>Ampère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francouzský </a:t>
            </a:r>
            <a:r>
              <a:rPr lang="cs-CZ" dirty="0" smtClean="0">
                <a:solidFill>
                  <a:srgbClr val="C00000"/>
                </a:solidFill>
              </a:rPr>
              <a:t>matematik a fyzik, zkoumal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oblast magnetismu a elektrodynamiky</a:t>
            </a:r>
          </a:p>
          <a:p>
            <a:r>
              <a:rPr lang="cs-CZ" dirty="0" smtClean="0"/>
              <a:t>nikdy nenavštěvoval školu, vzdělával jej doma otec</a:t>
            </a:r>
          </a:p>
          <a:p>
            <a:r>
              <a:rPr lang="cs-CZ" dirty="0" smtClean="0"/>
              <a:t>ohromné deprese mu způsobila otcova smrt – 1793 byl sťat gilotinou</a:t>
            </a:r>
          </a:p>
          <a:p>
            <a:r>
              <a:rPr lang="cs-CZ" dirty="0" smtClean="0"/>
              <a:t>jeho osobní život byl složitý, na jeho konci trpěl existenčními obtížemi</a:t>
            </a:r>
          </a:p>
          <a:p>
            <a:r>
              <a:rPr lang="cs-CZ" dirty="0" smtClean="0"/>
              <a:t>stanovil </a:t>
            </a:r>
            <a:r>
              <a:rPr lang="cs-CZ" dirty="0" smtClean="0">
                <a:solidFill>
                  <a:srgbClr val="C00000"/>
                </a:solidFill>
              </a:rPr>
              <a:t>pravidlo pravé ruky </a:t>
            </a:r>
            <a:r>
              <a:rPr lang="cs-CZ" dirty="0" smtClean="0"/>
              <a:t>pro přímý vodič a pro cívku, je autorem mnoha </a:t>
            </a:r>
            <a:r>
              <a:rPr lang="cs-CZ" dirty="0" smtClean="0">
                <a:solidFill>
                  <a:srgbClr val="C00000"/>
                </a:solidFill>
              </a:rPr>
              <a:t>měřících technik</a:t>
            </a:r>
            <a:r>
              <a:rPr lang="cs-CZ" dirty="0" smtClean="0"/>
              <a:t>, vynalezl galvanometr a komutátor (sběrač proudu magnetoelektrických strojů)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60648"/>
            <a:ext cx="1781175" cy="256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5162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chemeClr val="bg1">
                    <a:lumMod val="50000"/>
                  </a:schemeClr>
                </a:solidFill>
              </a:rPr>
              <a:t>André-Marie </a:t>
            </a:r>
            <a:r>
              <a:rPr lang="cs-CZ" b="1" dirty="0" err="1">
                <a:solidFill>
                  <a:schemeClr val="bg1">
                    <a:lumMod val="50000"/>
                  </a:schemeClr>
                </a:solidFill>
              </a:rPr>
              <a:t>Ampère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4834880" cy="4389120"/>
          </a:xfrm>
        </p:spPr>
        <p:txBody>
          <a:bodyPr/>
          <a:lstStyle/>
          <a:p>
            <a:r>
              <a:rPr lang="cs-CZ" dirty="0" smtClean="0"/>
              <a:t>věnoval se také zemskému magnetismu a pohybům Země okolo Slunce</a:t>
            </a:r>
          </a:p>
          <a:p>
            <a:r>
              <a:rPr lang="cs-CZ" dirty="0" smtClean="0"/>
              <a:t>zabýval se také </a:t>
            </a:r>
            <a:r>
              <a:rPr lang="cs-CZ" dirty="0" smtClean="0">
                <a:solidFill>
                  <a:srgbClr val="C00000"/>
                </a:solidFill>
              </a:rPr>
              <a:t>botanikou a chemií</a:t>
            </a:r>
          </a:p>
          <a:p>
            <a:r>
              <a:rPr lang="cs-CZ" dirty="0" smtClean="0"/>
              <a:t>snažil se roztřídit vědy</a:t>
            </a:r>
          </a:p>
          <a:p>
            <a:r>
              <a:rPr lang="cs-CZ" dirty="0" smtClean="0"/>
              <a:t>jako první použil pojem </a:t>
            </a:r>
            <a:r>
              <a:rPr lang="cs-CZ" dirty="0" smtClean="0">
                <a:solidFill>
                  <a:srgbClr val="C00000"/>
                </a:solidFill>
              </a:rPr>
              <a:t>kybernetika</a:t>
            </a:r>
          </a:p>
          <a:p>
            <a:r>
              <a:rPr lang="cs-CZ" dirty="0" smtClean="0"/>
              <a:t>je po něm pojmenována </a:t>
            </a:r>
            <a:r>
              <a:rPr lang="cs-CZ" dirty="0" smtClean="0">
                <a:solidFill>
                  <a:srgbClr val="C00000"/>
                </a:solidFill>
              </a:rPr>
              <a:t>jednotka elektrického proudu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4602" y="1916832"/>
            <a:ext cx="3914775" cy="3092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96735" y="5229200"/>
            <a:ext cx="32244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Na základě obrázku vysvětli </a:t>
            </a:r>
          </a:p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Ampérovo pravidlo pravé ruky </a:t>
            </a:r>
          </a:p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pro vodič. 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4092" y="4617862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375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>
                <a:solidFill>
                  <a:schemeClr val="bg1">
                    <a:lumMod val="50000"/>
                  </a:schemeClr>
                </a:solidFill>
              </a:rPr>
              <a:t>Georg Simon </a:t>
            </a: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Ohm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německý fyzik</a:t>
            </a:r>
          </a:p>
          <a:p>
            <a:r>
              <a:rPr lang="cs-CZ" dirty="0" smtClean="0"/>
              <a:t>při studiích žil značně bohémským životem, což vyvolávalo četné spory s otcem</a:t>
            </a:r>
          </a:p>
          <a:p>
            <a:r>
              <a:rPr lang="cs-CZ" dirty="0" smtClean="0"/>
              <a:t>zabýval se výzkumem </a:t>
            </a:r>
            <a:r>
              <a:rPr lang="cs-CZ" dirty="0" smtClean="0">
                <a:solidFill>
                  <a:srgbClr val="C00000"/>
                </a:solidFill>
              </a:rPr>
              <a:t>elektřiny a akustiky</a:t>
            </a:r>
          </a:p>
          <a:p>
            <a:r>
              <a:rPr lang="cs-CZ" dirty="0" smtClean="0"/>
              <a:t>je autorem tzv. Ohmova zákona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Proud procházející vodičem je přímo úměrný napětí mezi konci vodiče a nepřímo úměrný elektrickému odporu vodiče.</a:t>
            </a:r>
          </a:p>
          <a:p>
            <a:r>
              <a:rPr lang="cs-CZ" dirty="0" smtClean="0"/>
              <a:t>je po něm pojmenována jednotka </a:t>
            </a:r>
            <a:r>
              <a:rPr lang="cs-CZ" dirty="0" smtClean="0">
                <a:solidFill>
                  <a:srgbClr val="C00000"/>
                </a:solidFill>
              </a:rPr>
              <a:t>elektrického odporu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32656"/>
            <a:ext cx="1524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9319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Ohmův zákon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36034" y="2996952"/>
            <a:ext cx="4432688" cy="70143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Umíš vyjádřit Ohmův zákon?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48280"/>
            <a:ext cx="3714560" cy="4649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403" y="4500058"/>
            <a:ext cx="2109692" cy="1636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5606" y="1700808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3797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Julius Robert von Mayer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německý lékař a fyzik, jeden ze zakladatelů termodynamiky, </a:t>
            </a:r>
            <a:r>
              <a:rPr lang="cs-CZ" dirty="0" smtClean="0"/>
              <a:t>stanovil zákon o zachování a přeměně energie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stal se lékařem na východoindické lodi jedoucí na Jávu</a:t>
            </a:r>
          </a:p>
          <a:p>
            <a:r>
              <a:rPr lang="cs-CZ" dirty="0" smtClean="0"/>
              <a:t>zajímal se o teplo v živých organismech a o teplo vznikající třením</a:t>
            </a:r>
          </a:p>
          <a:p>
            <a:r>
              <a:rPr lang="cs-CZ" dirty="0" smtClean="0"/>
              <a:t>jako první popsal a vypočetl </a:t>
            </a:r>
            <a:r>
              <a:rPr lang="cs-CZ" dirty="0" smtClean="0">
                <a:solidFill>
                  <a:srgbClr val="C00000"/>
                </a:solidFill>
              </a:rPr>
              <a:t>mechanický ekvivalent </a:t>
            </a:r>
            <a:r>
              <a:rPr lang="cs-CZ" dirty="0" smtClean="0"/>
              <a:t>tepla (objev byl  připsán Joulovi – Mayer to nesl tak těžce, že se nedobrovolně musel léčit na psychiatrii)</a:t>
            </a:r>
          </a:p>
          <a:p>
            <a:r>
              <a:rPr lang="cs-CZ" dirty="0" smtClean="0"/>
              <a:t>rozeznával </a:t>
            </a:r>
            <a:r>
              <a:rPr lang="cs-CZ" dirty="0" smtClean="0">
                <a:solidFill>
                  <a:srgbClr val="C00000"/>
                </a:solidFill>
              </a:rPr>
              <a:t>5 druhů energie </a:t>
            </a:r>
            <a:r>
              <a:rPr lang="cs-CZ" dirty="0" smtClean="0"/>
              <a:t>– potenciální, kinetickou, tepelnou, magnetickou a chemickou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1986" y="14288"/>
            <a:ext cx="2009775" cy="227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7766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Luis Pasteur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francouzský biolog, chemik a lékař</a:t>
            </a:r>
            <a:r>
              <a:rPr lang="cs-CZ" dirty="0" smtClean="0"/>
              <a:t>, jeden z </a:t>
            </a:r>
          </a:p>
          <a:p>
            <a:pPr marL="0" indent="0">
              <a:buNone/>
            </a:pPr>
            <a:r>
              <a:rPr lang="cs-CZ" dirty="0" smtClean="0"/>
              <a:t>nejvýznamnějších vědců 19. století</a:t>
            </a:r>
          </a:p>
          <a:p>
            <a:r>
              <a:rPr lang="cs-CZ" dirty="0" smtClean="0"/>
              <a:t>zakladatel nových vědeckých oborů – stereochemie, mikrobiologie, imunologie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objevitel vakcín </a:t>
            </a:r>
            <a:r>
              <a:rPr lang="cs-CZ" dirty="0" smtClean="0"/>
              <a:t>proti sněti slezinné a vzteklině</a:t>
            </a:r>
          </a:p>
          <a:p>
            <a:r>
              <a:rPr lang="cs-CZ" dirty="0" smtClean="0"/>
              <a:t>zkoumal také tyfus (zemřely mu na něj 3 děti), různé druhy kvašení</a:t>
            </a:r>
          </a:p>
          <a:p>
            <a:r>
              <a:rPr lang="cs-CZ" dirty="0" smtClean="0"/>
              <a:t>věnoval se  prevenci infekčních chorob</a:t>
            </a:r>
          </a:p>
          <a:p>
            <a:r>
              <a:rPr lang="cs-CZ" dirty="0" smtClean="0"/>
              <a:t>vyvinul metodu tepelné sterilizace  - </a:t>
            </a:r>
            <a:r>
              <a:rPr lang="cs-CZ" dirty="0" smtClean="0">
                <a:solidFill>
                  <a:srgbClr val="C00000"/>
                </a:solidFill>
              </a:rPr>
              <a:t>pasterizace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76" r="14997" b="15536"/>
          <a:stretch/>
        </p:blipFill>
        <p:spPr bwMode="auto">
          <a:xfrm>
            <a:off x="7380312" y="188640"/>
            <a:ext cx="1413163" cy="2156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0949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Charles Darwin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britský přírodovědec, tvůrce evoluční teorie</a:t>
            </a:r>
          </a:p>
          <a:p>
            <a:r>
              <a:rPr lang="cs-CZ" dirty="0" smtClean="0"/>
              <a:t>tuto teorii formuloval na základě bohatého a cenného materiálu vzešlého z výzkumné cesty okolo světa – ovlivnil jej zejména pobyt na Galapágách</a:t>
            </a:r>
          </a:p>
          <a:p>
            <a:r>
              <a:rPr lang="cs-CZ" dirty="0" smtClean="0"/>
              <a:t>tato cesta trvala 5 let a Darwin na ní těžce onemocněl – dnes se soudí, že se jednalo o tzv. </a:t>
            </a:r>
            <a:r>
              <a:rPr lang="cs-CZ" dirty="0" err="1" smtClean="0"/>
              <a:t>Chagasovu</a:t>
            </a:r>
            <a:r>
              <a:rPr lang="cs-CZ" dirty="0" smtClean="0"/>
              <a:t> nemoc po bodnutí hmyzem v Jižní Americe – způsobuje bolesti žaludku, zvracení, třes</a:t>
            </a:r>
          </a:p>
          <a:p>
            <a:r>
              <a:rPr lang="cs-CZ" dirty="0" smtClean="0"/>
              <a:t>oženil se s vlastní sestřenicí, zplodili spolu 10 dětí,  některé z nich trpěly slabostmi a nemocemi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370"/>
          <a:stretch/>
        </p:blipFill>
        <p:spPr bwMode="auto">
          <a:xfrm>
            <a:off x="7092280" y="260648"/>
            <a:ext cx="1800225" cy="2118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3220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92882"/>
            <a:ext cx="2438400" cy="3072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Charles Darwin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3122715"/>
            <a:ext cx="506318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5"/>
                </a:solidFill>
              </a:rPr>
              <a:t>Na základě dobové karikatury zkus odvodit,</a:t>
            </a:r>
          </a:p>
          <a:p>
            <a:r>
              <a:rPr lang="cs-CZ" sz="2000" dirty="0" smtClean="0">
                <a:solidFill>
                  <a:schemeClr val="accent5"/>
                </a:solidFill>
              </a:rPr>
              <a:t>jakým způsobem přijala tehdejší společnost </a:t>
            </a:r>
          </a:p>
          <a:p>
            <a:r>
              <a:rPr lang="cs-CZ" sz="2000" dirty="0" smtClean="0">
                <a:solidFill>
                  <a:schemeClr val="accent5"/>
                </a:solidFill>
              </a:rPr>
              <a:t>teorii evoluce. Víš, jak tato teorie</a:t>
            </a:r>
          </a:p>
          <a:p>
            <a:r>
              <a:rPr lang="cs-CZ" sz="2000" dirty="0" smtClean="0">
                <a:solidFill>
                  <a:schemeClr val="accent5"/>
                </a:solidFill>
              </a:rPr>
              <a:t>pohlíží na vznik a vývoj živočišných druhů </a:t>
            </a:r>
          </a:p>
          <a:p>
            <a:r>
              <a:rPr lang="cs-CZ" sz="2000" dirty="0" smtClean="0">
                <a:solidFill>
                  <a:schemeClr val="accent5"/>
                </a:solidFill>
              </a:rPr>
              <a:t>včetně člověka?</a:t>
            </a:r>
            <a:endParaRPr lang="cs-CZ" sz="2000" dirty="0">
              <a:solidFill>
                <a:schemeClr val="accent5"/>
              </a:solidFill>
            </a:endParaRPr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00039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4105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/>
                </a:solidFill>
              </a:rPr>
              <a:t>Gregor Mendel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přírodovědec českého původu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zakladatel genetiky, objevitel zákonů dědičnosti</a:t>
            </a:r>
          </a:p>
          <a:p>
            <a:r>
              <a:rPr lang="cs-CZ" dirty="0" smtClean="0"/>
              <a:t>mnich a později opat augustiniánského kláštera v Brně</a:t>
            </a:r>
          </a:p>
          <a:p>
            <a:r>
              <a:rPr lang="cs-CZ" dirty="0" smtClean="0"/>
              <a:t>již v průběhu studií si uvědomoval důležitost matematiky a statistiky</a:t>
            </a:r>
          </a:p>
          <a:p>
            <a:r>
              <a:rPr lang="cs-CZ" dirty="0" smtClean="0"/>
              <a:t>ve svém výzkumu postupoval nevědecky – pokusy opakoval tak dlouho, dokud mu nevyhovoval výsledný poměr, neúspěšné pokusy nepublikoval</a:t>
            </a:r>
          </a:p>
          <a:p>
            <a:r>
              <a:rPr lang="cs-CZ" dirty="0" smtClean="0"/>
              <a:t>formuloval 3 základní zákony genetiky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88640"/>
            <a:ext cx="1482090" cy="2072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1896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458059"/>
            <a:ext cx="8229600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2"/>
                </a:solidFill>
              </a:rPr>
              <a:t>Mendelovo křížení hrachu</a:t>
            </a:r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799"/>
            <a:ext cx="8352928" cy="5008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600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Jan Evangelista Purkyně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český fyziolog, anatom, biolog, básník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a filosof</a:t>
            </a:r>
          </a:p>
          <a:p>
            <a:r>
              <a:rPr lang="cs-CZ" dirty="0" smtClean="0"/>
              <a:t>jeden se spoluzakladatelů </a:t>
            </a:r>
            <a:r>
              <a:rPr lang="cs-CZ" dirty="0" smtClean="0">
                <a:solidFill>
                  <a:srgbClr val="C00000"/>
                </a:solidFill>
              </a:rPr>
              <a:t>cytologie</a:t>
            </a:r>
          </a:p>
          <a:p>
            <a:r>
              <a:rPr lang="cs-CZ" dirty="0" smtClean="0"/>
              <a:t>dlouho se ucházel o titul a místo profesora – bylo mu odpíráno pro </a:t>
            </a:r>
            <a:r>
              <a:rPr lang="cs-CZ" dirty="0" smtClean="0">
                <a:solidFill>
                  <a:srgbClr val="C00000"/>
                </a:solidFill>
              </a:rPr>
              <a:t>české  vlastenectví</a:t>
            </a:r>
          </a:p>
          <a:p>
            <a:r>
              <a:rPr lang="cs-CZ" dirty="0" smtClean="0"/>
              <a:t>dvě dcery a manželka mu zemřely na choleru, jeden ze zbylých dvou synů – Karel – se stal významným českým malířem</a:t>
            </a:r>
          </a:p>
          <a:p>
            <a:r>
              <a:rPr lang="cs-CZ" dirty="0" smtClean="0"/>
              <a:t>císařem byl povýšen do šlechtického stavu, založil časopis Živa, usiloval o vznik Sokola, je pohřben na Slavíně</a:t>
            </a:r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75" r="11653" b="19365"/>
          <a:stretch/>
        </p:blipFill>
        <p:spPr bwMode="auto">
          <a:xfrm>
            <a:off x="7164288" y="188640"/>
            <a:ext cx="1579419" cy="2242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2422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accent2"/>
                </a:solidFill>
              </a:rPr>
              <a:t>Jan Evangelista Purkyně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3388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zformuloval buněčnou teorii</a:t>
            </a:r>
          </a:p>
          <a:p>
            <a:r>
              <a:rPr lang="cs-CZ" dirty="0" smtClean="0"/>
              <a:t>zdůrazňoval </a:t>
            </a:r>
            <a:r>
              <a:rPr lang="cs-CZ" dirty="0" smtClean="0">
                <a:solidFill>
                  <a:srgbClr val="C00000"/>
                </a:solidFill>
              </a:rPr>
              <a:t>důležitost experimentu</a:t>
            </a:r>
          </a:p>
          <a:p>
            <a:r>
              <a:rPr lang="cs-CZ" dirty="0" smtClean="0"/>
              <a:t>věnoval se i oblasti </a:t>
            </a:r>
            <a:r>
              <a:rPr lang="cs-CZ" dirty="0" smtClean="0">
                <a:solidFill>
                  <a:srgbClr val="C00000"/>
                </a:solidFill>
              </a:rPr>
              <a:t>psychologie</a:t>
            </a:r>
            <a:r>
              <a:rPr lang="cs-CZ" dirty="0" smtClean="0"/>
              <a:t> – zajímala ho funkce snu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zkoumal lidské oko i srdce, ucho a lidskou rovnováhu, řeč i vnímání prostoru, vymezil rozdíl mezi rostlinnou a živočišnou buňkou</a:t>
            </a:r>
          </a:p>
          <a:p>
            <a:r>
              <a:rPr lang="cs-CZ" dirty="0" smtClean="0"/>
              <a:t>sám na sobě experimentálně ozkoušel většinu tehdy předepisovaných léků</a:t>
            </a:r>
          </a:p>
          <a:p>
            <a:r>
              <a:rPr lang="cs-CZ" dirty="0" smtClean="0"/>
              <a:t>lze jej považovat i za průkopníka v oblasti </a:t>
            </a:r>
            <a:r>
              <a:rPr lang="cs-CZ" dirty="0" smtClean="0">
                <a:solidFill>
                  <a:srgbClr val="C00000"/>
                </a:solidFill>
              </a:rPr>
              <a:t>animovaného filmu</a:t>
            </a:r>
            <a:r>
              <a:rPr lang="cs-CZ" dirty="0" smtClean="0"/>
              <a:t> – podle svých nákresů si nechal vyrobit kotouč zobrazující animovanou sekvenci práce lidského srdce (názorná pomůcka k výuce)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2623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2436" y="546039"/>
            <a:ext cx="8229600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2"/>
                </a:solidFill>
              </a:rPr>
              <a:t>Opakovací otázky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07769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čemu slouží galvanometr?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zní zákon o zachování a přeměně energie?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Vysvětli význam následujících slov (bude-li zapotřebí, vyhledej jej):</a:t>
            </a:r>
          </a:p>
          <a:p>
            <a:pPr marL="0" indent="0">
              <a:buNone/>
            </a:pPr>
            <a:r>
              <a:rPr lang="cs-CZ" dirty="0" smtClean="0"/>
              <a:t>akustika, pasterizace, stereochemie, mikrobiologie, imunologie, genetika, cytologie, evoluce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0688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5040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3545197"/>
              </p:ext>
            </p:extLst>
          </p:nvPr>
        </p:nvGraphicFramePr>
        <p:xfrm>
          <a:off x="1187624" y="1556792"/>
          <a:ext cx="6834187" cy="348615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14.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01.  2013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vědy I.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8. ročník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A. Volta, L.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Galvani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A.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Ampere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 G. S. Ohm, R. von Mayer, L. Pasteur, Ch. Darwin, G. Mendel, J. E. Purkyně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3175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8234948"/>
              </p:ext>
            </p:extLst>
          </p:nvPr>
        </p:nvGraphicFramePr>
        <p:xfrm>
          <a:off x="755576" y="188640"/>
          <a:ext cx="7358063" cy="17981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80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73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8. ročník. Časová dotace cca </a:t>
                      </a:r>
                      <a:r>
                        <a:rPr lang="cs-CZ" sz="1400" baseline="0" dirty="0" smtClean="0"/>
                        <a:t>40 </a:t>
                      </a:r>
                      <a:r>
                        <a:rPr lang="cs-CZ" sz="1400" baseline="0" dirty="0" smtClean="0"/>
                        <a:t>min. Materiál obsahuje několik opakovacích </a:t>
                      </a:r>
                      <a:r>
                        <a:rPr lang="cs-CZ" sz="1400" baseline="0" dirty="0" smtClean="0"/>
                        <a:t>otázek i rozvíjejících otázek. Některé z nich jsou umístěny přímo ve výkladu, zbylé se nalézají na poslední straně. Otázky neobsahují řešení. </a:t>
                      </a:r>
                      <a:r>
                        <a:rPr lang="cs-CZ" sz="1400" baseline="0" dirty="0" smtClean="0"/>
                        <a:t>Odpověď na některé otázky vyžaduje použití  internetu či jiných zdrojů informací. Tento výkladový materiál posiluje mezipředmětové vztahy a dá se jej </a:t>
                      </a:r>
                      <a:r>
                        <a:rPr lang="cs-CZ" sz="1400" baseline="0" dirty="0" smtClean="0"/>
                        <a:t>částečně využít </a:t>
                      </a:r>
                      <a:r>
                        <a:rPr lang="cs-CZ" sz="1400" baseline="0" dirty="0" smtClean="0"/>
                        <a:t>i v hodinách </a:t>
                      </a:r>
                      <a:r>
                        <a:rPr lang="cs-CZ" sz="1400" baseline="0" dirty="0" smtClean="0"/>
                        <a:t>fyziky,  biologie.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1684583"/>
              </p:ext>
            </p:extLst>
          </p:nvPr>
        </p:nvGraphicFramePr>
        <p:xfrm>
          <a:off x="755576" y="1700808"/>
          <a:ext cx="7358063" cy="3849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360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POUŽITÉ  ZDROJE</a:t>
                      </a:r>
                      <a:endParaRPr lang="cs-CZ" sz="1200" dirty="0"/>
                    </a:p>
                  </a:txBody>
                  <a:tcPr marL="91439" marR="91439" marT="45698" marB="45698"/>
                </a:tc>
              </a:tr>
              <a:tr h="30287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/>
                        <a:t>Vlastní tvorba.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http://t2.gstatic.com/images?q=tbn:ANd9GcQWytCzVbWu1HD2RmrA-A4rxSYHsZKnUIMnrjZre4N-zVsblmGOkg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http://upload.wikimedia.org/wikipedia/commons/thumb/1/1e/Voltaic_pile_sk.png/220px-Voltaic_pile_sk.png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http://elektrika.cz/obr/08_osob_luigi_galvani_m.jpg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http://t2.gstatic.com/images?q=tbn:ANd9GcTry59AO3yhxdIf7O09IholX5pawuqxfZgWoGSgxwxiUbCEl7CnLg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http://www.emotor.cz/i/Image/obr14-thumb.gif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http://profile.ak.fbcdn.net/hprofile-ak-ash3/c0.0.160.160/p160x160/27421_100001001678524_3862_n.jpg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http://mcu.cz/images/newspost_images/30/45/ohmuv_zakon_pro_laiky.png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http://t1.gstatic.com/images?q=tbn:ANd9GcQHa-mGQTjBBr4Tq2fsBhBUwHDaiVCxxC_jFLT1zbDxCIkdXLvVZw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http://upload.wikimedia.org/wikipedia/commons/thumb/4/42/Louis_Pasteur.jpg/225px-Louis_Pasteur.jpg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http://t3.gstatic.com/images?q=tbn:ANd9GcSDeLyiSeQj1-UcvuwjwHIbhpp2VEu9HG1Zd2Gn-GMvdR-TcbwN0Q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http://t2.gstatic.com/images?q=tbn:ANd9GcREhUpWDVx5b6xClk5R8hyQ7Sb1wdafvawP_g77DdGStL4Z1Tm-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4"/>
                        </a:rPr>
                        <a:t>http://upload.wikimedia.org/wikipedia/commons/3/36/Gregor_Mendel_Monk.jpg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5"/>
                        </a:rPr>
                        <a:t>http://www.jgmendel.wz.cz/obr/obr1.gif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6"/>
                        </a:rPr>
                        <a:t>http://upload.wikimedia.org/wikipedia/commons/thumb/9/9d/Jan_Vil%C3%ADmek_-_Jan_Evangelista_Purkyn%C4%9B.jpg/220px-Jan_Vil%C3%ADmek_-_Jan_Evangelista_Purkyn%C4%9B.jpg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/>
                        <a:t>otevřená galerie </a:t>
                      </a:r>
                      <a:r>
                        <a:rPr lang="cs-CZ" sz="1200" baseline="0" dirty="0" smtClean="0">
                          <a:hlinkClick r:id="rId17"/>
                        </a:rPr>
                        <a:t>www.office.microsoft.com</a:t>
                      </a:r>
                      <a:endParaRPr lang="cs-CZ" sz="12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3080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ok">
  <a:themeElements>
    <a:clrScheme name="Vlastní 7">
      <a:dk1>
        <a:srgbClr val="0A3E72"/>
      </a:dk1>
      <a:lt1>
        <a:srgbClr val="EBF4FD"/>
      </a:lt1>
      <a:dk2>
        <a:srgbClr val="EBF4FD"/>
      </a:dk2>
      <a:lt2>
        <a:srgbClr val="F4F9FE"/>
      </a:lt2>
      <a:accent1>
        <a:srgbClr val="0C4D89"/>
      </a:accent1>
      <a:accent2>
        <a:srgbClr val="3F9AED"/>
      </a:accent2>
      <a:accent3>
        <a:srgbClr val="0A3E72"/>
      </a:accent3>
      <a:accent4>
        <a:srgbClr val="4FCEFF"/>
      </a:accent4>
      <a:accent5>
        <a:srgbClr val="0A3E72"/>
      </a:accent5>
      <a:accent6>
        <a:srgbClr val="59A9F2"/>
      </a:accent6>
      <a:hlink>
        <a:srgbClr val="147CE4"/>
      </a:hlink>
      <a:folHlink>
        <a:srgbClr val="0B539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1120</Words>
  <Application>Microsoft Office PowerPoint</Application>
  <PresentationFormat>Předvádění na obrazovce (4:3)</PresentationFormat>
  <Paragraphs>142</Paragraphs>
  <Slides>20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Tok</vt:lpstr>
      <vt:lpstr>Prezentace aplikace PowerPoint</vt:lpstr>
      <vt:lpstr>Osobnosti vědy I.</vt:lpstr>
      <vt:lpstr>Alessandro Volta</vt:lpstr>
      <vt:lpstr>Voltův sloup – první baterie</vt:lpstr>
      <vt:lpstr>Luigi Galvani</vt:lpstr>
      <vt:lpstr>André-Marie Ampère</vt:lpstr>
      <vt:lpstr>André-Marie Ampère</vt:lpstr>
      <vt:lpstr>Georg Simon Ohm</vt:lpstr>
      <vt:lpstr>Ohmův zákon</vt:lpstr>
      <vt:lpstr>Julius Robert von Mayer</vt:lpstr>
      <vt:lpstr>Luis Pasteur</vt:lpstr>
      <vt:lpstr>Charles Darwin</vt:lpstr>
      <vt:lpstr>Charles Darwin</vt:lpstr>
      <vt:lpstr>Gregor Mendel</vt:lpstr>
      <vt:lpstr>Mendelovo křížení hrachu</vt:lpstr>
      <vt:lpstr>Jan Evangelista Purkyně</vt:lpstr>
      <vt:lpstr>Jan Evangelista Purkyně</vt:lpstr>
      <vt:lpstr>Opakovací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26</cp:revision>
  <dcterms:created xsi:type="dcterms:W3CDTF">2013-01-14T08:42:10Z</dcterms:created>
  <dcterms:modified xsi:type="dcterms:W3CDTF">2013-01-14T12:05:29Z</dcterms:modified>
</cp:coreProperties>
</file>