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3D3BF-2C9E-4668-BCD8-664B70021EBC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A7E9D0-4EFD-42C5-9689-77CBF6BD43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096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A7E9D0-4EFD-42C5-9689-77CBF6BD43B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1549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17731-F0A4-4261-A20A-BAC5C099A900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663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632063-F543-4D1D-AB3D-59930624A64B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3511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106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0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055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930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1157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9410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7746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0547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408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8618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7699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8701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A7241F6-19F0-4197-9DB2-B92B85763C61}" type="datetimeFigureOut">
              <a:rPr lang="cs-CZ" smtClean="0"/>
              <a:t>16.1.2013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142DC5D-B275-4225-9F9C-B1B273A371C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t1.gstatic.com/images?q=tbn:ANd9GcQXy4AEdKCFRIEYsM94n2nUFeFDRjDbeinlA3kCLrOe9bRbEb8CWQ" TargetMode="External"/><Relationship Id="rId13" Type="http://schemas.openxmlformats.org/officeDocument/2006/relationships/hyperlink" Target="http://www.office.microsoft.com/" TargetMode="External"/><Relationship Id="rId3" Type="http://schemas.openxmlformats.org/officeDocument/2006/relationships/hyperlink" Target="http://www.farnost-zizkov.cz/obrazky/Dobner.jpg" TargetMode="External"/><Relationship Id="rId7" Type="http://schemas.openxmlformats.org/officeDocument/2006/relationships/hyperlink" Target="http://upload.wikimedia.org/wikipedia/commons/thumb/2/25/Jan_Vil%C3%ADmek_-_Josef_Kajet%C3%A1n_Tyl.jpg/250px-Jan_Vil%C3%ADmek_-_Josef_Kajet%C3%A1n_Tyl.jpg" TargetMode="External"/><Relationship Id="rId12" Type="http://schemas.openxmlformats.org/officeDocument/2006/relationships/hyperlink" Target="http://t1.gstatic.com/images?q=tbn:ANd9GcQvyBoACpg8lJT0bUdsqMuejAYkuE3Ek67jug21KZLZVVYhBvPC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vornost.com/wp-content/uploads/Vaclav-Matej-Kramerius.jpg" TargetMode="External"/><Relationship Id="rId11" Type="http://schemas.openxmlformats.org/officeDocument/2006/relationships/hyperlink" Target="http://www.cesky-jazyk.cz/cjl/pictures/autori/safarik-pavel-josef-2q.jpg" TargetMode="External"/><Relationship Id="rId5" Type="http://schemas.openxmlformats.org/officeDocument/2006/relationships/hyperlink" Target="http://www.cesky-jazyk.cz/cjl/pictures/autori/dobrovsky-josef-2x.jpg" TargetMode="External"/><Relationship Id="rId10" Type="http://schemas.openxmlformats.org/officeDocument/2006/relationships/hyperlink" Target="http://upload.wikimedia.org/wikipedia/commons/thumb/6/69/PalackyLitho.jpg/220px-PalackyLitho.jpg" TargetMode="External"/><Relationship Id="rId4" Type="http://schemas.openxmlformats.org/officeDocument/2006/relationships/hyperlink" Target="http://bigbloger.lidovky.cz/blog/2034/36661/160--frantisek-martin-pelcl.jpg" TargetMode="External"/><Relationship Id="rId9" Type="http://schemas.openxmlformats.org/officeDocument/2006/relationships/hyperlink" Target="http://upload.wikimedia.org/wikipedia/commons/thumb/c/c9/Josef_Jungmann_CT.jpg/220px-Josef_Jungmann_C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71500" y="908721"/>
            <a:ext cx="7929563" cy="5449218"/>
          </a:xfrm>
        </p:spPr>
        <p:txBody>
          <a:bodyPr/>
          <a:lstStyle/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Autor:  Mgr. Lenka Kudrnová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Název: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VY_32_INOVACE_05_B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_06 Osobnosti národního obrození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Téma: Dějepis 8. ročník 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5808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cs-CZ" dirty="0" smtClean="0"/>
              <a:t>Mgr. Lenka Kudrnová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Osobnosti národního obrození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6525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Členění národního obrození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sz="2400" dirty="0" smtClean="0">
                <a:solidFill>
                  <a:srgbClr val="C00000"/>
                </a:solidFill>
              </a:rPr>
              <a:t>Fáze obranná 1775 – 1805</a:t>
            </a:r>
          </a:p>
          <a:p>
            <a:r>
              <a:rPr lang="cs-CZ" sz="2400" dirty="0" smtClean="0"/>
              <a:t>soustředění na </a:t>
            </a:r>
            <a:r>
              <a:rPr lang="cs-CZ" sz="2400" dirty="0" smtClean="0">
                <a:solidFill>
                  <a:srgbClr val="C00000"/>
                </a:solidFill>
              </a:rPr>
              <a:t>obranu českého jazyka</a:t>
            </a:r>
          </a:p>
          <a:p>
            <a:r>
              <a:rPr lang="cs-CZ" sz="2400" dirty="0" smtClean="0"/>
              <a:t>počátky </a:t>
            </a:r>
            <a:r>
              <a:rPr lang="cs-CZ" sz="2400" dirty="0" smtClean="0">
                <a:solidFill>
                  <a:srgbClr val="C00000"/>
                </a:solidFill>
              </a:rPr>
              <a:t>divadla, básnictví a žurnalistiky</a:t>
            </a:r>
          </a:p>
          <a:p>
            <a:r>
              <a:rPr lang="cs-CZ" sz="2400" dirty="0" smtClean="0"/>
              <a:t>mezi nejvýznamnější osobnosti patří historikové (G. </a:t>
            </a:r>
            <a:r>
              <a:rPr lang="cs-CZ" sz="2400" dirty="0" err="1" smtClean="0"/>
              <a:t>Dobner</a:t>
            </a:r>
            <a:r>
              <a:rPr lang="cs-CZ" sz="2400" dirty="0" smtClean="0"/>
              <a:t>, F. M. </a:t>
            </a:r>
            <a:r>
              <a:rPr lang="cs-CZ" sz="2400" dirty="0" err="1" smtClean="0"/>
              <a:t>Pelcl</a:t>
            </a:r>
            <a:r>
              <a:rPr lang="cs-CZ" sz="2400" dirty="0" smtClean="0"/>
              <a:t>), jazykovědci (J. Dobrovský) a vydavatel V. M. Kramerius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62238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4725144"/>
            <a:ext cx="6512511" cy="1143000"/>
          </a:xfrm>
        </p:spPr>
        <p:txBody>
          <a:bodyPr/>
          <a:lstStyle/>
          <a:p>
            <a:r>
              <a:rPr lang="cs-CZ" dirty="0"/>
              <a:t>Členění národního obrození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280920" cy="4608512"/>
          </a:xfrm>
        </p:spPr>
        <p:txBody>
          <a:bodyPr>
            <a:normAutofit lnSpcReduction="10000"/>
          </a:bodyPr>
          <a:lstStyle/>
          <a:p>
            <a:pPr marL="502920" indent="-457200">
              <a:buFont typeface="+mj-lt"/>
              <a:buAutoNum type="arabicPeriod" startAt="2"/>
            </a:pPr>
            <a:r>
              <a:rPr lang="cs-CZ" sz="2400" dirty="0" smtClean="0">
                <a:solidFill>
                  <a:srgbClr val="C00000"/>
                </a:solidFill>
              </a:rPr>
              <a:t>Fáze ofenzivní 1805 – 1830</a:t>
            </a:r>
          </a:p>
          <a:p>
            <a:r>
              <a:rPr lang="cs-CZ" sz="2400" dirty="0" smtClean="0"/>
              <a:t>je obdobím pravé </a:t>
            </a:r>
            <a:r>
              <a:rPr lang="cs-CZ" sz="2400" dirty="0" smtClean="0">
                <a:solidFill>
                  <a:srgbClr val="C00000"/>
                </a:solidFill>
              </a:rPr>
              <a:t>vlastenecké agitace</a:t>
            </a:r>
          </a:p>
          <a:p>
            <a:r>
              <a:rPr lang="cs-CZ" sz="2400" dirty="0" smtClean="0"/>
              <a:t>mezi nejvýznamnější osobnosti této fáze patří divadelníci (V. K. Klicpera, J. K. Tyl, M. Kopecký), jazykovědec (J. Jungmann), historikové (F. Palacký, P. J. Šafařík) a básníci (J. Kollár, F. L. Čelakovský)</a:t>
            </a:r>
          </a:p>
          <a:p>
            <a:pPr marL="502920" indent="-457200">
              <a:buFont typeface="+mj-lt"/>
              <a:buAutoNum type="arabicPeriod" startAt="3"/>
            </a:pPr>
            <a:r>
              <a:rPr lang="cs-CZ" sz="2400" dirty="0" smtClean="0">
                <a:solidFill>
                  <a:srgbClr val="C00000"/>
                </a:solidFill>
              </a:rPr>
              <a:t>Fáze vyvrcholení obrozeneckých snah 1830 – 48</a:t>
            </a:r>
          </a:p>
          <a:p>
            <a:r>
              <a:rPr lang="cs-CZ" sz="2400" dirty="0" smtClean="0"/>
              <a:t>období revoluce</a:t>
            </a:r>
          </a:p>
          <a:p>
            <a:r>
              <a:rPr lang="cs-CZ" sz="2400" dirty="0" smtClean="0"/>
              <a:t>obrození je již </a:t>
            </a:r>
            <a:r>
              <a:rPr lang="cs-CZ" sz="2400" dirty="0" smtClean="0">
                <a:solidFill>
                  <a:srgbClr val="C00000"/>
                </a:solidFill>
              </a:rPr>
              <a:t>celonárodním hnutím</a:t>
            </a:r>
          </a:p>
          <a:p>
            <a:r>
              <a:rPr lang="cs-CZ" sz="2400" dirty="0" smtClean="0"/>
              <a:t>autoři </a:t>
            </a:r>
            <a:r>
              <a:rPr lang="cs-CZ" sz="2400" dirty="0" smtClean="0"/>
              <a:t>tvořící </a:t>
            </a:r>
            <a:r>
              <a:rPr lang="cs-CZ" sz="2400" dirty="0" smtClean="0"/>
              <a:t>v této době (např. B. Němcová, K. J. Erben a další)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04220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Gelasius</a:t>
            </a:r>
            <a:r>
              <a:rPr lang="cs-CZ" dirty="0" smtClean="0"/>
              <a:t> </a:t>
            </a:r>
            <a:r>
              <a:rPr lang="cs-CZ" dirty="0" err="1" smtClean="0"/>
              <a:t>Dobner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731520"/>
            <a:ext cx="8064896" cy="34747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historik,</a:t>
            </a:r>
            <a:r>
              <a:rPr lang="cs-CZ" sz="2400" dirty="0" smtClean="0"/>
              <a:t> propagátor kritické metody</a:t>
            </a:r>
            <a:r>
              <a:rPr lang="cs-CZ" sz="2400" dirty="0" smtClean="0">
                <a:solidFill>
                  <a:srgbClr val="C00000"/>
                </a:solidFill>
              </a:rPr>
              <a:t>, zakladatel moderního dějepisectví</a:t>
            </a:r>
          </a:p>
          <a:p>
            <a:r>
              <a:rPr lang="cs-CZ" sz="2400" dirty="0" smtClean="0"/>
              <a:t>piaristický mnich</a:t>
            </a:r>
          </a:p>
          <a:p>
            <a:r>
              <a:rPr lang="cs-CZ" sz="2400" dirty="0" smtClean="0"/>
              <a:t>vystudoval filosofii, teologii a právo</a:t>
            </a:r>
          </a:p>
          <a:p>
            <a:r>
              <a:rPr lang="cs-CZ" sz="2400" dirty="0" smtClean="0"/>
              <a:t>podrobil </a:t>
            </a:r>
            <a:r>
              <a:rPr lang="cs-CZ" sz="2400" dirty="0" smtClean="0">
                <a:solidFill>
                  <a:srgbClr val="C00000"/>
                </a:solidFill>
              </a:rPr>
              <a:t>kritice Hájkovu kroniku </a:t>
            </a:r>
            <a:r>
              <a:rPr lang="cs-CZ" sz="2400" dirty="0" smtClean="0"/>
              <a:t>– odhalil mnoho nesmyslů i lží</a:t>
            </a:r>
          </a:p>
          <a:p>
            <a:r>
              <a:rPr lang="cs-CZ" sz="2400" dirty="0" smtClean="0"/>
              <a:t>věnoval se sepsání českého a moravského </a:t>
            </a:r>
            <a:r>
              <a:rPr lang="cs-CZ" sz="2400" dirty="0" smtClean="0">
                <a:solidFill>
                  <a:srgbClr val="C00000"/>
                </a:solidFill>
              </a:rPr>
              <a:t>listinného pramenného materiálu</a:t>
            </a:r>
            <a:r>
              <a:rPr lang="cs-CZ" sz="2400" dirty="0" smtClean="0"/>
              <a:t> i nejstarším českým dějinám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22" y="4653129"/>
            <a:ext cx="1100328" cy="1433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5146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František Martin </a:t>
            </a:r>
            <a:r>
              <a:rPr lang="cs-CZ" dirty="0" err="1" smtClean="0"/>
              <a:t>Pelcl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731520"/>
            <a:ext cx="8280920" cy="377760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spisovatel, </a:t>
            </a:r>
            <a:r>
              <a:rPr lang="cs-CZ" sz="2400" dirty="0" smtClean="0">
                <a:solidFill>
                  <a:srgbClr val="C00000"/>
                </a:solidFill>
              </a:rPr>
              <a:t>historik a jazykovědec</a:t>
            </a:r>
          </a:p>
          <a:p>
            <a:r>
              <a:rPr lang="cs-CZ" sz="2400" dirty="0" smtClean="0"/>
              <a:t>byl vychovatelem hrabat ze Šternberka i u Nosticů</a:t>
            </a:r>
          </a:p>
          <a:p>
            <a:r>
              <a:rPr lang="cs-CZ" sz="2400" dirty="0" smtClean="0"/>
              <a:t>spolupracoval a přátelil se s J. Dobrovským a V. M. Krameriem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Nová kronika česká </a:t>
            </a:r>
            <a:r>
              <a:rPr lang="cs-CZ" sz="2400" dirty="0" smtClean="0"/>
              <a:t>– stala se vzorem pro národní buditele, zpřístupnila historické poznání široké veřejnosti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Císař Karel IV., král český </a:t>
            </a:r>
            <a:r>
              <a:rPr lang="cs-CZ" sz="2400" dirty="0" smtClean="0"/>
              <a:t>– (psáno německy) dvousvazková monografie</a:t>
            </a:r>
            <a:endParaRPr lang="cs-CZ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36000" contras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509120"/>
            <a:ext cx="1622108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1686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Josef Dobrovský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260648"/>
            <a:ext cx="8424936" cy="446449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kněz, jezuita, </a:t>
            </a:r>
            <a:r>
              <a:rPr lang="cs-CZ" sz="2400" dirty="0" smtClean="0">
                <a:solidFill>
                  <a:srgbClr val="C00000"/>
                </a:solidFill>
              </a:rPr>
              <a:t>jazykovědec a historik</a:t>
            </a:r>
          </a:p>
          <a:p>
            <a:r>
              <a:rPr lang="cs-CZ" sz="2400" dirty="0" smtClean="0"/>
              <a:t>zakladatel </a:t>
            </a:r>
            <a:r>
              <a:rPr lang="cs-CZ" sz="2400" dirty="0" smtClean="0">
                <a:solidFill>
                  <a:srgbClr val="C00000"/>
                </a:solidFill>
              </a:rPr>
              <a:t>slavistiky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je považován za </a:t>
            </a:r>
            <a:r>
              <a:rPr lang="cs-CZ" sz="2400" dirty="0" smtClean="0">
                <a:solidFill>
                  <a:srgbClr val="C00000"/>
                </a:solidFill>
              </a:rPr>
              <a:t>vzor kriticky důsledného, racionálního osvícenského vědce</a:t>
            </a:r>
          </a:p>
          <a:p>
            <a:r>
              <a:rPr lang="cs-CZ" sz="2400" dirty="0" smtClean="0"/>
              <a:t>nepsal česky a nevěřil v budoucnost českého jazyka</a:t>
            </a:r>
          </a:p>
          <a:p>
            <a:r>
              <a:rPr lang="cs-CZ" sz="2400" dirty="0" smtClean="0"/>
              <a:t>je mu přezdíváno „modrý abbé“</a:t>
            </a:r>
          </a:p>
          <a:p>
            <a:r>
              <a:rPr lang="cs-CZ" sz="2400" dirty="0" smtClean="0"/>
              <a:t>nejdůležitějším dílem je </a:t>
            </a:r>
            <a:r>
              <a:rPr lang="cs-CZ" sz="2400" dirty="0" smtClean="0">
                <a:solidFill>
                  <a:srgbClr val="C00000"/>
                </a:solidFill>
              </a:rPr>
              <a:t>Zevrubná mluvnice jazyka českého</a:t>
            </a:r>
          </a:p>
          <a:p>
            <a:r>
              <a:rPr lang="cs-CZ" sz="2400" dirty="0" smtClean="0"/>
              <a:t>miloval archeologii, sám se účastnil výzkumu žárových hrobů</a:t>
            </a: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122" y="4559011"/>
            <a:ext cx="1524000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451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Václav Matěj Kramerius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731520"/>
            <a:ext cx="8640960" cy="413764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spisovatel, </a:t>
            </a:r>
            <a:r>
              <a:rPr lang="cs-CZ" sz="2400" dirty="0" smtClean="0">
                <a:solidFill>
                  <a:srgbClr val="C00000"/>
                </a:solidFill>
              </a:rPr>
              <a:t>nakladatel a novinář</a:t>
            </a:r>
          </a:p>
          <a:p>
            <a:r>
              <a:rPr lang="cs-CZ" sz="2400" dirty="0" smtClean="0"/>
              <a:t>první </a:t>
            </a:r>
            <a:r>
              <a:rPr lang="cs-CZ" sz="2400" dirty="0" smtClean="0">
                <a:solidFill>
                  <a:srgbClr val="C00000"/>
                </a:solidFill>
              </a:rPr>
              <a:t>české noviny </a:t>
            </a:r>
            <a:r>
              <a:rPr lang="cs-CZ" sz="2400" dirty="0" smtClean="0"/>
              <a:t>začal vydávat v roce 1789 (Pražské poštovské noviny)</a:t>
            </a:r>
          </a:p>
          <a:p>
            <a:r>
              <a:rPr lang="cs-CZ" sz="2400" dirty="0" smtClean="0"/>
              <a:t>nejznámější jsou „</a:t>
            </a:r>
            <a:r>
              <a:rPr lang="cs-CZ" sz="2400" dirty="0" smtClean="0">
                <a:solidFill>
                  <a:srgbClr val="C00000"/>
                </a:solidFill>
              </a:rPr>
              <a:t>Krameriovy c. k. vlastenecké noviny</a:t>
            </a:r>
            <a:r>
              <a:rPr lang="cs-CZ" sz="2400" dirty="0" smtClean="0"/>
              <a:t>“ – vydávány od 1789, mezi hlavní rubriky patřily úřední vyhlášky, oznámení, vojenské zahraniční a domácí zprávy, novinky z literatury a divadla, cenzura způsobila jejich úpadek</a:t>
            </a:r>
          </a:p>
          <a:p>
            <a:r>
              <a:rPr lang="cs-CZ" sz="2400" dirty="0" smtClean="0"/>
              <a:t>založil </a:t>
            </a:r>
            <a:r>
              <a:rPr lang="cs-CZ" sz="2400" dirty="0" smtClean="0">
                <a:solidFill>
                  <a:srgbClr val="C00000"/>
                </a:solidFill>
              </a:rPr>
              <a:t>Českou expedici </a:t>
            </a:r>
            <a:r>
              <a:rPr lang="cs-CZ" sz="2400" dirty="0" smtClean="0"/>
              <a:t>– první ryze české nakladatelství</a:t>
            </a:r>
            <a:endParaRPr lang="cs-CZ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1" t="2941" r="21778" b="15163"/>
          <a:stretch/>
        </p:blipFill>
        <p:spPr bwMode="auto">
          <a:xfrm>
            <a:off x="1547664" y="4443148"/>
            <a:ext cx="1562789" cy="222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9455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35696" y="5085184"/>
            <a:ext cx="6512511" cy="1143000"/>
          </a:xfrm>
        </p:spPr>
        <p:txBody>
          <a:bodyPr/>
          <a:lstStyle/>
          <a:p>
            <a:r>
              <a:rPr lang="cs-CZ" dirty="0" smtClean="0"/>
              <a:t>Josef Kajetán Tyl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404664"/>
            <a:ext cx="7920880" cy="432048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dramatik, novinář a spisovatel</a:t>
            </a:r>
          </a:p>
          <a:p>
            <a:r>
              <a:rPr lang="cs-CZ" sz="2400" dirty="0" smtClean="0"/>
              <a:t>založil </a:t>
            </a:r>
            <a:r>
              <a:rPr lang="cs-CZ" sz="2400" dirty="0" smtClean="0">
                <a:solidFill>
                  <a:srgbClr val="C00000"/>
                </a:solidFill>
              </a:rPr>
              <a:t>Květy</a:t>
            </a:r>
            <a:r>
              <a:rPr lang="cs-CZ" sz="2400" dirty="0" smtClean="0"/>
              <a:t>, vydával časopis Vlastimil, Pražského Posla a pokusil se založit Selské noviny</a:t>
            </a:r>
          </a:p>
          <a:p>
            <a:r>
              <a:rPr lang="cs-CZ" sz="2400" dirty="0" smtClean="0"/>
              <a:t>působil ve Stavovském divadle i u několika hereckých společností</a:t>
            </a:r>
          </a:p>
          <a:p>
            <a:r>
              <a:rPr lang="cs-CZ" sz="2400" dirty="0" smtClean="0"/>
              <a:t>žil v manželském trojúhelníku – spolu s manželkou s nimi žila i její sestra(zplodil s ní 7 dětí)</a:t>
            </a:r>
          </a:p>
          <a:p>
            <a:r>
              <a:rPr lang="cs-CZ" sz="2400" dirty="0" smtClean="0"/>
              <a:t>psal většinou divadelní hry – dramata, báchorky i obrazy ze života lidí (dodnes se hrají) – např. </a:t>
            </a:r>
            <a:r>
              <a:rPr lang="cs-CZ" sz="2400" dirty="0" smtClean="0">
                <a:solidFill>
                  <a:srgbClr val="C00000"/>
                </a:solidFill>
              </a:rPr>
              <a:t>Strakonický dudák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C00000"/>
                </a:solidFill>
              </a:rPr>
              <a:t>Fidlovačka</a:t>
            </a:r>
            <a:r>
              <a:rPr lang="cs-CZ" sz="2400" dirty="0" smtClean="0"/>
              <a:t> aneb žádný hněv a žádná rvačka, Jan Hus</a:t>
            </a:r>
          </a:p>
          <a:p>
            <a:endParaRPr lang="cs-CZ" sz="2400" dirty="0" smtClean="0"/>
          </a:p>
          <a:p>
            <a:pPr marL="45720" indent="0">
              <a:buNone/>
            </a:pPr>
            <a:endParaRPr lang="cs-CZ" sz="2400" dirty="0" smtClean="0"/>
          </a:p>
          <a:p>
            <a:pPr marL="45720" indent="0">
              <a:buNone/>
            </a:pPr>
            <a:endParaRPr lang="cs-CZ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7" r="13345" b="33960"/>
          <a:stretch/>
        </p:blipFill>
        <p:spPr bwMode="auto">
          <a:xfrm>
            <a:off x="1115616" y="4581128"/>
            <a:ext cx="1731818" cy="2082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4740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Václav Kliment Klicpera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731520"/>
            <a:ext cx="8136904" cy="34747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spisovatel a dramatik</a:t>
            </a:r>
          </a:p>
          <a:p>
            <a:r>
              <a:rPr lang="cs-CZ" sz="2400" dirty="0" smtClean="0"/>
              <a:t>je považován za prvního skutečného dramatika národního obrození</a:t>
            </a:r>
          </a:p>
          <a:p>
            <a:r>
              <a:rPr lang="cs-CZ" sz="2400" dirty="0" smtClean="0"/>
              <a:t>napsal celkem </a:t>
            </a:r>
            <a:r>
              <a:rPr lang="cs-CZ" sz="2400" dirty="0" smtClean="0">
                <a:solidFill>
                  <a:srgbClr val="C00000"/>
                </a:solidFill>
              </a:rPr>
              <a:t>57 divadelních her </a:t>
            </a:r>
            <a:r>
              <a:rPr lang="cs-CZ" sz="2400" dirty="0" smtClean="0"/>
              <a:t>– od historických dramat, rytířských her, přes frašky, komedie až k hrám ze současnosti</a:t>
            </a:r>
          </a:p>
          <a:p>
            <a:r>
              <a:rPr lang="cs-CZ" sz="2400" dirty="0" smtClean="0"/>
              <a:t>dodnes jsou známy např. </a:t>
            </a:r>
            <a:r>
              <a:rPr lang="cs-CZ" sz="2400" dirty="0" smtClean="0">
                <a:solidFill>
                  <a:srgbClr val="C00000"/>
                </a:solidFill>
              </a:rPr>
              <a:t>Divotvorný klobouk, Hadrián z Římsů, </a:t>
            </a:r>
            <a:r>
              <a:rPr lang="cs-CZ" sz="2400" dirty="0" err="1" smtClean="0">
                <a:solidFill>
                  <a:srgbClr val="C00000"/>
                </a:solidFill>
              </a:rPr>
              <a:t>Rohovín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>
                <a:solidFill>
                  <a:srgbClr val="C00000"/>
                </a:solidFill>
              </a:rPr>
              <a:t>Čtverrohý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01" y="4725144"/>
            <a:ext cx="1720215" cy="128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2514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Josef Jungmann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332656"/>
            <a:ext cx="8208912" cy="3873584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jazykovědec, spisovatel a překladatel</a:t>
            </a:r>
          </a:p>
          <a:p>
            <a:r>
              <a:rPr lang="cs-CZ" sz="2400" dirty="0" smtClean="0"/>
              <a:t>snažil se položit teoretické základy českému jazyku, byl vůdčí osobností tzv. 2. generace obrozenců</a:t>
            </a:r>
          </a:p>
          <a:p>
            <a:r>
              <a:rPr lang="cs-CZ" sz="2400" dirty="0" smtClean="0"/>
              <a:t>zasloužil se o založení </a:t>
            </a:r>
            <a:r>
              <a:rPr lang="cs-CZ" sz="2400" dirty="0" smtClean="0">
                <a:solidFill>
                  <a:srgbClr val="C00000"/>
                </a:solidFill>
              </a:rPr>
              <a:t>prvního českého vědeckého časopisu Krok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pětidílný slovník Česko-německý (120 000 hesel)</a:t>
            </a:r>
          </a:p>
          <a:p>
            <a:r>
              <a:rPr lang="cs-CZ" sz="2400" dirty="0" smtClean="0"/>
              <a:t>chtěl sestavit první českou encyklopedii</a:t>
            </a:r>
          </a:p>
          <a:p>
            <a:r>
              <a:rPr lang="cs-CZ" sz="2400" dirty="0" smtClean="0"/>
              <a:t>je autorem první české </a:t>
            </a:r>
            <a:r>
              <a:rPr lang="cs-CZ" sz="2400" dirty="0" smtClean="0">
                <a:solidFill>
                  <a:srgbClr val="C00000"/>
                </a:solidFill>
              </a:rPr>
              <a:t>romance</a:t>
            </a:r>
            <a:r>
              <a:rPr lang="cs-CZ" sz="2400" dirty="0" smtClean="0"/>
              <a:t> – Oldřich a Božena</a:t>
            </a:r>
          </a:p>
          <a:p>
            <a:r>
              <a:rPr lang="cs-CZ" sz="2400" dirty="0" smtClean="0"/>
              <a:t>překládal z němčiny, angličtiny a francouzštiny</a:t>
            </a:r>
          </a:p>
          <a:p>
            <a:endParaRPr lang="cs-CZ" sz="24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93096"/>
            <a:ext cx="16764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8744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František Palacký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260648"/>
            <a:ext cx="7992888" cy="3945592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historik, politik a spisovatel, organizátor společenského a kulturního života</a:t>
            </a:r>
          </a:p>
          <a:p>
            <a:r>
              <a:rPr lang="cs-CZ" sz="2400" dirty="0" smtClean="0"/>
              <a:t>zakladatel moderního českého dějepisectví, má přezdívku </a:t>
            </a:r>
            <a:r>
              <a:rPr lang="cs-CZ" sz="2400" dirty="0" smtClean="0">
                <a:solidFill>
                  <a:srgbClr val="C00000"/>
                </a:solidFill>
              </a:rPr>
              <a:t>Otec národa</a:t>
            </a:r>
          </a:p>
          <a:p>
            <a:r>
              <a:rPr lang="cs-CZ" sz="2400" dirty="0" smtClean="0"/>
              <a:t>ovládal </a:t>
            </a:r>
            <a:r>
              <a:rPr lang="cs-CZ" sz="2400" dirty="0" smtClean="0">
                <a:solidFill>
                  <a:srgbClr val="C00000"/>
                </a:solidFill>
              </a:rPr>
              <a:t>10 jazyků </a:t>
            </a:r>
            <a:r>
              <a:rPr lang="cs-CZ" sz="2400" dirty="0" smtClean="0"/>
              <a:t>– latinu, řečtinu, němčinu, češtinu, maďarštinu, portugalštinu, angličtinu, francouzštinu, italštinu, ruštinu a staroslověnštinu</a:t>
            </a:r>
          </a:p>
          <a:p>
            <a:r>
              <a:rPr lang="cs-CZ" sz="2400" dirty="0" smtClean="0"/>
              <a:t>byl zaměstnán v archivu Šternberků, vydával muzejní časopisy, stal se oficiálním </a:t>
            </a:r>
            <a:r>
              <a:rPr lang="cs-CZ" sz="2400" dirty="0" smtClean="0">
                <a:solidFill>
                  <a:srgbClr val="C00000"/>
                </a:solidFill>
              </a:rPr>
              <a:t>stavovským historiografem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6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07704" y="4941168"/>
            <a:ext cx="6512511" cy="1143000"/>
          </a:xfrm>
        </p:spPr>
        <p:txBody>
          <a:bodyPr/>
          <a:lstStyle/>
          <a:p>
            <a:r>
              <a:rPr lang="cs-CZ" dirty="0"/>
              <a:t>František Palacký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55576" y="476672"/>
            <a:ext cx="7920880" cy="432048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podílel se na založení </a:t>
            </a:r>
            <a:r>
              <a:rPr lang="cs-CZ" sz="2400" dirty="0" smtClean="0">
                <a:solidFill>
                  <a:srgbClr val="C00000"/>
                </a:solidFill>
              </a:rPr>
              <a:t>Matice české</a:t>
            </a:r>
          </a:p>
          <a:p>
            <a:r>
              <a:rPr lang="cs-CZ" sz="2400" dirty="0" smtClean="0"/>
              <a:t>byl významným </a:t>
            </a:r>
            <a:r>
              <a:rPr lang="cs-CZ" sz="2400" dirty="0" smtClean="0">
                <a:solidFill>
                  <a:srgbClr val="C00000"/>
                </a:solidFill>
              </a:rPr>
              <a:t>českým liberálem</a:t>
            </a:r>
            <a:r>
              <a:rPr lang="cs-CZ" sz="2400" dirty="0" smtClean="0"/>
              <a:t>, byl předsedou Slovanského sjezdu v Praze (1848), později se stal </a:t>
            </a:r>
            <a:r>
              <a:rPr lang="cs-CZ" sz="2400" dirty="0" smtClean="0">
                <a:solidFill>
                  <a:srgbClr val="C00000"/>
                </a:solidFill>
              </a:rPr>
              <a:t>staročechem</a:t>
            </a:r>
          </a:p>
          <a:p>
            <a:r>
              <a:rPr lang="cs-CZ" sz="2400" dirty="0" smtClean="0"/>
              <a:t>byl </a:t>
            </a:r>
            <a:r>
              <a:rPr lang="cs-CZ" sz="2400" dirty="0" err="1" smtClean="0">
                <a:solidFill>
                  <a:srgbClr val="C00000"/>
                </a:solidFill>
              </a:rPr>
              <a:t>austroslavistou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/>
              <a:t>– chtěl aby se Rakousko přeměnilo ve federaci rovnoprávných národů</a:t>
            </a:r>
          </a:p>
          <a:p>
            <a:r>
              <a:rPr lang="cs-CZ" sz="2400" dirty="0" smtClean="0"/>
              <a:t>zasloužil se o </a:t>
            </a:r>
            <a:r>
              <a:rPr lang="cs-CZ" sz="2400" dirty="0" smtClean="0">
                <a:solidFill>
                  <a:srgbClr val="C00000"/>
                </a:solidFill>
              </a:rPr>
              <a:t>založení Národního divadla</a:t>
            </a:r>
          </a:p>
          <a:p>
            <a:r>
              <a:rPr lang="cs-CZ" sz="2400" dirty="0" smtClean="0"/>
              <a:t>jeho nejdůležitějším dílem jsou </a:t>
            </a:r>
            <a:r>
              <a:rPr lang="cs-CZ" sz="2400" dirty="0" smtClean="0">
                <a:solidFill>
                  <a:srgbClr val="C00000"/>
                </a:solidFill>
              </a:rPr>
              <a:t>Dějiny národu českého v Čechách i v Moravě (5. dílů)</a:t>
            </a:r>
            <a:r>
              <a:rPr lang="cs-CZ" sz="2400" dirty="0" smtClean="0"/>
              <a:t> – smyslem českých dějin vidí vzájemné střetávání se a ovlivňování českého a německého národa</a:t>
            </a:r>
          </a:p>
          <a:p>
            <a:endParaRPr lang="cs-CZ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65" r="16942" b="21575"/>
          <a:stretch/>
        </p:blipFill>
        <p:spPr bwMode="auto">
          <a:xfrm>
            <a:off x="1619672" y="4581128"/>
            <a:ext cx="1357745" cy="2121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4234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Pavel Josef Šafařík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11560" y="731520"/>
            <a:ext cx="7272808" cy="34747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spisovatel, slavista, literární historik, etnograf a jazykovědec</a:t>
            </a:r>
          </a:p>
          <a:p>
            <a:r>
              <a:rPr lang="cs-CZ" sz="2400" dirty="0" smtClean="0"/>
              <a:t>vedl redakci časopisu Muzejník, vydával časopis Světozor, byl cenzorem knih</a:t>
            </a:r>
          </a:p>
          <a:p>
            <a:r>
              <a:rPr lang="cs-CZ" sz="2400" dirty="0" smtClean="0"/>
              <a:t>v posledních letech života trpěl depresemi, pokusil se spáchat sebevraždu skokem do Vltavy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Slovanské starožitnosti </a:t>
            </a:r>
            <a:r>
              <a:rPr lang="cs-CZ" sz="2400" dirty="0" smtClean="0"/>
              <a:t>– odborné dílo pojednávající o slovanské historii a literatuře</a:t>
            </a:r>
          </a:p>
          <a:p>
            <a:endParaRPr lang="cs-CZ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29" y="4653130"/>
            <a:ext cx="960120" cy="1357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8771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9712" y="5013176"/>
            <a:ext cx="6512511" cy="1143000"/>
          </a:xfrm>
        </p:spPr>
        <p:txBody>
          <a:bodyPr/>
          <a:lstStyle/>
          <a:p>
            <a:r>
              <a:rPr lang="cs-CZ" dirty="0" smtClean="0"/>
              <a:t>Matěj Kopecký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731520"/>
            <a:ext cx="7920880" cy="4065632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loutkový divadelník</a:t>
            </a:r>
          </a:p>
          <a:p>
            <a:r>
              <a:rPr lang="cs-CZ" sz="2400" dirty="0" smtClean="0"/>
              <a:t>byl synem loutkáře, vyučil se hodinářem, z vojny se vrátil jako vojenský invalida a začal se zabývat obchodem (knoflíky, velbloudí srst)</a:t>
            </a:r>
          </a:p>
          <a:p>
            <a:r>
              <a:rPr lang="cs-CZ" sz="2400" dirty="0" smtClean="0"/>
              <a:t>v té době už začal provozovat loutkářství, představení se hrály v jeho domácnosti</a:t>
            </a:r>
          </a:p>
          <a:p>
            <a:r>
              <a:rPr lang="cs-CZ" sz="2400" dirty="0" smtClean="0"/>
              <a:t>měl 15 dětí, tři synové pokračovali v loutkářské tradici</a:t>
            </a:r>
          </a:p>
          <a:p>
            <a:r>
              <a:rPr lang="cs-CZ" sz="2400" dirty="0" smtClean="0"/>
              <a:t>hlavními tématy je Faust, český Honza a čerti</a:t>
            </a:r>
          </a:p>
          <a:p>
            <a:r>
              <a:rPr lang="cs-CZ" sz="2400" dirty="0" smtClean="0"/>
              <a:t>je označován za </a:t>
            </a:r>
            <a:r>
              <a:rPr lang="cs-CZ" sz="2400" dirty="0" smtClean="0">
                <a:solidFill>
                  <a:srgbClr val="C00000"/>
                </a:solidFill>
              </a:rPr>
              <a:t>patriarchu českého loutkářství</a:t>
            </a:r>
            <a:endParaRPr lang="cs-CZ" sz="2400" dirty="0">
              <a:solidFill>
                <a:srgbClr val="C0000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8" y="4797144"/>
            <a:ext cx="1748218" cy="1840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4024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Opakovací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55576" y="476672"/>
            <a:ext cx="7704856" cy="3729568"/>
          </a:xfrm>
        </p:spPr>
        <p:txBody>
          <a:bodyPr>
            <a:normAutofit/>
          </a:bodyPr>
          <a:lstStyle/>
          <a:p>
            <a:pPr marL="502920" indent="-457200">
              <a:buFont typeface="+mj-lt"/>
              <a:buAutoNum type="arabicPeriod"/>
            </a:pPr>
            <a:r>
              <a:rPr lang="cs-CZ" sz="2400" dirty="0" smtClean="0"/>
              <a:t>V průběhu výkladu byly použity mnohé pojmy. Umíš je vysvětlit?</a:t>
            </a:r>
          </a:p>
          <a:p>
            <a:pPr marL="45720" indent="0">
              <a:buNone/>
            </a:pPr>
            <a:r>
              <a:rPr lang="cs-CZ" sz="2400" dirty="0" smtClean="0"/>
              <a:t>agitace, monografie, slavistika, romance (jako literární útvar), historiograf, liberál, austroslavismus, etnograf, cenzura</a:t>
            </a:r>
          </a:p>
          <a:p>
            <a:pPr marL="502920" indent="-457200">
              <a:buFont typeface="+mj-lt"/>
              <a:buAutoNum type="arabicPeriod" startAt="2"/>
            </a:pPr>
            <a:r>
              <a:rPr lang="cs-CZ" sz="2400" dirty="0"/>
              <a:t> </a:t>
            </a:r>
            <a:r>
              <a:rPr lang="cs-CZ" sz="2400" dirty="0" smtClean="0"/>
              <a:t>Vzpomeň si, jak členíme národní obrození, Ke každé z fází přidej alespoň 1 osobnost.</a:t>
            </a:r>
          </a:p>
          <a:p>
            <a:pPr marL="502920" indent="-457200">
              <a:buFont typeface="+mj-lt"/>
              <a:buAutoNum type="arabicPeriod" startAt="2"/>
            </a:pPr>
            <a:r>
              <a:rPr lang="cs-CZ" sz="2400" dirty="0" smtClean="0"/>
              <a:t>K čemu sloužila Matice česká?</a:t>
            </a:r>
            <a:endParaRPr lang="cs-CZ" sz="24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187" y="4365104"/>
            <a:ext cx="1222643" cy="1222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816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63688" y="4869160"/>
            <a:ext cx="6512511" cy="1143000"/>
          </a:xfrm>
        </p:spPr>
        <p:txBody>
          <a:bodyPr/>
          <a:lstStyle/>
          <a:p>
            <a:r>
              <a:rPr lang="cs-CZ" dirty="0" smtClean="0"/>
              <a:t>Spoj autora s jeho dílem</a:t>
            </a:r>
            <a:endParaRPr lang="cs-CZ" dirty="0"/>
          </a:p>
        </p:txBody>
      </p:sp>
      <p:sp>
        <p:nvSpPr>
          <p:cNvPr id="3" name="Vodorovný svitek 2"/>
          <p:cNvSpPr/>
          <p:nvPr/>
        </p:nvSpPr>
        <p:spPr>
          <a:xfrm>
            <a:off x="7020272" y="1312857"/>
            <a:ext cx="114300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F. M. </a:t>
            </a:r>
            <a:r>
              <a:rPr lang="cs-CZ" dirty="0" err="1" smtClean="0"/>
              <a:t>Pelcl</a:t>
            </a:r>
            <a:endParaRPr lang="cs-CZ" dirty="0"/>
          </a:p>
        </p:txBody>
      </p:sp>
      <p:sp>
        <p:nvSpPr>
          <p:cNvPr id="5" name="Vodorovný svitek 4"/>
          <p:cNvSpPr/>
          <p:nvPr/>
        </p:nvSpPr>
        <p:spPr>
          <a:xfrm>
            <a:off x="6808812" y="2696511"/>
            <a:ext cx="179563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Zevrubná mluvnice</a:t>
            </a:r>
            <a:endParaRPr lang="cs-CZ" dirty="0"/>
          </a:p>
        </p:txBody>
      </p:sp>
      <p:sp>
        <p:nvSpPr>
          <p:cNvPr id="6" name="Vodorovný svitek 5"/>
          <p:cNvSpPr/>
          <p:nvPr/>
        </p:nvSpPr>
        <p:spPr>
          <a:xfrm>
            <a:off x="2419481" y="1425356"/>
            <a:ext cx="1728192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J. Dobrovský</a:t>
            </a:r>
            <a:endParaRPr lang="cs-CZ" dirty="0"/>
          </a:p>
        </p:txBody>
      </p:sp>
      <p:sp>
        <p:nvSpPr>
          <p:cNvPr id="7" name="Vodorovný svitek 6"/>
          <p:cNvSpPr/>
          <p:nvPr/>
        </p:nvSpPr>
        <p:spPr>
          <a:xfrm>
            <a:off x="465878" y="2179875"/>
            <a:ext cx="166167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Dějiny národa českého</a:t>
            </a:r>
            <a:endParaRPr lang="cs-CZ" dirty="0"/>
          </a:p>
        </p:txBody>
      </p:sp>
      <p:sp>
        <p:nvSpPr>
          <p:cNvPr id="8" name="Vodorovný svitek 7"/>
          <p:cNvSpPr/>
          <p:nvPr/>
        </p:nvSpPr>
        <p:spPr>
          <a:xfrm>
            <a:off x="5661248" y="3863404"/>
            <a:ext cx="1719064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F. Palacký</a:t>
            </a:r>
            <a:endParaRPr lang="cs-CZ" dirty="0"/>
          </a:p>
        </p:txBody>
      </p:sp>
      <p:sp>
        <p:nvSpPr>
          <p:cNvPr id="9" name="Vodorovný svitek 8"/>
          <p:cNvSpPr/>
          <p:nvPr/>
        </p:nvSpPr>
        <p:spPr>
          <a:xfrm>
            <a:off x="413048" y="164731"/>
            <a:ext cx="171450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Slovanské starožitnosti</a:t>
            </a:r>
            <a:endParaRPr lang="cs-CZ" dirty="0"/>
          </a:p>
        </p:txBody>
      </p:sp>
      <p:sp>
        <p:nvSpPr>
          <p:cNvPr id="10" name="Vodorovný svitek 9"/>
          <p:cNvSpPr/>
          <p:nvPr/>
        </p:nvSpPr>
        <p:spPr>
          <a:xfrm>
            <a:off x="3194591" y="3183063"/>
            <a:ext cx="114300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P. J. Šafařík</a:t>
            </a:r>
            <a:endParaRPr lang="cs-CZ" dirty="0"/>
          </a:p>
        </p:txBody>
      </p:sp>
      <p:sp>
        <p:nvSpPr>
          <p:cNvPr id="11" name="Vodorovný svitek 10"/>
          <p:cNvSpPr/>
          <p:nvPr/>
        </p:nvSpPr>
        <p:spPr>
          <a:xfrm>
            <a:off x="260648" y="3861048"/>
            <a:ext cx="205740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pětidílný slovník</a:t>
            </a:r>
            <a:endParaRPr lang="cs-CZ" dirty="0"/>
          </a:p>
        </p:txBody>
      </p:sp>
      <p:sp>
        <p:nvSpPr>
          <p:cNvPr id="12" name="Vodorovný svitek 11"/>
          <p:cNvSpPr/>
          <p:nvPr/>
        </p:nvSpPr>
        <p:spPr>
          <a:xfrm>
            <a:off x="6804248" y="279585"/>
            <a:ext cx="180020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J. Jungmann</a:t>
            </a:r>
            <a:endParaRPr lang="cs-CZ" dirty="0"/>
          </a:p>
        </p:txBody>
      </p:sp>
      <p:sp>
        <p:nvSpPr>
          <p:cNvPr id="13" name="Vodorovný svitek 12"/>
          <p:cNvSpPr/>
          <p:nvPr/>
        </p:nvSpPr>
        <p:spPr>
          <a:xfrm>
            <a:off x="4720022" y="2179875"/>
            <a:ext cx="1766866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J. K. Tyl</a:t>
            </a:r>
            <a:endParaRPr lang="cs-CZ" dirty="0"/>
          </a:p>
        </p:txBody>
      </p:sp>
      <p:sp>
        <p:nvSpPr>
          <p:cNvPr id="14" name="Vodorovný svitek 13"/>
          <p:cNvSpPr/>
          <p:nvPr/>
        </p:nvSpPr>
        <p:spPr>
          <a:xfrm>
            <a:off x="3693305" y="291777"/>
            <a:ext cx="1805671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Strakonický dudák</a:t>
            </a:r>
            <a:endParaRPr lang="cs-CZ" dirty="0"/>
          </a:p>
        </p:txBody>
      </p:sp>
      <p:sp>
        <p:nvSpPr>
          <p:cNvPr id="15" name="Vodorovný svitek 14"/>
          <p:cNvSpPr/>
          <p:nvPr/>
        </p:nvSpPr>
        <p:spPr>
          <a:xfrm>
            <a:off x="683568" y="5517232"/>
            <a:ext cx="172973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Nová kronika česká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3175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5185E-6 L -0.32292 -0.3044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46" y="-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48148E-6 L -0.45295 -0.05255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56" y="-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22222E-6 L -0.68906 0.65695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462" y="3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9 -0.02708 L 0.67326 -0.76365 " pathEditMode="relative" rAng="0" ptsTypes="AA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455" y="-3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-0.57535 -0.12824 " pathEditMode="relative" rAng="0" ptsTypes="AA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67" y="-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0.16285 0.38218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142" y="19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 animBg="1"/>
      <p:bldP spid="5" grpId="1" animBg="1"/>
      <p:bldP spid="6" grpId="0" animBg="1"/>
      <p:bldP spid="7" grpId="0" animBg="1"/>
      <p:bldP spid="8" grpId="0" animBg="1"/>
      <p:bldP spid="8" grpId="1" animBg="1"/>
      <p:bldP spid="9" grpId="0" animBg="1"/>
      <p:bldP spid="10" grpId="0" animBg="1"/>
      <p:bldP spid="10" grpId="1" animBg="1"/>
      <p:bldP spid="11" grpId="0" animBg="1"/>
      <p:bldP spid="12" grpId="0" animBg="1"/>
      <p:bldP spid="12" grpId="1" animBg="1"/>
      <p:bldP spid="13" grpId="0" animBg="1"/>
      <p:bldP spid="14" grpId="0" animBg="1"/>
      <p:bldP spid="14" grpId="1" animBg="1"/>
      <p:bldP spid="15" grpId="0" animBg="1"/>
      <p:bldP spid="1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452284"/>
              </p:ext>
            </p:extLst>
          </p:nvPr>
        </p:nvGraphicFramePr>
        <p:xfrm>
          <a:off x="1187624" y="1556792"/>
          <a:ext cx="6834187" cy="3486150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B2E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Mgr. Lenka Kudrnová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B2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15.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01.  2013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společnost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Osobnosti národního obrození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Dějepis 8. ročník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G.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Dobner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F. M.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Pelcl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J. Dobrovský, V. M. Kramerius, V. K. Klicpera, J. K. Tyl, M. Kopecký, J. Jungmann, F. Palacký, P. J. Šafařík,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973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347744"/>
              </p:ext>
            </p:extLst>
          </p:nvPr>
        </p:nvGraphicFramePr>
        <p:xfrm>
          <a:off x="827584" y="836712"/>
          <a:ext cx="7358063" cy="1798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0809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689" marB="45689"/>
                </a:tc>
              </a:tr>
              <a:tr h="84735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400" dirty="0" smtClean="0"/>
                        <a:t>Výkladový</a:t>
                      </a:r>
                      <a:r>
                        <a:rPr lang="cs-CZ" sz="1400" baseline="0" dirty="0" smtClean="0"/>
                        <a:t> materiál obsahově rozvíjející učebnici dějepisu pro 8. ročník. Časová dotace cca 40 min. Materiál obsahuje několik opakovacích otázek </a:t>
                      </a:r>
                      <a:r>
                        <a:rPr lang="cs-CZ" sz="1400" baseline="0" dirty="0" smtClean="0"/>
                        <a:t>a závěrečnou </a:t>
                      </a:r>
                      <a:r>
                        <a:rPr lang="cs-CZ" sz="1400" baseline="0" dirty="0" err="1" smtClean="0"/>
                        <a:t>spojovačku</a:t>
                      </a:r>
                      <a:r>
                        <a:rPr lang="cs-CZ" sz="1400" baseline="0" dirty="0" smtClean="0"/>
                        <a:t>.  </a:t>
                      </a:r>
                      <a:r>
                        <a:rPr lang="cs-CZ" sz="1400" baseline="0" dirty="0" smtClean="0"/>
                        <a:t>Otázky </a:t>
                      </a:r>
                      <a:r>
                        <a:rPr lang="cs-CZ" sz="1400" baseline="0" dirty="0" smtClean="0"/>
                        <a:t> většinou neobsahují </a:t>
                      </a:r>
                      <a:r>
                        <a:rPr lang="cs-CZ" sz="1400" baseline="0" dirty="0" smtClean="0"/>
                        <a:t>řešení. Odpověď na některé otázky vyžaduje použití  internetu či jiných zdrojů informací. Tento výkladový materiál posiluje mezipředmětové vztahy a dá se jej </a:t>
                      </a:r>
                      <a:r>
                        <a:rPr lang="cs-CZ" sz="1400" baseline="0" dirty="0" smtClean="0"/>
                        <a:t> </a:t>
                      </a:r>
                      <a:r>
                        <a:rPr lang="cs-CZ" sz="1400" baseline="0" dirty="0" smtClean="0"/>
                        <a:t>využít i v hodinách </a:t>
                      </a:r>
                      <a:r>
                        <a:rPr lang="cs-CZ" sz="1400" baseline="0" dirty="0" smtClean="0"/>
                        <a:t>českého jazyka. </a:t>
                      </a:r>
                      <a:endParaRPr lang="cs-CZ" sz="1400" dirty="0" smtClean="0"/>
                    </a:p>
                    <a:p>
                      <a:pPr marL="0" indent="0">
                        <a:buNone/>
                      </a:pPr>
                      <a:endParaRPr lang="cs-CZ" sz="1800" dirty="0" smtClean="0"/>
                    </a:p>
                  </a:txBody>
                  <a:tcPr marL="91439" marR="91439" marT="45689" marB="45689"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0345880"/>
              </p:ext>
            </p:extLst>
          </p:nvPr>
        </p:nvGraphicFramePr>
        <p:xfrm>
          <a:off x="827584" y="2636912"/>
          <a:ext cx="7358063" cy="3312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28360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POUŽITÉ  ZDROJE</a:t>
                      </a:r>
                      <a:endParaRPr lang="cs-CZ" sz="1200" dirty="0"/>
                    </a:p>
                  </a:txBody>
                  <a:tcPr marL="91439" marR="91439" marT="45698" marB="45698"/>
                </a:tc>
              </a:tr>
              <a:tr h="3028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aseline="0" dirty="0" smtClean="0"/>
                        <a:t>Vlastní tvorba.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/>
                        <a:t>Zdroje obrazového materiálu: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http://www.farnost-zizkov.cz/obrazky/Dobner.jpg</a:t>
                      </a:r>
                      <a:r>
                        <a:rPr lang="cs-CZ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http://bigbloger.lidovky.cz/blog/2034/36661/160--frantisek-martin-pelcl.jpg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http://www.cesky-jazyk.cz/cjl/pictures/autori/dobrovsky-josef-2x.jpg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http://www.svornost.com/wp-content/uploads/Vaclav-Matej-Kramerius.jpg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/>
                        </a:rPr>
                        <a:t>http://upload.wikimedia.org/wikipedia/commons/thumb/2/25/Jan_Vil%C3%ADmek_-_Josef_Kajet%C3%A1n_Tyl.jpg/250px-Jan_Vil%C3%ADmek_-_Josef_Kajet%C3%A1n_Tyl.jpg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8"/>
                        </a:rPr>
                        <a:t>http://t1.gstatic.com/images?q=tbn:ANd9GcQXy4AEdKCFRIEYsM94n2nUFeFDRjDbeinlA3kCLrOe9bRbEb8CWQ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9"/>
                        </a:rPr>
                        <a:t>http://upload.wikimedia.org/wikipedia/commons/thumb/c/c9/Josef_Jungmann_CT.jpg/220px-Josef_Jungmann_CT.jpg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0"/>
                        </a:rPr>
                        <a:t>http://upload.wikimedia.org/wikipedia/commons/thumb/6/69/PalackyLitho.jpg/220px-PalackyLitho.jpg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1"/>
                        </a:rPr>
                        <a:t>http://www.cesky-jazyk.cz/cjl/pictures/autori/safarik-pavel-josef-2q.jpg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2"/>
                        </a:rPr>
                        <a:t>http://t1.gstatic.com/images?q=tbn:ANd9GcQvyBoACpg8lJT0bUdsqMuejAYkuE3Ek67jug21KZLZVVYhBvPC</a:t>
                      </a: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aseline="0" dirty="0" smtClean="0"/>
                        <a:t>otevřená galerie </a:t>
                      </a:r>
                      <a:r>
                        <a:rPr lang="cs-CZ" sz="1200" baseline="0" dirty="0" smtClean="0">
                          <a:hlinkClick r:id="rId13"/>
                        </a:rPr>
                        <a:t>www.office.microsoft.com</a:t>
                      </a:r>
                      <a:endParaRPr lang="cs-CZ" sz="1200" dirty="0"/>
                    </a:p>
                  </a:txBody>
                  <a:tcPr marL="91439" marR="91439" marT="45698" marB="4569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6299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erodynamika">
  <a:themeElements>
    <a:clrScheme name="Vlastní 2">
      <a:dk1>
        <a:srgbClr val="381750"/>
      </a:dk1>
      <a:lt1>
        <a:srgbClr val="D4F3EE"/>
      </a:lt1>
      <a:dk2>
        <a:srgbClr val="073763"/>
      </a:dk2>
      <a:lt2>
        <a:srgbClr val="C7A2E3"/>
      </a:lt2>
      <a:accent1>
        <a:srgbClr val="0F6FC6"/>
      </a:accent1>
      <a:accent2>
        <a:srgbClr val="009DD9"/>
      </a:accent2>
      <a:accent3>
        <a:srgbClr val="381750"/>
      </a:accent3>
      <a:accent4>
        <a:srgbClr val="10CF9B"/>
      </a:accent4>
      <a:accent5>
        <a:srgbClr val="3ECCB4"/>
      </a:accent5>
      <a:accent6>
        <a:srgbClr val="248D7B"/>
      </a:accent6>
      <a:hlink>
        <a:srgbClr val="34BAA4"/>
      </a:hlink>
      <a:folHlink>
        <a:srgbClr val="E6F8F5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1124</Words>
  <Application>Microsoft Office PowerPoint</Application>
  <PresentationFormat>Předvádění na obrazovce (4:3)</PresentationFormat>
  <Paragraphs>144</Paragraphs>
  <Slides>19</Slides>
  <Notes>3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Motiv systému Office</vt:lpstr>
      <vt:lpstr>Aerodynamika</vt:lpstr>
      <vt:lpstr>Prezentace aplikace PowerPoint</vt:lpstr>
      <vt:lpstr>Osobnosti národního obrození</vt:lpstr>
      <vt:lpstr>Členění národního obrození</vt:lpstr>
      <vt:lpstr>Členění národního obrození</vt:lpstr>
      <vt:lpstr>Gelasius Dobner</vt:lpstr>
      <vt:lpstr>František Martin Pelcl</vt:lpstr>
      <vt:lpstr>Josef Dobrovský</vt:lpstr>
      <vt:lpstr>Václav Matěj Kramerius</vt:lpstr>
      <vt:lpstr>Josef Kajetán Tyl</vt:lpstr>
      <vt:lpstr>Václav Kliment Klicpera</vt:lpstr>
      <vt:lpstr>Josef Jungmann</vt:lpstr>
      <vt:lpstr>František Palacký</vt:lpstr>
      <vt:lpstr>František Palacký</vt:lpstr>
      <vt:lpstr>Pavel Josef Šafařík</vt:lpstr>
      <vt:lpstr>Matěj Kopecký</vt:lpstr>
      <vt:lpstr>Opakovací otázky</vt:lpstr>
      <vt:lpstr>Spoj autora s jeho dílem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 </cp:lastModifiedBy>
  <cp:revision>27</cp:revision>
  <dcterms:created xsi:type="dcterms:W3CDTF">2013-01-15T07:01:48Z</dcterms:created>
  <dcterms:modified xsi:type="dcterms:W3CDTF">2013-01-16T07:03:40Z</dcterms:modified>
</cp:coreProperties>
</file>