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5"/>
  </p:notes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8" r:id="rId23"/>
    <p:sldId id="279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AA3ED3-ACB3-44F7-BAC0-B593C0A26A7E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BCB527-4C10-4F74-A11A-A2C07149A9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15399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BCB527-4C10-4F74-A11A-A2C07149A91D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20756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C17731-F0A4-4261-A20A-BAC5C099A900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56636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632063-F543-4D1D-AB3D-59930624A64B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35118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28D23-9476-4837-8909-3E301F3C9708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4CAF0-A084-47D9-B09C-056D572BF5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69383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28D23-9476-4837-8909-3E301F3C9708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4CAF0-A084-47D9-B09C-056D572BF5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79438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28D23-9476-4837-8909-3E301F3C9708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4CAF0-A084-47D9-B09C-056D572BF5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28977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28D23-9476-4837-8909-3E301F3C9708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4CAF0-A084-47D9-B09C-056D572BF5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88696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28D23-9476-4837-8909-3E301F3C9708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4CAF0-A084-47D9-B09C-056D572BF5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07884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28D23-9476-4837-8909-3E301F3C9708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4CAF0-A084-47D9-B09C-056D572BF5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46297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28D23-9476-4837-8909-3E301F3C9708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4CAF0-A084-47D9-B09C-056D572BF5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27238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28D23-9476-4837-8909-3E301F3C9708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4CAF0-A084-47D9-B09C-056D572BF5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37600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28D23-9476-4837-8909-3E301F3C9708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4CAF0-A084-47D9-B09C-056D572BF5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911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28D23-9476-4837-8909-3E301F3C9708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4CAF0-A084-47D9-B09C-056D572BF5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36387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28D23-9476-4837-8909-3E301F3C9708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4CAF0-A084-47D9-B09C-056D572BF5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66383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28D23-9476-4837-8909-3E301F3C9708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4CAF0-A084-47D9-B09C-056D572BF5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28D23-9476-4837-8909-3E301F3C9708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4CAF0-A084-47D9-B09C-056D572BF5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28D23-9476-4837-8909-3E301F3C9708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4CAF0-A084-47D9-B09C-056D572BF5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28D23-9476-4837-8909-3E301F3C9708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4CAF0-A084-47D9-B09C-056D572BF5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28D23-9476-4837-8909-3E301F3C9708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4CAF0-A084-47D9-B09C-056D572BF5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28D23-9476-4837-8909-3E301F3C9708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4CAF0-A084-47D9-B09C-056D572BF5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28D23-9476-4837-8909-3E301F3C9708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4CAF0-A084-47D9-B09C-056D572BF5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28D23-9476-4837-8909-3E301F3C9708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4CAF0-A084-47D9-B09C-056D572BF5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28D23-9476-4837-8909-3E301F3C9708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4CAF0-A084-47D9-B09C-056D572BF537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28D23-9476-4837-8909-3E301F3C9708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4CAF0-A084-47D9-B09C-056D572BF5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28D23-9476-4837-8909-3E301F3C9708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4CAF0-A084-47D9-B09C-056D572BF5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728D23-9476-4837-8909-3E301F3C9708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74CAF0-A084-47D9-B09C-056D572BF5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9306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728D23-9476-4837-8909-3E301F3C9708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74CAF0-A084-47D9-B09C-056D572BF537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8/88/%C3%89douard_Manet.jpg/230px-%C3%89douard_Manet.jpg" TargetMode="External"/><Relationship Id="rId13" Type="http://schemas.openxmlformats.org/officeDocument/2006/relationships/hyperlink" Target="http://upload.wikimedia.org/wikipedia/commons/thumb/9/9d/Netsurf11_-_Rodin.jpg/220px-Netsurf11_-_Rodin.jpg" TargetMode="External"/><Relationship Id="rId18" Type="http://schemas.openxmlformats.org/officeDocument/2006/relationships/hyperlink" Target="http://userserve-ak.last.fm/serve/_/25660333/Fjodor+Dostojevskij.jpg" TargetMode="External"/><Relationship Id="rId3" Type="http://schemas.openxmlformats.org/officeDocument/2006/relationships/hyperlink" Target="http://upload.wikimedia.org/wikipedia/commons/thumb/4/47/Jean-FrancoisMillet%28Nadar%29.jpg/250px-Jean-FrancoisMillet%28Nadar%29.jpg" TargetMode="External"/><Relationship Id="rId7" Type="http://schemas.openxmlformats.org/officeDocument/2006/relationships/hyperlink" Target="http://t1.gstatic.com/images?q=tbn:ANd9GcSmio8gltjmDZ39NXM0BNKo2y_7pxknFVImlO5RpjLZcjn9WE-Hrg" TargetMode="External"/><Relationship Id="rId12" Type="http://schemas.openxmlformats.org/officeDocument/2006/relationships/hyperlink" Target="http://upload.wikimedia.org/wikipedia/commons/thumb/6/6c/REPIN_Ivan_Terrible%26Ivan.jpg/800px-REPIN_Ivan_Terrible%26Ivan.jpg" TargetMode="External"/><Relationship Id="rId17" Type="http://schemas.openxmlformats.org/officeDocument/2006/relationships/hyperlink" Target="http://t0.gstatic.com/images?q=tbn:ANd9GcQFTNrTvfJXUviLfzmPbADkbZadj1ply1rOr2LwhMxdP4GUlTKwZA" TargetMode="External"/><Relationship Id="rId2" Type="http://schemas.openxmlformats.org/officeDocument/2006/relationships/notesSlide" Target="../notesSlides/notesSlide3.xml"/><Relationship Id="rId16" Type="http://schemas.openxmlformats.org/officeDocument/2006/relationships/hyperlink" Target="http://www.coltulcolectionarului.ro/blog/wordpress/wp-content/uploads/2010/04/balzac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t1.gstatic.com/images?q=tbn:ANd9GcR8oyOJpoNu0spImoHDJP-bHfC6JV1Jw-dyIQ3dDaNVE9-8bx2K" TargetMode="External"/><Relationship Id="rId11" Type="http://schemas.openxmlformats.org/officeDocument/2006/relationships/hyperlink" Target="http://upload.wikimedia.org/wikipedia/commons/thumb/a/ae/Ilia_Efimovich_Repin_%281844-1930%29_-_Volga_Boatmen_%281870-1873%29.jpg/800px-Ilia_Efimovich_Repin_%281844-1930%29_-_Volga_Boatmen_%281870-1873%29.jpg" TargetMode="External"/><Relationship Id="rId5" Type="http://schemas.openxmlformats.org/officeDocument/2006/relationships/hyperlink" Target="http://upload.wikimedia.org/wikipedia/commons/thumb/e/e5/Gustave_Courbet.jpg/190px-Gustave_Courbet.jpg" TargetMode="External"/><Relationship Id="rId15" Type="http://schemas.openxmlformats.org/officeDocument/2006/relationships/hyperlink" Target="http://upload.wikimedia.org/wikipedia/commons/thumb/3/3d/Stendhal.jpg/200px-Stendhal.jpg" TargetMode="External"/><Relationship Id="rId10" Type="http://schemas.openxmlformats.org/officeDocument/2006/relationships/hyperlink" Target="http://upload.wikimedia.org/wikipedia/commons/thumb/3/3b/REPIN_portret_REPIN.jpg/220px-REPIN_portret_REPIN.jpg" TargetMode="External"/><Relationship Id="rId19" Type="http://schemas.openxmlformats.org/officeDocument/2006/relationships/hyperlink" Target="http://www.office.microsoft.com/" TargetMode="External"/><Relationship Id="rId4" Type="http://schemas.openxmlformats.org/officeDocument/2006/relationships/hyperlink" Target="http://upload.wikimedia.org/wikipedia/commons/thumb/6/64/Millet_Gleaners.jpg/220px-Millet_Gleaners.jpg" TargetMode="External"/><Relationship Id="rId9" Type="http://schemas.openxmlformats.org/officeDocument/2006/relationships/hyperlink" Target="http://www.abcgallery.com/M/manet/manet13.JPG" TargetMode="External"/><Relationship Id="rId14" Type="http://schemas.openxmlformats.org/officeDocument/2006/relationships/hyperlink" Target="http://365artists.files.wordpress.com/2011/05/rodin20thinke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71500" y="908721"/>
            <a:ext cx="7929563" cy="5449218"/>
          </a:xfrm>
        </p:spPr>
        <p:txBody>
          <a:bodyPr/>
          <a:lstStyle/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Autor:  Mgr. Lenka Kudrnová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Název: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VY_32_INOVACE_05_B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</a:rPr>
              <a:t>_07 Osobnosti realismu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Téma: Dějepis 8. ročník 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078726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sz="4800" dirty="0" smtClean="0"/>
              <a:t>Osobnosti realismu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r"/>
            <a:r>
              <a:rPr lang="cs-CZ" sz="2400" dirty="0" smtClean="0"/>
              <a:t>Mgr. Lenka Kudrnová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482952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Charakteristika realismu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5"/>
            <a:ext cx="8496943" cy="5040560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objevuje se ve druhé polovině 19. století jako </a:t>
            </a:r>
            <a:r>
              <a:rPr lang="cs-CZ" sz="2400" dirty="0" smtClean="0">
                <a:solidFill>
                  <a:srgbClr val="C00000"/>
                </a:solidFill>
              </a:rPr>
              <a:t>reakce na romantismus</a:t>
            </a:r>
          </a:p>
          <a:p>
            <a:r>
              <a:rPr lang="cs-CZ" sz="2400" dirty="0" smtClean="0"/>
              <a:t>zejména ve výtvarném umění (malířství, sochařství), v literatuře hovoříme spíše o kritickém realismu</a:t>
            </a:r>
          </a:p>
          <a:p>
            <a:r>
              <a:rPr lang="cs-CZ" sz="2400" dirty="0" smtClean="0"/>
              <a:t>je výtvarnou formou, která se dívá na skutečnost </a:t>
            </a:r>
            <a:r>
              <a:rPr lang="cs-CZ" sz="2400" dirty="0" smtClean="0">
                <a:solidFill>
                  <a:srgbClr val="C00000"/>
                </a:solidFill>
              </a:rPr>
              <a:t>objektivně, bez iluzí a příkras</a:t>
            </a:r>
          </a:p>
          <a:p>
            <a:r>
              <a:rPr lang="cs-CZ" sz="2400" dirty="0" smtClean="0"/>
              <a:t>do popředí se dostává </a:t>
            </a:r>
            <a:r>
              <a:rPr lang="cs-CZ" sz="2400" dirty="0" smtClean="0">
                <a:solidFill>
                  <a:srgbClr val="C00000"/>
                </a:solidFill>
              </a:rPr>
              <a:t>konkrétní všední skutečnost</a:t>
            </a:r>
          </a:p>
          <a:p>
            <a:r>
              <a:rPr lang="cs-CZ" sz="2400" dirty="0" smtClean="0"/>
              <a:t>vzniká ve Francii a šíří se do Německa, Anglie a Ruska </a:t>
            </a:r>
          </a:p>
          <a:p>
            <a:r>
              <a:rPr lang="cs-CZ" sz="2400" dirty="0" smtClean="0"/>
              <a:t>na první místo staví </a:t>
            </a:r>
            <a:r>
              <a:rPr lang="cs-CZ" sz="2400" dirty="0" smtClean="0">
                <a:solidFill>
                  <a:srgbClr val="C00000"/>
                </a:solidFill>
              </a:rPr>
              <a:t>rozum</a:t>
            </a:r>
          </a:p>
          <a:p>
            <a:r>
              <a:rPr lang="cs-CZ" sz="2400" dirty="0" smtClean="0"/>
              <a:t>objevují se nové materiály – železo, sklo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215521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Jean-</a:t>
            </a:r>
            <a:r>
              <a:rPr lang="cs-CZ" b="1" dirty="0" err="1"/>
              <a:t>François</a:t>
            </a:r>
            <a:r>
              <a:rPr lang="cs-CZ" b="1" dirty="0"/>
              <a:t> </a:t>
            </a:r>
            <a:r>
              <a:rPr lang="cs-CZ" b="1" dirty="0" err="1" smtClean="0"/>
              <a:t>Millet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7125112" cy="2269711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proslavil se věrným zachycováním života rolníků</a:t>
            </a:r>
          </a:p>
          <a:p>
            <a:r>
              <a:rPr lang="cs-CZ" sz="2400" dirty="0" smtClean="0"/>
              <a:t>protože jeho obrazy byly pravdivé a realistické – zachycovaly život bez radosti – byly podrobeny kritice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50" r="23987" b="38701"/>
          <a:stretch/>
        </p:blipFill>
        <p:spPr bwMode="auto">
          <a:xfrm>
            <a:off x="7164288" y="332656"/>
            <a:ext cx="1426754" cy="19434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933056"/>
            <a:ext cx="3352800" cy="2682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94794" y="5024861"/>
            <a:ext cx="19343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Sběračky klasů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0849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Gustave </a:t>
            </a:r>
            <a:r>
              <a:rPr lang="cs-CZ" b="1" dirty="0" err="1" smtClean="0"/>
              <a:t>Courbet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vůdčí postava francouzského malířského realismu</a:t>
            </a:r>
          </a:p>
          <a:p>
            <a:r>
              <a:rPr lang="cs-CZ" sz="2400" dirty="0" smtClean="0"/>
              <a:t>přátelil se s básníkem Baudelairem, proslavil se svým socialistickým smýšlením</a:t>
            </a:r>
          </a:p>
          <a:p>
            <a:r>
              <a:rPr lang="cs-CZ" sz="2400" dirty="0" smtClean="0"/>
              <a:t>ovlivnil mnohé ze svých malířských současníků – např. E. Maneta</a:t>
            </a:r>
          </a:p>
          <a:p>
            <a:r>
              <a:rPr lang="cs-CZ" sz="2400" dirty="0" smtClean="0"/>
              <a:t>díky jeho výstavě dostal realismus své jméno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30" r="29329" b="36802"/>
          <a:stretch/>
        </p:blipFill>
        <p:spPr bwMode="auto">
          <a:xfrm>
            <a:off x="7380312" y="35884"/>
            <a:ext cx="1414418" cy="19176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411301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Gustave </a:t>
            </a:r>
            <a:r>
              <a:rPr lang="cs-CZ" b="1" dirty="0" err="1"/>
              <a:t>Courbet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988840"/>
            <a:ext cx="5031105" cy="3275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6641" y="2135525"/>
            <a:ext cx="3690938" cy="29822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951054" y="5486865"/>
            <a:ext cx="41665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i="1" dirty="0" smtClean="0"/>
              <a:t>Pobřežní útesy v Étretatu po bouři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11455" y="5491887"/>
            <a:ext cx="19992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Lamači kamene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4572581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/>
              <a:t>Édouard</a:t>
            </a:r>
            <a:r>
              <a:rPr lang="cs-CZ" b="1" dirty="0"/>
              <a:t> </a:t>
            </a:r>
            <a:r>
              <a:rPr lang="cs-CZ" b="1" dirty="0" smtClean="0"/>
              <a:t>Manet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proslavil se spíše jako impresionista, realismus je spjat s jeho časným obdobím</a:t>
            </a:r>
          </a:p>
          <a:p>
            <a:r>
              <a:rPr lang="cs-CZ" sz="2400" dirty="0" smtClean="0"/>
              <a:t>proslavil se </a:t>
            </a:r>
            <a:r>
              <a:rPr lang="cs-CZ" sz="2400" dirty="0" smtClean="0">
                <a:solidFill>
                  <a:srgbClr val="C00000"/>
                </a:solidFill>
              </a:rPr>
              <a:t>zátišími a akvarely</a:t>
            </a:r>
            <a:r>
              <a:rPr lang="cs-CZ" sz="2400" dirty="0" smtClean="0"/>
              <a:t>, svým malířským okolím byl kritizován a nepřijímán – změna nastala až rok před smrtí</a:t>
            </a:r>
          </a:p>
          <a:p>
            <a:r>
              <a:rPr lang="cs-CZ" sz="2400" dirty="0" smtClean="0"/>
              <a:t>v necelých padesáti letech onemocněl revmatickými záchvaty</a:t>
            </a:r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44" r="31660" b="57945"/>
          <a:stretch/>
        </p:blipFill>
        <p:spPr bwMode="auto">
          <a:xfrm>
            <a:off x="7236296" y="188640"/>
            <a:ext cx="1472195" cy="19734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906358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6535" y="404664"/>
            <a:ext cx="7125113" cy="924475"/>
          </a:xfrm>
        </p:spPr>
        <p:txBody>
          <a:bodyPr/>
          <a:lstStyle/>
          <a:p>
            <a:pPr algn="ctr"/>
            <a:r>
              <a:rPr lang="cs-CZ" b="1" dirty="0" err="1"/>
              <a:t>Édouard</a:t>
            </a:r>
            <a:r>
              <a:rPr lang="cs-CZ" b="1" dirty="0"/>
              <a:t> Manet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294"/>
          <a:stretch/>
        </p:blipFill>
        <p:spPr bwMode="auto">
          <a:xfrm>
            <a:off x="1979712" y="1556792"/>
            <a:ext cx="5318760" cy="44340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946904" y="6194981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Poprava císaře Maxmiliána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3394028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Ilja </a:t>
            </a:r>
            <a:r>
              <a:rPr lang="cs-CZ" b="1" dirty="0" err="1" smtClean="0"/>
              <a:t>Repin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807361"/>
            <a:ext cx="7522995" cy="4357943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ruský realistický malíř, později </a:t>
            </a:r>
          </a:p>
          <a:p>
            <a:pPr marL="0" indent="0">
              <a:buNone/>
            </a:pPr>
            <a:r>
              <a:rPr lang="cs-CZ" sz="2400" dirty="0" smtClean="0"/>
              <a:t>zneužit jako vzor reálného socialismu</a:t>
            </a:r>
          </a:p>
          <a:p>
            <a:r>
              <a:rPr lang="cs-CZ" sz="2400" dirty="0" smtClean="0"/>
              <a:t>obdivoval staré evropské mistry, zejména Rembrandta</a:t>
            </a:r>
          </a:p>
          <a:p>
            <a:r>
              <a:rPr lang="cs-CZ" sz="2400" dirty="0" smtClean="0"/>
              <a:t>jeho nejslavnějším obrazem jsou </a:t>
            </a:r>
            <a:r>
              <a:rPr lang="cs-CZ" sz="2400" dirty="0" err="1" smtClean="0">
                <a:solidFill>
                  <a:srgbClr val="C00000"/>
                </a:solidFill>
              </a:rPr>
              <a:t>Burlaci</a:t>
            </a:r>
            <a:r>
              <a:rPr lang="cs-CZ" sz="2400" dirty="0" smtClean="0">
                <a:solidFill>
                  <a:srgbClr val="C00000"/>
                </a:solidFill>
              </a:rPr>
              <a:t> na Volze</a:t>
            </a:r>
          </a:p>
          <a:p>
            <a:r>
              <a:rPr lang="cs-CZ" sz="2400" dirty="0" smtClean="0"/>
              <a:t>do svých obrazů se pokoušel promítnout </a:t>
            </a:r>
            <a:r>
              <a:rPr lang="cs-CZ" sz="2400" dirty="0" smtClean="0">
                <a:solidFill>
                  <a:srgbClr val="C00000"/>
                </a:solidFill>
              </a:rPr>
              <a:t>psychologické cítění postav </a:t>
            </a:r>
            <a:r>
              <a:rPr lang="cs-CZ" sz="2400" dirty="0" smtClean="0"/>
              <a:t>– nejzdařileji se mu to povedlo v zobrazení Ivana Hrozného a jeho syna (zachycení okamžiku po vraždě)</a:t>
            </a:r>
          </a:p>
          <a:p>
            <a:pPr marL="0" indent="0">
              <a:buNone/>
            </a:pPr>
            <a:endParaRPr lang="cs-CZ" sz="2400" dirty="0" smtClean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70" t="6468" r="20909" b="23150"/>
          <a:stretch/>
        </p:blipFill>
        <p:spPr bwMode="auto">
          <a:xfrm>
            <a:off x="7020272" y="188640"/>
            <a:ext cx="1745660" cy="22444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666687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Ilja </a:t>
            </a:r>
            <a:r>
              <a:rPr lang="cs-CZ" b="1" dirty="0" err="1"/>
              <a:t>Repin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132856"/>
            <a:ext cx="7620000" cy="3524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695436" y="5907753"/>
            <a:ext cx="20283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err="1" smtClean="0"/>
              <a:t>Burlaci</a:t>
            </a:r>
            <a:r>
              <a:rPr lang="cs-CZ" dirty="0" smtClean="0"/>
              <a:t> na Volze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78434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Ilja </a:t>
            </a:r>
            <a:r>
              <a:rPr lang="cs-CZ" b="1" dirty="0" err="1"/>
              <a:t>Repin</a:t>
            </a:r>
            <a:endParaRPr lang="cs-CZ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556792"/>
            <a:ext cx="6096000" cy="445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53866" y="6150395"/>
            <a:ext cx="6027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Ivan Hrozný a jeho syn Ivan v pátek 16. listopadu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40338122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Auguste </a:t>
            </a:r>
            <a:r>
              <a:rPr lang="cs-CZ" b="1" dirty="0" smtClean="0"/>
              <a:t>Rodin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501959"/>
          </a:xfrm>
        </p:spPr>
        <p:txBody>
          <a:bodyPr>
            <a:normAutofit/>
          </a:bodyPr>
          <a:lstStyle/>
          <a:p>
            <a:r>
              <a:rPr lang="cs-CZ" sz="2400" dirty="0" smtClean="0"/>
              <a:t>jeden z největších sochařů 19. století, začíná jím </a:t>
            </a:r>
            <a:r>
              <a:rPr lang="cs-CZ" sz="2400" dirty="0" smtClean="0">
                <a:solidFill>
                  <a:srgbClr val="C00000"/>
                </a:solidFill>
              </a:rPr>
              <a:t>éra moderního sochařství</a:t>
            </a:r>
          </a:p>
          <a:p>
            <a:r>
              <a:rPr lang="cs-CZ" sz="2400" dirty="0" smtClean="0"/>
              <a:t>celý život hledal inspiraci v </a:t>
            </a:r>
            <a:r>
              <a:rPr lang="cs-CZ" sz="2400" dirty="0" smtClean="0">
                <a:solidFill>
                  <a:srgbClr val="C00000"/>
                </a:solidFill>
              </a:rPr>
              <a:t>přírodě</a:t>
            </a:r>
            <a:r>
              <a:rPr lang="cs-CZ" sz="2400" dirty="0" smtClean="0"/>
              <a:t>, lidské tělo pokládal za nejvhodnější k zobrazení, protože se na něm dá znázornit jakýkoliv stav duše</a:t>
            </a:r>
          </a:p>
          <a:p>
            <a:r>
              <a:rPr lang="cs-CZ" sz="2400" dirty="0" smtClean="0"/>
              <a:t>rád kreslil taneční studie i erotické kresby</a:t>
            </a:r>
          </a:p>
          <a:p>
            <a:r>
              <a:rPr lang="cs-CZ" sz="2400" dirty="0" smtClean="0"/>
              <a:t>v doprovodu A. Muchy </a:t>
            </a:r>
            <a:r>
              <a:rPr lang="cs-CZ" sz="2400" dirty="0" smtClean="0">
                <a:solidFill>
                  <a:srgbClr val="C00000"/>
                </a:solidFill>
              </a:rPr>
              <a:t>pobýval v Čechách</a:t>
            </a:r>
            <a:r>
              <a:rPr lang="cs-CZ" sz="2400" dirty="0" smtClean="0"/>
              <a:t>, které jej velmi okouzlily – přirovnává je k helénskému Řecku</a:t>
            </a:r>
            <a:endParaRPr lang="cs-CZ" sz="2400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20" r="10330" b="50000"/>
          <a:stretch/>
        </p:blipFill>
        <p:spPr bwMode="auto">
          <a:xfrm>
            <a:off x="6948264" y="260648"/>
            <a:ext cx="1551709" cy="1685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21943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Auguste Rodin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44824"/>
            <a:ext cx="3114675" cy="4638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754310" y="3573015"/>
            <a:ext cx="17299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i="1" dirty="0" smtClean="0"/>
              <a:t>Myslitel</a:t>
            </a:r>
            <a:endParaRPr lang="cs-CZ" sz="3200" i="1" dirty="0"/>
          </a:p>
        </p:txBody>
      </p:sp>
    </p:spTree>
    <p:extLst>
      <p:ext uri="{BB962C8B-B14F-4D97-AF65-F5344CB8AC3E}">
        <p14:creationId xmlns:p14="http://schemas.microsoft.com/office/powerpoint/2010/main" val="26246495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Kritický realismus v literatuře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literární směr </a:t>
            </a:r>
            <a:r>
              <a:rPr lang="cs-CZ" sz="2400" dirty="0" smtClean="0">
                <a:solidFill>
                  <a:srgbClr val="C00000"/>
                </a:solidFill>
              </a:rPr>
              <a:t>v 19. a 20. století</a:t>
            </a:r>
          </a:p>
          <a:p>
            <a:r>
              <a:rPr lang="cs-CZ" sz="2400" dirty="0" smtClean="0"/>
              <a:t>převažuje </a:t>
            </a:r>
            <a:r>
              <a:rPr lang="cs-CZ" sz="2400" dirty="0" smtClean="0">
                <a:solidFill>
                  <a:srgbClr val="C00000"/>
                </a:solidFill>
              </a:rPr>
              <a:t>próza a román</a:t>
            </a:r>
          </a:p>
          <a:p>
            <a:r>
              <a:rPr lang="cs-CZ" sz="2400" dirty="0" smtClean="0"/>
              <a:t>do popředí staví člověka, jeho vztahy k okolí, zobrazují </a:t>
            </a:r>
            <a:r>
              <a:rPr lang="cs-CZ" sz="2400" dirty="0" smtClean="0">
                <a:solidFill>
                  <a:srgbClr val="C00000"/>
                </a:solidFill>
              </a:rPr>
              <a:t>pravdivou skutečnost plnou sociálních konfliktů</a:t>
            </a:r>
          </a:p>
          <a:p>
            <a:r>
              <a:rPr lang="cs-CZ" sz="2400" dirty="0" smtClean="0"/>
              <a:t>mnohdy vede ke </a:t>
            </a:r>
            <a:r>
              <a:rPr lang="cs-CZ" sz="2400" dirty="0" smtClean="0">
                <a:solidFill>
                  <a:srgbClr val="C00000"/>
                </a:solidFill>
              </a:rPr>
              <a:t>kritice společnosti</a:t>
            </a:r>
            <a:r>
              <a:rPr lang="cs-CZ" sz="2400" dirty="0" smtClean="0"/>
              <a:t>, která je za mnohé lidské osudy zcela odpovědná (bída, prostituce, alkoholismus)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358231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Stendhal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424936" cy="4824535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vlastním jménem </a:t>
            </a:r>
            <a:r>
              <a:rPr lang="cs-CZ" sz="2400" dirty="0" err="1"/>
              <a:t>Henri</a:t>
            </a:r>
            <a:r>
              <a:rPr lang="cs-CZ" sz="2400" dirty="0"/>
              <a:t> Marie </a:t>
            </a:r>
            <a:r>
              <a:rPr lang="cs-CZ" sz="2400" dirty="0" err="1" smtClean="0"/>
              <a:t>Beyle</a:t>
            </a:r>
            <a:endParaRPr lang="cs-CZ" sz="2400" dirty="0" smtClean="0"/>
          </a:p>
          <a:p>
            <a:r>
              <a:rPr lang="cs-CZ" sz="2400" dirty="0" smtClean="0"/>
              <a:t>spisovatel, představitel romantismu i realismu</a:t>
            </a:r>
          </a:p>
          <a:p>
            <a:r>
              <a:rPr lang="cs-CZ" sz="2400" dirty="0" smtClean="0"/>
              <a:t>stěžejním motivem </a:t>
            </a:r>
            <a:r>
              <a:rPr lang="cs-CZ" sz="2400" dirty="0" smtClean="0">
                <a:solidFill>
                  <a:srgbClr val="C00000"/>
                </a:solidFill>
              </a:rPr>
              <a:t>je hledání lásky</a:t>
            </a:r>
            <a:r>
              <a:rPr lang="cs-CZ" sz="2400" dirty="0" smtClean="0"/>
              <a:t>, které hrdiny přivede do </a:t>
            </a:r>
            <a:r>
              <a:rPr lang="cs-CZ" sz="2400" dirty="0" smtClean="0">
                <a:solidFill>
                  <a:srgbClr val="C00000"/>
                </a:solidFill>
              </a:rPr>
              <a:t>konfliktu se společenskými normami</a:t>
            </a:r>
          </a:p>
          <a:p>
            <a:r>
              <a:rPr lang="cs-CZ" sz="2400" dirty="0" smtClean="0"/>
              <a:t>byl znalcem života, dokázal jej barvitě zobrazit</a:t>
            </a:r>
          </a:p>
          <a:p>
            <a:r>
              <a:rPr lang="cs-CZ" sz="2400" dirty="0" smtClean="0"/>
              <a:t>po červencové revoluci 1830 byl jmenován konzulem v Terstu, nebyl však přijat rakouskou vládou a přeložili jej do Vatikánu</a:t>
            </a:r>
          </a:p>
          <a:p>
            <a:r>
              <a:rPr lang="cs-CZ" sz="2400" dirty="0" smtClean="0"/>
              <a:t>umřel na mrtvici přímo na ulici Paříže</a:t>
            </a:r>
          </a:p>
          <a:p>
            <a:r>
              <a:rPr lang="cs-CZ" sz="2400" dirty="0" smtClean="0"/>
              <a:t>za nejdůležitější dílo je považován román </a:t>
            </a:r>
            <a:r>
              <a:rPr lang="cs-CZ" sz="2400" dirty="0" smtClean="0">
                <a:solidFill>
                  <a:srgbClr val="C00000"/>
                </a:solidFill>
              </a:rPr>
              <a:t>Červený a černý</a:t>
            </a:r>
            <a:endParaRPr lang="cs-CZ" sz="2400" dirty="0">
              <a:solidFill>
                <a:srgbClr val="C00000"/>
              </a:solidFill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36" r="15091" b="35679"/>
          <a:stretch/>
        </p:blipFill>
        <p:spPr bwMode="auto">
          <a:xfrm>
            <a:off x="7020272" y="116632"/>
            <a:ext cx="1629301" cy="19041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646196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/>
              <a:t>Honoré</a:t>
            </a:r>
            <a:r>
              <a:rPr lang="cs-CZ" b="1" dirty="0"/>
              <a:t> de </a:t>
            </a:r>
            <a:r>
              <a:rPr lang="cs-CZ" b="1" dirty="0" smtClean="0"/>
              <a:t>Balzac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je považován za </a:t>
            </a:r>
            <a:r>
              <a:rPr lang="cs-CZ" sz="2400" dirty="0" smtClean="0">
                <a:solidFill>
                  <a:srgbClr val="C00000"/>
                </a:solidFill>
              </a:rPr>
              <a:t>zakladatele </a:t>
            </a:r>
            <a:r>
              <a:rPr lang="cs-CZ" sz="2400" dirty="0" err="1" smtClean="0">
                <a:solidFill>
                  <a:srgbClr val="C00000"/>
                </a:solidFill>
              </a:rPr>
              <a:t>kritickorealistického</a:t>
            </a:r>
            <a:r>
              <a:rPr lang="cs-CZ" sz="2400" dirty="0" smtClean="0">
                <a:solidFill>
                  <a:srgbClr val="C00000"/>
                </a:solidFill>
              </a:rPr>
              <a:t> románu</a:t>
            </a:r>
          </a:p>
          <a:p>
            <a:r>
              <a:rPr lang="cs-CZ" sz="2400" dirty="0" smtClean="0"/>
              <a:t>jeho stěžejním dílem je </a:t>
            </a:r>
            <a:r>
              <a:rPr lang="cs-CZ" sz="2400" dirty="0" smtClean="0">
                <a:solidFill>
                  <a:srgbClr val="C00000"/>
                </a:solidFill>
              </a:rPr>
              <a:t>Lidská komedie </a:t>
            </a:r>
            <a:r>
              <a:rPr lang="cs-CZ" sz="2400" dirty="0" smtClean="0"/>
              <a:t>– soubor 97románů a povídek</a:t>
            </a:r>
          </a:p>
          <a:p>
            <a:r>
              <a:rPr lang="cs-CZ" sz="2400" dirty="0" smtClean="0"/>
              <a:t>je tvůrcem i románů s dobrodružnou či fantastickou tématikou</a:t>
            </a:r>
          </a:p>
          <a:p>
            <a:r>
              <a:rPr lang="cs-CZ" sz="2400" dirty="0" smtClean="0"/>
              <a:t>měl neustálé finanční potíže, protože se stále snažil dostat do aristokratické společnosti, několikrát se pokusil spáchat sebevraždu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66742"/>
            <a:ext cx="1478280" cy="1895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2204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Charles </a:t>
            </a:r>
            <a:r>
              <a:rPr lang="cs-CZ" b="1" dirty="0" smtClean="0"/>
              <a:t>Dickens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5"/>
            <a:ext cx="8640960" cy="489654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 dětství žil v </a:t>
            </a:r>
            <a:r>
              <a:rPr lang="cs-CZ" sz="2400" dirty="0" smtClean="0">
                <a:solidFill>
                  <a:srgbClr val="C00000"/>
                </a:solidFill>
              </a:rPr>
              <a:t>bídě</a:t>
            </a:r>
            <a:r>
              <a:rPr lang="cs-CZ" sz="2400" dirty="0" smtClean="0"/>
              <a:t>, musel se živit sám</a:t>
            </a:r>
          </a:p>
          <a:p>
            <a:r>
              <a:rPr lang="cs-CZ" sz="2400" dirty="0" smtClean="0"/>
              <a:t>první literární črty tvořil pod pseudonymem </a:t>
            </a:r>
            <a:r>
              <a:rPr lang="cs-CZ" sz="2400" dirty="0" err="1" smtClean="0"/>
              <a:t>Boz</a:t>
            </a:r>
            <a:r>
              <a:rPr lang="cs-CZ" sz="2400" dirty="0" smtClean="0"/>
              <a:t>, zachycoval v nich typické londýnské postavy a postavičky</a:t>
            </a:r>
          </a:p>
          <a:p>
            <a:r>
              <a:rPr lang="cs-CZ" sz="2400" dirty="0" smtClean="0"/>
              <a:t>celoživotním námětem se mu staly </a:t>
            </a:r>
            <a:r>
              <a:rPr lang="cs-CZ" sz="2400" dirty="0" smtClean="0">
                <a:solidFill>
                  <a:srgbClr val="C00000"/>
                </a:solidFill>
              </a:rPr>
              <a:t>tragické osudy dětí (používal vlastní zážitky)</a:t>
            </a:r>
          </a:p>
          <a:p>
            <a:r>
              <a:rPr lang="cs-CZ" sz="2400" dirty="0" smtClean="0"/>
              <a:t>byl velmi pracovitý, ještě za svého života byl celosvětově známý a slavný</a:t>
            </a:r>
          </a:p>
          <a:p>
            <a:r>
              <a:rPr lang="cs-CZ" sz="2400" dirty="0" smtClean="0"/>
              <a:t>na sklonku života ztrácel paměť, zemřel na mrtvici</a:t>
            </a:r>
          </a:p>
          <a:p>
            <a:r>
              <a:rPr lang="cs-CZ" sz="2400" dirty="0" smtClean="0"/>
              <a:t>jeho nejznámějším díle je </a:t>
            </a:r>
            <a:r>
              <a:rPr lang="cs-CZ" sz="2400" dirty="0" err="1" smtClean="0">
                <a:solidFill>
                  <a:srgbClr val="C00000"/>
                </a:solidFill>
              </a:rPr>
              <a:t>Oliwer</a:t>
            </a:r>
            <a:r>
              <a:rPr lang="cs-CZ" sz="2400" dirty="0" smtClean="0">
                <a:solidFill>
                  <a:srgbClr val="C00000"/>
                </a:solidFill>
              </a:rPr>
              <a:t> Twist</a:t>
            </a:r>
            <a:endParaRPr lang="cs-CZ" sz="2400" dirty="0">
              <a:solidFill>
                <a:srgbClr val="C0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602"/>
          <a:stretch/>
        </p:blipFill>
        <p:spPr bwMode="auto">
          <a:xfrm>
            <a:off x="6948264" y="188640"/>
            <a:ext cx="1762125" cy="1875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35607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/>
              <a:t>Fjodor</a:t>
            </a:r>
            <a:r>
              <a:rPr lang="cs-CZ" b="1" dirty="0"/>
              <a:t> Michajlovič </a:t>
            </a:r>
            <a:r>
              <a:rPr lang="cs-CZ" b="1" dirty="0" err="1" smtClean="0"/>
              <a:t>Dostojevskij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07361"/>
            <a:ext cx="8712968" cy="4645975"/>
          </a:xfrm>
        </p:spPr>
        <p:txBody>
          <a:bodyPr>
            <a:normAutofit/>
          </a:bodyPr>
          <a:lstStyle/>
          <a:p>
            <a:r>
              <a:rPr lang="cs-CZ" sz="2400" dirty="0" smtClean="0"/>
              <a:t>ruský spisovatel a filosof, předchůdce </a:t>
            </a:r>
            <a:r>
              <a:rPr lang="cs-CZ" sz="2400" dirty="0" smtClean="0">
                <a:solidFill>
                  <a:srgbClr val="C00000"/>
                </a:solidFill>
              </a:rPr>
              <a:t>moderní psychologické prózy</a:t>
            </a:r>
          </a:p>
          <a:p>
            <a:r>
              <a:rPr lang="cs-CZ" sz="2400" dirty="0" smtClean="0"/>
              <a:t>patřil do utopické skupiny socialistů, která vystupovala proti carovi</a:t>
            </a:r>
          </a:p>
          <a:p>
            <a:r>
              <a:rPr lang="cs-CZ" sz="2400" dirty="0" smtClean="0"/>
              <a:t>byl odsouzen </a:t>
            </a:r>
            <a:r>
              <a:rPr lang="cs-CZ" sz="2400" dirty="0" smtClean="0">
                <a:solidFill>
                  <a:srgbClr val="C00000"/>
                </a:solidFill>
              </a:rPr>
              <a:t>k trestu smrti</a:t>
            </a:r>
            <a:r>
              <a:rPr lang="cs-CZ" sz="2400" dirty="0" smtClean="0"/>
              <a:t>, jež mu byl změněn na 4 roky vězení a nucené práce na Sibiři</a:t>
            </a:r>
          </a:p>
          <a:p>
            <a:r>
              <a:rPr lang="cs-CZ" sz="2400" dirty="0" smtClean="0"/>
              <a:t>ve svých dílech </a:t>
            </a:r>
            <a:r>
              <a:rPr lang="cs-CZ" sz="2400" dirty="0" smtClean="0">
                <a:solidFill>
                  <a:srgbClr val="C00000"/>
                </a:solidFill>
              </a:rPr>
              <a:t>psychologicky rozebíral</a:t>
            </a:r>
            <a:r>
              <a:rPr lang="cs-CZ" sz="2400" dirty="0" smtClean="0"/>
              <a:t> zločince, revolucionáře prostitutky či lidi s duševními nemocemi, zobrazoval okolní </a:t>
            </a:r>
            <a:r>
              <a:rPr lang="cs-CZ" sz="2400" dirty="0" smtClean="0">
                <a:solidFill>
                  <a:srgbClr val="C00000"/>
                </a:solidFill>
              </a:rPr>
              <a:t>hrůzy i anarchii</a:t>
            </a:r>
          </a:p>
          <a:p>
            <a:r>
              <a:rPr lang="cs-CZ" sz="2400" dirty="0" smtClean="0"/>
              <a:t>za nejdůležitější dílo je považován </a:t>
            </a:r>
            <a:r>
              <a:rPr lang="cs-CZ" sz="2400" dirty="0" smtClean="0">
                <a:solidFill>
                  <a:srgbClr val="C00000"/>
                </a:solidFill>
              </a:rPr>
              <a:t>Zločin a trest</a:t>
            </a:r>
            <a:endParaRPr lang="cs-CZ" sz="2400" dirty="0">
              <a:solidFill>
                <a:srgbClr val="C0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14345"/>
            <a:ext cx="1323499" cy="166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783091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174516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Mezi autory realistické literatury patří i následující autoři. Pokus se k nim správně vybrat názvy nejdůležitějšího díla. Využít můžeš jakékoli zdroje informací.</a:t>
            </a:r>
            <a:endParaRPr lang="cs-CZ" sz="2400" dirty="0"/>
          </a:p>
        </p:txBody>
      </p:sp>
      <p:sp>
        <p:nvSpPr>
          <p:cNvPr id="3" name="Vodorovný svitek 2"/>
          <p:cNvSpPr/>
          <p:nvPr/>
        </p:nvSpPr>
        <p:spPr>
          <a:xfrm>
            <a:off x="755576" y="3284984"/>
            <a:ext cx="1863080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G. </a:t>
            </a:r>
            <a:r>
              <a:rPr lang="cs-CZ" dirty="0" err="1" smtClean="0"/>
              <a:t>Maupassant</a:t>
            </a:r>
            <a:endParaRPr lang="cs-CZ" dirty="0"/>
          </a:p>
        </p:txBody>
      </p:sp>
      <p:sp>
        <p:nvSpPr>
          <p:cNvPr id="4" name="Vodorovný svitek 3"/>
          <p:cNvSpPr/>
          <p:nvPr/>
        </p:nvSpPr>
        <p:spPr>
          <a:xfrm>
            <a:off x="6084168" y="5722695"/>
            <a:ext cx="1872207" cy="732834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Válka a mír</a:t>
            </a:r>
            <a:endParaRPr lang="cs-CZ" dirty="0"/>
          </a:p>
        </p:txBody>
      </p:sp>
      <p:sp>
        <p:nvSpPr>
          <p:cNvPr id="5" name="Vodorovný svitek 4"/>
          <p:cNvSpPr/>
          <p:nvPr/>
        </p:nvSpPr>
        <p:spPr>
          <a:xfrm>
            <a:off x="318948" y="2298750"/>
            <a:ext cx="1143000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L. N. Tolstoj</a:t>
            </a:r>
            <a:endParaRPr lang="cs-CZ" dirty="0"/>
          </a:p>
        </p:txBody>
      </p:sp>
      <p:sp>
        <p:nvSpPr>
          <p:cNvPr id="6" name="Vodorovný svitek 5"/>
          <p:cNvSpPr/>
          <p:nvPr/>
        </p:nvSpPr>
        <p:spPr>
          <a:xfrm>
            <a:off x="7457037" y="1628800"/>
            <a:ext cx="1358870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Revizor</a:t>
            </a:r>
            <a:endParaRPr lang="cs-CZ" dirty="0"/>
          </a:p>
        </p:txBody>
      </p:sp>
      <p:sp>
        <p:nvSpPr>
          <p:cNvPr id="7" name="Vodorovný svitek 6"/>
          <p:cNvSpPr/>
          <p:nvPr/>
        </p:nvSpPr>
        <p:spPr>
          <a:xfrm>
            <a:off x="3923928" y="5422257"/>
            <a:ext cx="1143000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N. V. Gogol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3443017" y="2584419"/>
            <a:ext cx="1800200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Višňový sad</a:t>
            </a:r>
            <a:endParaRPr lang="cs-CZ" dirty="0"/>
          </a:p>
        </p:txBody>
      </p:sp>
      <p:sp>
        <p:nvSpPr>
          <p:cNvPr id="9" name="Vodorovný svitek 8"/>
          <p:cNvSpPr/>
          <p:nvPr/>
        </p:nvSpPr>
        <p:spPr>
          <a:xfrm>
            <a:off x="6669668" y="4411220"/>
            <a:ext cx="1574739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A. P. Čechov</a:t>
            </a:r>
            <a:endParaRPr lang="cs-CZ" dirty="0"/>
          </a:p>
        </p:txBody>
      </p:sp>
      <p:sp>
        <p:nvSpPr>
          <p:cNvPr id="10" name="Vodorovný svitek 9"/>
          <p:cNvSpPr/>
          <p:nvPr/>
        </p:nvSpPr>
        <p:spPr>
          <a:xfrm>
            <a:off x="485056" y="5232656"/>
            <a:ext cx="1447800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Zabiják</a:t>
            </a:r>
            <a:endParaRPr lang="cs-CZ" dirty="0"/>
          </a:p>
        </p:txBody>
      </p:sp>
      <p:sp>
        <p:nvSpPr>
          <p:cNvPr id="11" name="Vodorovný svitek 10"/>
          <p:cNvSpPr/>
          <p:nvPr/>
        </p:nvSpPr>
        <p:spPr>
          <a:xfrm>
            <a:off x="6314037" y="2930240"/>
            <a:ext cx="1143000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E. </a:t>
            </a:r>
            <a:r>
              <a:rPr lang="cs-CZ" dirty="0" err="1" smtClean="0"/>
              <a:t>Zola</a:t>
            </a:r>
            <a:endParaRPr lang="cs-CZ" dirty="0"/>
          </a:p>
        </p:txBody>
      </p:sp>
      <p:sp>
        <p:nvSpPr>
          <p:cNvPr id="12" name="Vodorovný svitek 11"/>
          <p:cNvSpPr/>
          <p:nvPr/>
        </p:nvSpPr>
        <p:spPr>
          <a:xfrm>
            <a:off x="3443017" y="3963512"/>
            <a:ext cx="1623911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Miláček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03460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4.44444E-6 L 0.69063 -0.26458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531" y="-132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1.48148E-6 L -0.27604 -0.15556 " pathEditMode="relative" rAng="0" ptsTypes="AA">
                                      <p:cBhvr>
                                        <p:cTn id="8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802" y="-77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7.40741E-7 L -0.30382 0.03565 " pathEditMode="relative" rAng="0" ptsTypes="AA">
                                      <p:cBhvr>
                                        <p:cTn id="8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191" y="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33333E-6 L 0.67829 0.38356 " pathEditMode="relative" rAng="0" ptsTypes="AA">
                                      <p:cBhvr>
                                        <p:cTn id="8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906" y="19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1.48148E-6 L -0.53941 0.55486 " pathEditMode="relative" rAng="0" ptsTypes="AA">
                                      <p:cBhvr>
                                        <p:cTn id="9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79" y="277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5" grpId="1" animBg="1"/>
      <p:bldP spid="6" grpId="0" animBg="1"/>
      <p:bldP spid="6" grpId="1" animBg="1"/>
      <p:bldP spid="7" grpId="0" animBg="1"/>
      <p:bldP spid="8" grpId="0" animBg="1"/>
      <p:bldP spid="9" grpId="0" animBg="1"/>
      <p:bldP spid="9" grpId="1" animBg="1"/>
      <p:bldP spid="10" grpId="0" animBg="1"/>
      <p:bldP spid="10" grpId="1" animBg="1"/>
      <p:bldP spid="11" grpId="0" animBg="1"/>
      <p:bldP spid="12" grpId="0" animBg="1"/>
      <p:bldP spid="12" grpId="1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Opakovací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Pokus se shrnout charakteristické rysy realismu. Při jejich formulaci použij obrazový materiál této prezentace.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Zkus zjistit obsah jednoho z uvedených literárních děl.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Který z uvedených spisovatelů či malířů je ti blízký a proč?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Zkus porovnat romantismus a realismus. Čím se liší?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Seznam se s významem slova </a:t>
            </a:r>
            <a:r>
              <a:rPr lang="cs-CZ" sz="2400" dirty="0" err="1" smtClean="0"/>
              <a:t>burlak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080" y="548680"/>
            <a:ext cx="1222643" cy="12226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55433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8505196"/>
              </p:ext>
            </p:extLst>
          </p:nvPr>
        </p:nvGraphicFramePr>
        <p:xfrm>
          <a:off x="1187624" y="1556792"/>
          <a:ext cx="6834187" cy="3486150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8B2EE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Mgr. Lenka Kudrnová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8B2EE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16.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01.  2013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společnost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Osobnosti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realismu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Dějepis 8. ročník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J. F.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Millet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G.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Courbert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E. Manet, I.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Repin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A. Rodin,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Stendal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H. Balzac, Ch. Dickens, F. M.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Dostijevskij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065434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8751473"/>
              </p:ext>
            </p:extLst>
          </p:nvPr>
        </p:nvGraphicFramePr>
        <p:xfrm>
          <a:off x="827584" y="836712"/>
          <a:ext cx="7358063" cy="17981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0809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689" marB="45689"/>
                </a:tc>
              </a:tr>
              <a:tr h="84735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z="1400" dirty="0" smtClean="0"/>
                        <a:t>Výkladový</a:t>
                      </a:r>
                      <a:r>
                        <a:rPr lang="cs-CZ" sz="1400" baseline="0" dirty="0" smtClean="0"/>
                        <a:t> materiál obsahově rozvíjející učebnici dějepisu pro 8. ročník. Časová dotace cca 40 min. Materiál obsahuje několik opakovacích otázek a závěrečnou </a:t>
                      </a:r>
                      <a:r>
                        <a:rPr lang="cs-CZ" sz="1400" baseline="0" dirty="0" err="1" smtClean="0"/>
                        <a:t>spojovačku</a:t>
                      </a:r>
                      <a:r>
                        <a:rPr lang="cs-CZ" sz="1400" baseline="0" dirty="0" smtClean="0"/>
                        <a:t>.  Otázky  většinou neobsahují řešení. Odpověď na některé otázky vyžaduje použití  internetu či jiných zdrojů informací. Tento výkladový materiál posiluje mezipředmětové vztahy a dá se jej  využít i v hodinách českého jazyka. </a:t>
                      </a:r>
                      <a:endParaRPr lang="cs-CZ" sz="1400" dirty="0" smtClean="0"/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</a:txBody>
                  <a:tcPr marL="91439" marR="91439" marT="45689" marB="45689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521496"/>
              </p:ext>
            </p:extLst>
          </p:nvPr>
        </p:nvGraphicFramePr>
        <p:xfrm>
          <a:off x="827584" y="2636912"/>
          <a:ext cx="7358063" cy="37278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283608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POUŽITÉ  ZDROJE</a:t>
                      </a:r>
                      <a:endParaRPr lang="cs-CZ" sz="1200" dirty="0"/>
                    </a:p>
                  </a:txBody>
                  <a:tcPr marL="91439" marR="91439" marT="45698" marB="45698"/>
                </a:tc>
              </a:tr>
              <a:tr h="302876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baseline="0" dirty="0" smtClean="0"/>
                        <a:t>Vlastní tvorba.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Zdroje obrazového materiálu: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3"/>
                        </a:rPr>
                        <a:t>http://upload.wikimedia.org/wikipedia/commons/thumb/4/47/Jean-FrancoisMillet%28Nadar%29.jpg/250px-Jean-FrancoisMillet%28Nadar%29.jpg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4"/>
                        </a:rPr>
                        <a:t>http://upload.wikimedia.org/wikipedia/commons/thumb/6/64/Millet_Gleaners.jpg/220px-Millet_Gleaners.jpg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5"/>
                        </a:rPr>
                        <a:t>http://upload.wikimedia.org/wikipedia/commons/thumb/e/e5/Gustave_Courbet.jpg/190px-Gustave_Courbet.jpg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6"/>
                        </a:rPr>
                        <a:t>http://t1.gstatic.com/images?q=tbn:ANd9GcR8oyOJpoNu0spImoHDJP-bHfC6JV1Jw-dyIQ3dDaNVE9-8bx2K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7"/>
                        </a:rPr>
                        <a:t>http://t1.gstatic.com/images?q=tbn:ANd9GcSmio8gltjmDZ39NXM0BNKo2y_7pxknFVImlO5RpjLZcjn9WE-Hrg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8"/>
                        </a:rPr>
                        <a:t>http://upload.wikimedia.org/wikipedia/commons/thumb/8/88/%C3%89douard_Manet.jpg/230px-%C3%89douard_Manet.jpg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9"/>
                        </a:rPr>
                        <a:t>http://www.abcgallery.com/M/manet/manet13.JPG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0"/>
                        </a:rPr>
                        <a:t>http://upload.wikimedia.org/wikipedia/commons/thumb/3/3b/REPIN_portret_REPIN.jpg/220px-REPIN_portret_REPIN.jpg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1"/>
                        </a:rPr>
                        <a:t>http://upload.wikimedia.org/wikipedia/commons/thumb/a/ae/Ilia_Efimovich_Repin_%281844-1930%29_-_Volga_Boatmen_%281870-1873%29.jpg/800px-Ilia_Efimovich_Repin_%281844-1930%29_-_Volga_Boatmen_%281870-1873%29.jpg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2"/>
                        </a:rPr>
                        <a:t>http://upload.wikimedia.org/wikipedia/commons/thumb/6/6c/REPIN_Ivan_Terrible%26Ivan.jpg/800px-REPIN_Ivan_Terrible%26Ivan.jpg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3"/>
                        </a:rPr>
                        <a:t>http://upload.wikimedia.org/wikipedia/commons/thumb/9/9d/Netsurf11_-_Rodin.jpg/220px-Netsurf11_-_Rodin.jpg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4"/>
                        </a:rPr>
                        <a:t>http://365artists.files.wordpress.com/2011/05/rodin20thinker.jpg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5"/>
                        </a:rPr>
                        <a:t>http://upload.wikimedia.org/wikipedia/commons/thumb/3/3d/Stendhal.jpg/200px-Stendhal.jpg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6"/>
                        </a:rPr>
                        <a:t>http://www.coltulcolectionarului.ro/blog/wordpress/wp-content/uploads/2010/04/balzac.jpg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7"/>
                        </a:rPr>
                        <a:t>http://t0.gstatic.com/images?q=tbn:ANd9GcQFTNrTvfJXUviLfzmPbADkbZadj1ply1rOr2LwhMxdP4GUlTKwZA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8"/>
                        </a:rPr>
                        <a:t>http://userserve-ak.last.fm/serve/_/25660333/Fjodor+Dostojevskij.jpg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baseline="0" dirty="0" smtClean="0"/>
                        <a:t>otevřená galerie </a:t>
                      </a:r>
                      <a:r>
                        <a:rPr lang="cs-CZ" sz="1000" baseline="0" dirty="0" smtClean="0">
                          <a:hlinkClick r:id="rId19"/>
                        </a:rPr>
                        <a:t>www.office.microsoft.com</a:t>
                      </a:r>
                      <a:endParaRPr lang="cs-CZ" sz="1000" dirty="0"/>
                    </a:p>
                  </a:txBody>
                  <a:tcPr marL="91439" marR="91439" marT="45698" marB="4569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184282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Winter">
  <a:themeElements>
    <a:clrScheme name="Vlastní 3">
      <a:dk1>
        <a:srgbClr val="000000"/>
      </a:dk1>
      <a:lt1>
        <a:srgbClr val="062328"/>
      </a:lt1>
      <a:dk2>
        <a:srgbClr val="DBF5F9"/>
      </a:dk2>
      <a:lt2>
        <a:srgbClr val="105964"/>
      </a:lt2>
      <a:accent1>
        <a:srgbClr val="90C6F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Vlastní 3">
    <a:dk1>
      <a:srgbClr val="000000"/>
    </a:dk1>
    <a:lt1>
      <a:srgbClr val="062328"/>
    </a:lt1>
    <a:dk2>
      <a:srgbClr val="DBF5F9"/>
    </a:dk2>
    <a:lt2>
      <a:srgbClr val="105964"/>
    </a:lt2>
    <a:accent1>
      <a:srgbClr val="90C6F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254</TotalTime>
  <Words>1007</Words>
  <Application>Microsoft Office PowerPoint</Application>
  <PresentationFormat>Předvádění na obrazovce (4:3)</PresentationFormat>
  <Paragraphs>142</Paragraphs>
  <Slides>22</Slides>
  <Notes>3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22</vt:i4>
      </vt:variant>
    </vt:vector>
  </HeadingPairs>
  <TitlesOfParts>
    <vt:vector size="24" baseType="lpstr">
      <vt:lpstr>Motiv systému Office</vt:lpstr>
      <vt:lpstr>Winter</vt:lpstr>
      <vt:lpstr>Prezentace aplikace PowerPoint</vt:lpstr>
      <vt:lpstr>Osobnosti realismu</vt:lpstr>
      <vt:lpstr>Charakteristika realismu</vt:lpstr>
      <vt:lpstr>Jean-François Millet</vt:lpstr>
      <vt:lpstr>Gustave Courbet</vt:lpstr>
      <vt:lpstr>Gustave Courbet</vt:lpstr>
      <vt:lpstr>Édouard Manet</vt:lpstr>
      <vt:lpstr>Édouard Manet</vt:lpstr>
      <vt:lpstr>Ilja Repin</vt:lpstr>
      <vt:lpstr>Ilja Repin</vt:lpstr>
      <vt:lpstr>Ilja Repin</vt:lpstr>
      <vt:lpstr>Auguste Rodin</vt:lpstr>
      <vt:lpstr>Auguste Rodin</vt:lpstr>
      <vt:lpstr>Kritický realismus v literatuře</vt:lpstr>
      <vt:lpstr>Stendhal</vt:lpstr>
      <vt:lpstr>Honoré de Balzac </vt:lpstr>
      <vt:lpstr>Charles Dickens</vt:lpstr>
      <vt:lpstr>Fjodor Michajlovič Dostojevskij</vt:lpstr>
      <vt:lpstr>Mezi autory realistické literatury patří i následující autoři. Pokus se k nim správně vybrat názvy nejdůležitějšího díla. Využít můžeš jakékoli zdroje informací.</vt:lpstr>
      <vt:lpstr>Opakovací otázky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 </cp:lastModifiedBy>
  <cp:revision>29</cp:revision>
  <dcterms:created xsi:type="dcterms:W3CDTF">2013-01-16T07:05:25Z</dcterms:created>
  <dcterms:modified xsi:type="dcterms:W3CDTF">2013-01-17T10:16:24Z</dcterms:modified>
</cp:coreProperties>
</file>