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3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6" r:id="rId21"/>
    <p:sldId id="277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9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E75016-A872-4CBC-88DD-7E801F1414C6}" type="datetimeFigureOut">
              <a:rPr lang="cs-CZ" smtClean="0"/>
              <a:t>18.1.2013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745942-9AE3-444E-954A-CA0D86365C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90929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745942-9AE3-444E-954A-CA0D86365C35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5501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17731-F0A4-4261-A20A-BAC5C099A900}" type="slidenum">
              <a:rPr lang="cs-CZ" smtClean="0"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56636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632063-F543-4D1D-AB3D-59930624A64B}" type="slidenum">
              <a:rPr lang="cs-CZ" smtClean="0"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35118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8EEDD-5602-4C8D-906C-DFCB2228D070}" type="datetimeFigureOut">
              <a:rPr lang="cs-CZ" smtClean="0"/>
              <a:t>18.1.2013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48290-97BC-47C3-AFC7-F8658373F24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6520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8EEDD-5602-4C8D-906C-DFCB2228D070}" type="datetimeFigureOut">
              <a:rPr lang="cs-CZ" smtClean="0"/>
              <a:t>18.1.2013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48290-97BC-47C3-AFC7-F8658373F24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580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8EEDD-5602-4C8D-906C-DFCB2228D070}" type="datetimeFigureOut">
              <a:rPr lang="cs-CZ" smtClean="0"/>
              <a:t>18.1.2013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48290-97BC-47C3-AFC7-F8658373F24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0176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8EEDD-5602-4C8D-906C-DFCB2228D070}" type="datetimeFigureOut">
              <a:rPr lang="cs-CZ" smtClean="0"/>
              <a:t>18.1.2013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48290-97BC-47C3-AFC7-F8658373F24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557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8EEDD-5602-4C8D-906C-DFCB2228D070}" type="datetimeFigureOut">
              <a:rPr lang="cs-CZ" smtClean="0"/>
              <a:t>18.1.2013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48290-97BC-47C3-AFC7-F8658373F24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371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8EEDD-5602-4C8D-906C-DFCB2228D070}" type="datetimeFigureOut">
              <a:rPr lang="cs-CZ" smtClean="0"/>
              <a:t>18.1.2013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48290-97BC-47C3-AFC7-F8658373F24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237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8EEDD-5602-4C8D-906C-DFCB2228D070}" type="datetimeFigureOut">
              <a:rPr lang="cs-CZ" smtClean="0"/>
              <a:t>18.1.2013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48290-97BC-47C3-AFC7-F8658373F24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6679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8EEDD-5602-4C8D-906C-DFCB2228D070}" type="datetimeFigureOut">
              <a:rPr lang="cs-CZ" smtClean="0"/>
              <a:t>18.1.2013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48290-97BC-47C3-AFC7-F8658373F24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7630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8EEDD-5602-4C8D-906C-DFCB2228D070}" type="datetimeFigureOut">
              <a:rPr lang="cs-CZ" smtClean="0"/>
              <a:t>18.1.2013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48290-97BC-47C3-AFC7-F8658373F24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5153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8EEDD-5602-4C8D-906C-DFCB2228D070}" type="datetimeFigureOut">
              <a:rPr lang="cs-CZ" smtClean="0"/>
              <a:t>18.1.2013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48290-97BC-47C3-AFC7-F8658373F24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7136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8EEDD-5602-4C8D-906C-DFCB2228D070}" type="datetimeFigureOut">
              <a:rPr lang="cs-CZ" smtClean="0"/>
              <a:t>18.1.2013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48290-97BC-47C3-AFC7-F8658373F24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5850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520731"/>
            <a:ext cx="9144000" cy="3435579"/>
          </a:xfrm>
          <a:custGeom>
            <a:avLst/>
            <a:gdLst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19794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7466" y="25350"/>
                  <a:pt x="0" y="1979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28000"/>
                  <a:satMod val="2000000"/>
                  <a:alpha val="30000"/>
                </a:schemeClr>
              </a:gs>
              <a:gs pos="35000">
                <a:schemeClr val="bg2">
                  <a:shade val="100000"/>
                  <a:satMod val="600000"/>
                  <a:alpha val="0"/>
                </a:schemeClr>
              </a:gs>
            </a:gsLst>
            <a:lin ang="54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02920" y="2775745"/>
            <a:ext cx="8229600" cy="2167128"/>
          </a:xfrm>
        </p:spPr>
        <p:txBody>
          <a:bodyPr tIns="0" bIns="0" anchor="t"/>
          <a:lstStyle>
            <a:lvl1pPr>
              <a:defRPr sz="5000" cap="all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  <a:reflection blurRad="12000" stA="25000" endPos="49000" dist="5000" dir="5400000" sy="-100000" algn="bl" rotWithShape="0"/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00064" y="1559720"/>
            <a:ext cx="5105400" cy="1219200"/>
          </a:xfrm>
        </p:spPr>
        <p:txBody>
          <a:bodyPr lIns="0" tIns="0" rIns="0" bIns="0" anchor="b"/>
          <a:lstStyle>
            <a:lvl1pPr marL="0" indent="0" algn="l">
              <a:buNone/>
              <a:defRPr sz="19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8EEDD-5602-4C8D-906C-DFCB2228D070}" type="datetimeFigureOut">
              <a:rPr lang="cs-CZ" smtClean="0"/>
              <a:t>18.1.2013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48290-97BC-47C3-AFC7-F8658373F24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8EEDD-5602-4C8D-906C-DFCB2228D070}" type="datetimeFigureOut">
              <a:rPr lang="cs-CZ" smtClean="0"/>
              <a:t>18.1.2013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48290-97BC-47C3-AFC7-F8658373F24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990600"/>
            <a:ext cx="7772400" cy="1362456"/>
          </a:xfrm>
        </p:spPr>
        <p:txBody>
          <a:bodyPr>
            <a:noAutofit/>
          </a:bodyPr>
          <a:lstStyle>
            <a:lvl1pPr algn="l">
              <a:buNone/>
              <a:defRPr sz="48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52677"/>
            <a:ext cx="7772400" cy="1509712"/>
          </a:xfrm>
        </p:spPr>
        <p:txBody>
          <a:bodyPr anchor="t"/>
          <a:lstStyle>
            <a:lvl1pPr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8EEDD-5602-4C8D-906C-DFCB2228D070}" type="datetimeFigureOut">
              <a:rPr lang="cs-CZ" smtClean="0"/>
              <a:t>18.1.2013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48290-97BC-47C3-AFC7-F8658373F24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8EEDD-5602-4C8D-906C-DFCB2228D070}" type="datetimeFigureOut">
              <a:rPr lang="cs-CZ" smtClean="0"/>
              <a:t>18.1.2013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48290-97BC-47C3-AFC7-F8658373F24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 anchor="b"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112168"/>
            <a:ext cx="4040188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8000" dist="38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2112168"/>
            <a:ext cx="4041775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667000"/>
            <a:ext cx="4040188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667000"/>
            <a:ext cx="4041775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8EEDD-5602-4C8D-906C-DFCB2228D070}" type="datetimeFigureOut">
              <a:rPr lang="cs-CZ" smtClean="0"/>
              <a:t>18.1.2013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48290-97BC-47C3-AFC7-F8658373F24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  <a:effectLst/>
        </p:spPr>
        <p:txBody>
          <a:bodyPr tIns="9144" bIns="9144" anchor="b"/>
          <a:lstStyle>
            <a:lvl1pPr>
              <a:defRPr sz="4800" cap="none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8EEDD-5602-4C8D-906C-DFCB2228D070}" type="datetimeFigureOut">
              <a:rPr lang="cs-CZ" smtClean="0"/>
              <a:t>18.1.2013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48290-97BC-47C3-AFC7-F8658373F24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8EEDD-5602-4C8D-906C-DFCB2228D070}" type="datetimeFigureOut">
              <a:rPr lang="cs-CZ" smtClean="0"/>
              <a:t>18.1.2013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48290-97BC-47C3-AFC7-F8658373F24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1440"/>
            <a:ext cx="8229600" cy="914400"/>
          </a:xfrm>
        </p:spPr>
        <p:txBody>
          <a:bodyPr tIns="0" bIns="0" anchor="b"/>
          <a:lstStyle>
            <a:lvl1pPr algn="l">
              <a:buNone/>
              <a:defRPr sz="5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133856"/>
            <a:ext cx="2590800" cy="5181600"/>
          </a:xfrm>
        </p:spPr>
        <p:txBody>
          <a:bodyPr lIns="45720" tIns="45720" rIns="0"/>
          <a:lstStyle>
            <a:lvl1pPr marL="0" indent="0">
              <a:spcBef>
                <a:spcPts val="300"/>
              </a:spcBef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133472"/>
            <a:ext cx="5257800" cy="5191128"/>
          </a:xfrm>
        </p:spPr>
        <p:txBody>
          <a:bodyPr/>
          <a:lstStyle>
            <a:lvl1pPr algn="l">
              <a:defRPr sz="3000"/>
            </a:lvl1pPr>
            <a:lvl2pPr algn="l">
              <a:defRPr sz="2800"/>
            </a:lvl2pPr>
            <a:lvl3pPr algn="l">
              <a:defRPr sz="2400"/>
            </a:lvl3pPr>
            <a:lvl4pPr algn="l">
              <a:defRPr sz="2000"/>
            </a:lvl4pPr>
            <a:lvl5pPr algn="l">
              <a:defRPr sz="20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8EEDD-5602-4C8D-906C-DFCB2228D070}" type="datetimeFigureOut">
              <a:rPr lang="cs-CZ" smtClean="0"/>
              <a:t>18.1.2013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48290-97BC-47C3-AFC7-F8658373F24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6240" y="1981200"/>
            <a:ext cx="3429000" cy="522288"/>
          </a:xfrm>
        </p:spPr>
        <p:txBody>
          <a:bodyPr tIns="0" bIns="0" anchor="b"/>
          <a:lstStyle>
            <a:lvl1pPr algn="r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93368" y="1066800"/>
            <a:ext cx="4572000" cy="4572000"/>
          </a:xfrm>
          <a:solidFill>
            <a:schemeClr val="bg2">
              <a:shade val="75000"/>
            </a:schemeClr>
          </a:solidFill>
          <a:ln w="60325">
            <a:solidFill>
              <a:srgbClr val="FFFFFF"/>
            </a:solidFill>
            <a:miter lim="800000"/>
          </a:ln>
          <a:effectLst>
            <a:outerShdw blurRad="36195" dist="10000" dir="5400000" algn="tl" rotWithShape="0">
              <a:srgbClr val="000000">
                <a:alpha val="75000"/>
              </a:srgbClr>
            </a:outerShdw>
            <a:reflection stA="21000" endA="500" endPos="10000" dist="20000" dir="5400000" sy="-100000" algn="bl" rotWithShape="0"/>
          </a:effectLst>
        </p:spPr>
        <p:txBody>
          <a:bodyPr/>
          <a:lstStyle>
            <a:lvl1pPr>
              <a:buNone/>
              <a:defRPr sz="3200"/>
            </a:lvl1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6240" y="2543176"/>
            <a:ext cx="3429000" cy="914400"/>
          </a:xfrm>
        </p:spPr>
        <p:txBody>
          <a:bodyPr lIns="0" tIns="0" rIns="0" bIns="0" anchor="t"/>
          <a:lstStyle>
            <a:lvl1pPr indent="0" algn="r">
              <a:spcBef>
                <a:spcPts val="300"/>
              </a:spcBef>
              <a:buFontTx/>
              <a:buNone/>
              <a:defRPr sz="1400" baseline="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8EEDD-5602-4C8D-906C-DFCB2228D070}" type="datetimeFigureOut">
              <a:rPr lang="cs-CZ" smtClean="0"/>
              <a:t>18.1.2013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3400" y="6356350"/>
            <a:ext cx="533400" cy="365125"/>
          </a:xfrm>
        </p:spPr>
        <p:txBody>
          <a:bodyPr/>
          <a:lstStyle/>
          <a:p>
            <a:fld id="{F8648290-97BC-47C3-AFC7-F8658373F24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8EEDD-5602-4C8D-906C-DFCB2228D070}" type="datetimeFigureOut">
              <a:rPr lang="cs-CZ" smtClean="0"/>
              <a:t>18.1.2013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48290-97BC-47C3-AFC7-F8658373F24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8EEDD-5602-4C8D-906C-DFCB2228D070}" type="datetimeFigureOut">
              <a:rPr lang="cs-CZ" smtClean="0"/>
              <a:t>18.1.2013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48290-97BC-47C3-AFC7-F8658373F24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8EEDD-5602-4C8D-906C-DFCB2228D070}" type="datetimeFigureOut">
              <a:rPr lang="cs-CZ" smtClean="0"/>
              <a:t>18.1.2013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648290-97BC-47C3-AFC7-F8658373F24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8843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142899"/>
            <a:ext cx="9144000" cy="5562705"/>
          </a:xfrm>
          <a:custGeom>
            <a:avLst/>
            <a:gdLst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25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10056" y="24231"/>
                  <a:pt x="0" y="2025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55000"/>
                  <a:satMod val="1800000"/>
                  <a:alpha val="55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" name="Flowchart: Document 7"/>
          <p:cNvSpPr/>
          <p:nvPr/>
        </p:nvSpPr>
        <p:spPr>
          <a:xfrm rot="10800000">
            <a:off x="1" y="1341133"/>
            <a:ext cx="9144000" cy="4480425"/>
          </a:xfrm>
          <a:custGeom>
            <a:avLst/>
            <a:gdLst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03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8684" y="24776"/>
                  <a:pt x="0" y="2003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40000"/>
                  <a:satMod val="1900000"/>
                  <a:alpha val="30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524000"/>
          </a:xfrm>
          <a:prstGeom prst="rect">
            <a:avLst/>
          </a:prstGeom>
        </p:spPr>
        <p:txBody>
          <a:bodyPr vert="horz" lIns="0" tIns="9144" rIns="0" bIns="9144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2179637"/>
            <a:ext cx="8229600" cy="4114800"/>
          </a:xfrm>
          <a:prstGeom prst="rect">
            <a:avLst/>
          </a:prstGeom>
        </p:spPr>
        <p:txBody>
          <a:bodyPr vert="horz" lIns="9144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1981200" cy="365125"/>
          </a:xfrm>
          <a:prstGeom prst="rect">
            <a:avLst/>
          </a:prstGeom>
        </p:spPr>
        <p:txBody>
          <a:bodyPr vert="horz" anchor="b"/>
          <a:lstStyle>
            <a:lvl1pPr algn="ctr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90B8EEDD-5602-4C8D-906C-DFCB2228D070}" type="datetimeFigureOut">
              <a:rPr lang="cs-CZ" smtClean="0"/>
              <a:t>18.1.2013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438400" y="6356350"/>
            <a:ext cx="2895600" cy="365125"/>
          </a:xfrm>
          <a:prstGeom prst="rect">
            <a:avLst/>
          </a:prstGeom>
        </p:spPr>
        <p:txBody>
          <a:bodyPr vert="horz" lIns="0" anchor="b"/>
          <a:lstStyle>
            <a:lvl1pPr algn="l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533400" cy="365125"/>
          </a:xfrm>
          <a:prstGeom prst="rect">
            <a:avLst/>
          </a:prstGeom>
        </p:spPr>
        <p:txBody>
          <a:bodyPr vert="horz" lIns="91440" rIns="0" anchor="b"/>
          <a:lstStyle>
            <a:lvl1pPr algn="r">
              <a:defRPr sz="14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F8648290-97BC-47C3-AFC7-F8658373F24E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sz="4800" b="1" kern="1200">
          <a:ln w="500">
            <a:solidFill>
              <a:schemeClr val="tx2">
                <a:shade val="20000"/>
                <a:satMod val="350000"/>
              </a:schemeClr>
            </a:solidFill>
          </a:ln>
          <a:solidFill>
            <a:schemeClr val="tx2">
              <a:tint val="100000"/>
              <a:satMod val="250000"/>
            </a:schemeClr>
          </a:solidFill>
          <a:effectLst>
            <a:outerShdw blurRad="30000" dist="30000" dir="2700000" algn="tl" rotWithShape="0">
              <a:schemeClr val="bg2">
                <a:shade val="45000"/>
                <a:satMod val="150000"/>
                <a:alpha val="9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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30936" indent="-27432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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23544" indent="-274320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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2860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228600" algn="l" rtl="0" eaLnBrk="1" latinLnBrk="0" hangingPunct="1">
        <a:spcBef>
          <a:spcPct val="20000"/>
        </a:spcBef>
        <a:buClr>
          <a:schemeClr val="accent5"/>
        </a:buClr>
        <a:buFont typeface="Wingdings 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73352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11096" indent="-228600" algn="l" rtl="0" eaLnBrk="1" latinLnBrk="0" hangingPunct="1">
        <a:spcBef>
          <a:spcPct val="20000"/>
        </a:spcBef>
        <a:buClr>
          <a:schemeClr val="tx2"/>
        </a:buClr>
        <a:buFont typeface="Wingdings 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21408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22576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Relationship Id="rId4" Type="http://schemas.microsoft.com/office/2007/relationships/hdphoto" Target="../media/hdphoto2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thumb/b/bb/%C5%BDen%C3%AD%C5%A1ek.portreto.de.Descartes.jpg/551px-%C5%BDen%C3%AD%C5%A1ek.portreto.de.Descartes.jpg" TargetMode="External"/><Relationship Id="rId13" Type="http://schemas.openxmlformats.org/officeDocument/2006/relationships/hyperlink" Target="http://upload.wikimedia.org/wikipedia/commons/thumb/7/76/Vaclav_Brozik_-_Hus.jpg/800px-Vaclav_Brozik_-_Hus.jpg" TargetMode="External"/><Relationship Id="rId18" Type="http://schemas.openxmlformats.org/officeDocument/2006/relationships/hyperlink" Target="http://upload.wikimedia.org/wikipedia/commons/9/91/HanaKvapilovaMonument.jpg" TargetMode="External"/><Relationship Id="rId3" Type="http://schemas.openxmlformats.org/officeDocument/2006/relationships/hyperlink" Target="http://upload.wikimedia.org/wikipedia/commons/thumb/6/67/Karel_Purkyne_Vilimek.jpg/220px-Karel_Purkyne_Vilimek.jpg" TargetMode="External"/><Relationship Id="rId7" Type="http://schemas.openxmlformats.org/officeDocument/2006/relationships/hyperlink" Target="http://www.artplus.cz/web/uploads/image/Dorotheum-Chittussi.jpg" TargetMode="External"/><Relationship Id="rId12" Type="http://schemas.openxmlformats.org/officeDocument/2006/relationships/hyperlink" Target="http://upload.wikimedia.org/wikipedia/commons/thumb/9/9e/Jan_Vil%C3%ADmek_-_V%C3%A1clav_Bro%C5%BE%C3%ADk.jpg/190px-Jan_Vil%C3%ADmek_-_V%C3%A1clav_Bro%C5%BE%C3%ADk.jpg" TargetMode="External"/><Relationship Id="rId17" Type="http://schemas.openxmlformats.org/officeDocument/2006/relationships/hyperlink" Target="http://t1.gstatic.com/images?q=tbn:ANd9GcSjPZUuNi9YLuu36bYQzLSYmRrR4VHeIbeODnF_yVKyf8gY8B9Ixg" TargetMode="External"/><Relationship Id="rId2" Type="http://schemas.openxmlformats.org/officeDocument/2006/relationships/notesSlide" Target="../notesSlides/notesSlide3.xml"/><Relationship Id="rId16" Type="http://schemas.openxmlformats.org/officeDocument/2006/relationships/hyperlink" Target="http://www.prague.net/gallery/vysehrad-libuse/images/libuse_and_premysl_by_josef_myslbek.jpg" TargetMode="External"/><Relationship Id="rId20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upload.wikimedia.org/wikipedia/commons/thumb/1/18/Anton%C3%ADn_Chitussi.jpg/230px-Anton%C3%ADn_Chitussi.jpg" TargetMode="External"/><Relationship Id="rId11" Type="http://schemas.openxmlformats.org/officeDocument/2006/relationships/hyperlink" Target="http://upload.wikimedia.org/wikipedia/commons/c/c0/Hynais%2C_curtain%2C_1833_.jpg" TargetMode="External"/><Relationship Id="rId5" Type="http://schemas.openxmlformats.org/officeDocument/2006/relationships/hyperlink" Target="http://img9.ct24.cz/cache/616x347/article/31/3092/309194.jpg?1323170500" TargetMode="External"/><Relationship Id="rId15" Type="http://schemas.openxmlformats.org/officeDocument/2006/relationships/hyperlink" Target="http://t2.gstatic.com/images?q=tbn:ANd9GcQiP7PwL7ZB-Qg2Q2texdwZxK4L3ZNBhs6nJtnpaNtMaYq7gGzx" TargetMode="External"/><Relationship Id="rId10" Type="http://schemas.openxmlformats.org/officeDocument/2006/relationships/hyperlink" Target="http://upload.wikimedia.org/wikipedia/commons/thumb/5/5a/Jan_Vil%C3%ADmek_-_Vojt%C4%9Bch_Hynais.jpg/190px-Jan_Vil%C3%ADmek_-_Vojt%C4%9Bch_Hynais.jpg" TargetMode="External"/><Relationship Id="rId19" Type="http://schemas.openxmlformats.org/officeDocument/2006/relationships/hyperlink" Target="http://upload.wikimedia.org/wikipedia/commons/5/5c/Jan_Stursa%2C_Funeral_in_Carpathians.jpg" TargetMode="External"/><Relationship Id="rId4" Type="http://schemas.openxmlformats.org/officeDocument/2006/relationships/hyperlink" Target="http://upload.wikimedia.org/wikipedia/commons/thumb/c/c1/Purkyne%2C_Karel_-_Sova_snezna.jpg/220px-Purkyne%2C_Karel_-_Sova_snezna.jpg" TargetMode="External"/><Relationship Id="rId9" Type="http://schemas.openxmlformats.org/officeDocument/2006/relationships/hyperlink" Target="http://upload.wikimedia.org/wikipedia/commons/thumb/5/53/%C5%BDen%C3%AD%C5%A1ek.Old%C5%99ich.a.Bo%C5%BEena.jpg/800px-%C5%BDen%C3%AD%C5%A1ek.Old%C5%99ich.a.Bo%C5%BEena.jpg" TargetMode="External"/><Relationship Id="rId14" Type="http://schemas.openxmlformats.org/officeDocument/2006/relationships/hyperlink" Target="http://upload.wikimedia.org/wikipedia/commons/thumb/4/45/Josef_Vaclav_Myslbek_Vilimek.jpg/190px-Josef_Vaclav_Myslbek_Vilimek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Podnadpis 2"/>
          <p:cNvSpPr>
            <a:spLocks noGrp="1"/>
          </p:cNvSpPr>
          <p:nvPr>
            <p:ph type="subTitle" idx="1"/>
          </p:nvPr>
        </p:nvSpPr>
        <p:spPr>
          <a:xfrm>
            <a:off x="571500" y="908721"/>
            <a:ext cx="7929563" cy="5449218"/>
          </a:xfrm>
        </p:spPr>
        <p:txBody>
          <a:bodyPr/>
          <a:lstStyle/>
          <a:p>
            <a:pPr algn="l">
              <a:defRPr/>
            </a:pPr>
            <a:endParaRPr lang="cs-CZ" sz="2000" dirty="0" smtClean="0"/>
          </a:p>
          <a:p>
            <a:pPr algn="l"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Název školy:  Základní škola Karla Klíče Hostinné</a:t>
            </a:r>
          </a:p>
          <a:p>
            <a:pPr algn="l"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Autor:  Mgr. Lenka Kudrnová</a:t>
            </a:r>
          </a:p>
          <a:p>
            <a:pPr algn="l"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Název:</a:t>
            </a:r>
            <a:r>
              <a:rPr lang="cs-CZ" sz="2800" dirty="0" smtClean="0"/>
              <a:t> </a:t>
            </a:r>
            <a:r>
              <a:rPr lang="cs-CZ" sz="2800" dirty="0" smtClean="0">
                <a:solidFill>
                  <a:schemeClr val="tx1"/>
                </a:solidFill>
              </a:rPr>
              <a:t>VY_32_INOVACE_05_B</a:t>
            </a:r>
            <a:r>
              <a:rPr lang="cs-CZ" sz="2800" dirty="0" smtClean="0">
                <a:solidFill>
                  <a:schemeClr val="tx1"/>
                </a:solidFill>
                <a:latin typeface="Arial" charset="0"/>
              </a:rPr>
              <a:t>_08 Osobnosti českého realismu</a:t>
            </a:r>
          </a:p>
          <a:p>
            <a:pPr algn="l"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Téma: Dějepis 8. ročník </a:t>
            </a:r>
            <a:r>
              <a:rPr lang="cs-CZ" sz="2800" dirty="0">
                <a:solidFill>
                  <a:schemeClr val="tx1"/>
                </a:solidFill>
              </a:rPr>
              <a:t> </a:t>
            </a:r>
            <a:endParaRPr lang="cs-CZ" sz="2800" dirty="0" smtClean="0">
              <a:solidFill>
                <a:schemeClr val="tx1"/>
              </a:solidFill>
            </a:endParaRPr>
          </a:p>
          <a:p>
            <a:pPr algn="l"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Číslo projektu: CZ.1.07/1.4.00/21.2131</a:t>
            </a:r>
          </a:p>
          <a:p>
            <a:pPr algn="l">
              <a:defRPr/>
            </a:pPr>
            <a:endParaRPr lang="cs-CZ" sz="2000" dirty="0" smtClean="0"/>
          </a:p>
          <a:p>
            <a:pPr algn="l">
              <a:defRPr/>
            </a:pPr>
            <a:endParaRPr lang="cs-CZ" sz="2000" dirty="0" smtClean="0"/>
          </a:p>
          <a:p>
            <a:pPr algn="l">
              <a:defRPr/>
            </a:pPr>
            <a:endParaRPr lang="cs-CZ" sz="2000" dirty="0" smtClean="0"/>
          </a:p>
          <a:p>
            <a:pPr algn="l">
              <a:defRPr/>
            </a:pPr>
            <a:endParaRPr lang="cs-CZ" sz="2000" dirty="0" smtClean="0"/>
          </a:p>
          <a:p>
            <a:pPr algn="l">
              <a:defRPr/>
            </a:pPr>
            <a:endParaRPr lang="cs-CZ" sz="2000" dirty="0" smtClean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13" y="4786313"/>
            <a:ext cx="6472237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06937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r"/>
            <a:r>
              <a:rPr lang="cs-CZ" dirty="0" smtClean="0"/>
              <a:t>Osobnosti  českého realismu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Mgr. Lenka Kudrnová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062360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Karel Purkyně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 smtClean="0"/>
              <a:t>malíř, portrétista, syn J. E. Purkyně</a:t>
            </a:r>
          </a:p>
          <a:p>
            <a:r>
              <a:rPr lang="cs-CZ" sz="2400" dirty="0" smtClean="0"/>
              <a:t>byl považován za jednoho z </a:t>
            </a:r>
            <a:r>
              <a:rPr lang="cs-CZ" sz="2400" dirty="0" smtClean="0">
                <a:solidFill>
                  <a:srgbClr val="C00000"/>
                </a:solidFill>
              </a:rPr>
              <a:t>nejnadanějších realistických malířů</a:t>
            </a:r>
            <a:r>
              <a:rPr lang="cs-CZ" sz="2400" dirty="0" smtClean="0"/>
              <a:t>, ale za svého života se nedočkal uznání</a:t>
            </a:r>
          </a:p>
          <a:p>
            <a:r>
              <a:rPr lang="cs-CZ" sz="2400" dirty="0" smtClean="0"/>
              <a:t>celý život byl odkázán na finanční pomoc svého otce</a:t>
            </a:r>
          </a:p>
          <a:p>
            <a:r>
              <a:rPr lang="cs-CZ" sz="2400" dirty="0" smtClean="0">
                <a:solidFill>
                  <a:srgbClr val="C00000"/>
                </a:solidFill>
              </a:rPr>
              <a:t>umřel předčasně </a:t>
            </a:r>
            <a:r>
              <a:rPr lang="cs-CZ" sz="2400" dirty="0" smtClean="0"/>
              <a:t>– v pouhých 34 letech</a:t>
            </a:r>
          </a:p>
          <a:p>
            <a:r>
              <a:rPr lang="cs-CZ" sz="2400" dirty="0" smtClean="0"/>
              <a:t>byl činný i jako umělecký kritik</a:t>
            </a:r>
          </a:p>
          <a:p>
            <a:r>
              <a:rPr lang="cs-CZ" sz="2400" dirty="0" smtClean="0"/>
              <a:t>byl jedním ze </a:t>
            </a:r>
            <a:r>
              <a:rPr lang="cs-CZ" sz="2400" dirty="0" smtClean="0">
                <a:solidFill>
                  <a:srgbClr val="C00000"/>
                </a:solidFill>
              </a:rPr>
              <a:t>zakladatelů spolku Umělecká beseda</a:t>
            </a:r>
            <a:r>
              <a:rPr lang="cs-CZ" sz="2400" dirty="0" smtClean="0"/>
              <a:t>, psal do Kritické přílohy Národních listů</a:t>
            </a:r>
          </a:p>
          <a:p>
            <a:r>
              <a:rPr lang="cs-CZ" sz="2400" dirty="0" smtClean="0"/>
              <a:t>snažil se o </a:t>
            </a:r>
            <a:r>
              <a:rPr lang="cs-CZ" sz="2400" dirty="0" smtClean="0">
                <a:solidFill>
                  <a:srgbClr val="C00000"/>
                </a:solidFill>
              </a:rPr>
              <a:t>prosazení pravdy v umění </a:t>
            </a:r>
            <a:endParaRPr lang="cs-CZ" sz="2400" dirty="0">
              <a:solidFill>
                <a:srgbClr val="C0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16632"/>
            <a:ext cx="2095500" cy="2543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45534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Karel Purkyně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7" t="2428" r="3512" b="5299"/>
          <a:stretch/>
        </p:blipFill>
        <p:spPr bwMode="auto">
          <a:xfrm>
            <a:off x="179512" y="2037509"/>
            <a:ext cx="2826328" cy="38238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5840" y="2047350"/>
            <a:ext cx="5867400" cy="330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11665" y="5984203"/>
            <a:ext cx="1762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Sova sněžná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331535" y="5753370"/>
            <a:ext cx="32160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Podobizna kováře Jecha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503994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Antonín </a:t>
            </a:r>
            <a:r>
              <a:rPr lang="cs-CZ" dirty="0" err="1" smtClean="0"/>
              <a:t>Chittussi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narodil se v česko-italské rodině</a:t>
            </a:r>
          </a:p>
          <a:p>
            <a:r>
              <a:rPr lang="cs-CZ" sz="2400" dirty="0" smtClean="0">
                <a:solidFill>
                  <a:srgbClr val="C00000"/>
                </a:solidFill>
              </a:rPr>
              <a:t>významný krajinář</a:t>
            </a:r>
          </a:p>
          <a:p>
            <a:r>
              <a:rPr lang="cs-CZ" sz="2400" dirty="0" smtClean="0"/>
              <a:t>byl blízkým přítelem malířky Zdeňky Braunerové</a:t>
            </a:r>
          </a:p>
          <a:p>
            <a:r>
              <a:rPr lang="cs-CZ" sz="2400" dirty="0" smtClean="0"/>
              <a:t>byl českým </a:t>
            </a:r>
            <a:r>
              <a:rPr lang="cs-CZ" sz="2400" dirty="0" smtClean="0">
                <a:solidFill>
                  <a:srgbClr val="C00000"/>
                </a:solidFill>
              </a:rPr>
              <a:t>vlastencem</a:t>
            </a:r>
            <a:r>
              <a:rPr lang="cs-CZ" sz="2400" dirty="0" smtClean="0"/>
              <a:t>, </a:t>
            </a:r>
            <a:r>
              <a:rPr lang="cs-CZ" sz="2400" dirty="0" smtClean="0">
                <a:solidFill>
                  <a:srgbClr val="C00000"/>
                </a:solidFill>
              </a:rPr>
              <a:t>ilustroval časopisy </a:t>
            </a:r>
            <a:r>
              <a:rPr lang="cs-CZ" sz="2400" dirty="0" smtClean="0"/>
              <a:t>– např. Česká včela</a:t>
            </a:r>
          </a:p>
          <a:p>
            <a:r>
              <a:rPr lang="cs-CZ" sz="2400" dirty="0" smtClean="0"/>
              <a:t>bojoval v </a:t>
            </a:r>
            <a:r>
              <a:rPr lang="cs-CZ" sz="2400" dirty="0" smtClean="0">
                <a:solidFill>
                  <a:srgbClr val="C00000"/>
                </a:solidFill>
              </a:rPr>
              <a:t>rusko-turecké válce</a:t>
            </a:r>
            <a:r>
              <a:rPr lang="cs-CZ" sz="2400" dirty="0" smtClean="0"/>
              <a:t>, utrpení civilistů snášel velmi těžce – objevily se psychické i fyzické problémy</a:t>
            </a:r>
          </a:p>
          <a:p>
            <a:r>
              <a:rPr lang="cs-CZ" sz="2400" dirty="0" smtClean="0"/>
              <a:t>jeho tvorba se blíží k impresionismu</a:t>
            </a:r>
          </a:p>
          <a:p>
            <a:r>
              <a:rPr lang="cs-CZ" sz="2400" dirty="0" smtClean="0"/>
              <a:t>ve 43 letech umírá na tuberkulózu</a:t>
            </a:r>
            <a:endParaRPr lang="cs-CZ" sz="2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04664"/>
            <a:ext cx="1686878" cy="22956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0401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8229600" cy="1143000"/>
          </a:xfrm>
        </p:spPr>
        <p:txBody>
          <a:bodyPr/>
          <a:lstStyle/>
          <a:p>
            <a:pPr algn="ctr"/>
            <a:r>
              <a:rPr lang="cs-CZ" dirty="0"/>
              <a:t>Antonín </a:t>
            </a:r>
            <a:r>
              <a:rPr lang="cs-CZ" dirty="0" err="1"/>
              <a:t>Chittussi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844824"/>
            <a:ext cx="7620000" cy="4219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7265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František </a:t>
            </a:r>
            <a:r>
              <a:rPr lang="cs-CZ" dirty="0" smtClean="0"/>
              <a:t>Ženíšek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400" dirty="0" smtClean="0"/>
          </a:p>
          <a:p>
            <a:r>
              <a:rPr lang="cs-CZ" sz="2400" dirty="0" smtClean="0"/>
              <a:t>český malíř, součástí </a:t>
            </a:r>
            <a:r>
              <a:rPr lang="cs-CZ" sz="2400" dirty="0" smtClean="0">
                <a:solidFill>
                  <a:srgbClr val="C00000"/>
                </a:solidFill>
              </a:rPr>
              <a:t>generace Národního divadla</a:t>
            </a:r>
          </a:p>
          <a:p>
            <a:r>
              <a:rPr lang="cs-CZ" sz="2400" dirty="0" smtClean="0"/>
              <a:t>malíř </a:t>
            </a:r>
            <a:r>
              <a:rPr lang="cs-CZ" sz="2400" dirty="0" smtClean="0">
                <a:solidFill>
                  <a:srgbClr val="C00000"/>
                </a:solidFill>
              </a:rPr>
              <a:t>historických a alegorických motivů</a:t>
            </a:r>
            <a:r>
              <a:rPr lang="cs-CZ" sz="2400" dirty="0" smtClean="0"/>
              <a:t>, perfektní figuralista</a:t>
            </a:r>
          </a:p>
          <a:p>
            <a:r>
              <a:rPr lang="cs-CZ" sz="2400" dirty="0" smtClean="0"/>
              <a:t>namaloval </a:t>
            </a:r>
            <a:r>
              <a:rPr lang="cs-CZ" sz="2400" dirty="0" smtClean="0">
                <a:solidFill>
                  <a:srgbClr val="C00000"/>
                </a:solidFill>
              </a:rPr>
              <a:t>80 portrétů</a:t>
            </a:r>
          </a:p>
          <a:p>
            <a:r>
              <a:rPr lang="cs-CZ" sz="2400" dirty="0" smtClean="0"/>
              <a:t>spolu s Mikulášem Alšem vyhráli soutěž na </a:t>
            </a:r>
            <a:r>
              <a:rPr lang="cs-CZ" sz="2400" dirty="0" smtClean="0">
                <a:solidFill>
                  <a:srgbClr val="C00000"/>
                </a:solidFill>
              </a:rPr>
              <a:t>výzdobu foyer Národního divadla</a:t>
            </a:r>
          </a:p>
          <a:p>
            <a:r>
              <a:rPr lang="cs-CZ" sz="2400" dirty="0" smtClean="0"/>
              <a:t>byl profesorem na Vysoké škole uměleckoprůmyslové a na Akademii  výtvarných umění v Praze</a:t>
            </a:r>
            <a:endParaRPr lang="cs-CZ" sz="24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12" r="12227" b="26966"/>
          <a:stretch/>
        </p:blipFill>
        <p:spPr bwMode="auto">
          <a:xfrm>
            <a:off x="7164288" y="332656"/>
            <a:ext cx="1607129" cy="2208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62104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7758" y="332656"/>
            <a:ext cx="8229600" cy="1143000"/>
          </a:xfrm>
        </p:spPr>
        <p:txBody>
          <a:bodyPr/>
          <a:lstStyle/>
          <a:p>
            <a:pPr algn="ctr"/>
            <a:r>
              <a:rPr lang="cs-CZ" dirty="0"/>
              <a:t>František Ženíšek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471" y="1556792"/>
            <a:ext cx="4356068" cy="474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5076056" y="3717032"/>
            <a:ext cx="33118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Portrét Reného Descarta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000455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pPr algn="ctr"/>
            <a:r>
              <a:rPr lang="cs-CZ" dirty="0"/>
              <a:t>František Ženíšek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268760"/>
            <a:ext cx="7162800" cy="47453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275856" y="6050061"/>
            <a:ext cx="23407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Oldřich a Božena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797734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Vojtěch </a:t>
            </a:r>
            <a:r>
              <a:rPr lang="cs-CZ" dirty="0" err="1" smtClean="0"/>
              <a:t>Hynais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79637"/>
            <a:ext cx="4330824" cy="3265587"/>
          </a:xfrm>
        </p:spPr>
        <p:txBody>
          <a:bodyPr>
            <a:normAutofit/>
          </a:bodyPr>
          <a:lstStyle/>
          <a:p>
            <a:r>
              <a:rPr lang="cs-CZ" sz="2400" dirty="0" smtClean="0"/>
              <a:t>malíř a autor současné </a:t>
            </a:r>
            <a:r>
              <a:rPr lang="cs-CZ" sz="2400" dirty="0" smtClean="0">
                <a:solidFill>
                  <a:srgbClr val="C00000"/>
                </a:solidFill>
              </a:rPr>
              <a:t>opony Národního divadla</a:t>
            </a:r>
          </a:p>
          <a:p>
            <a:r>
              <a:rPr lang="cs-CZ" sz="2400" dirty="0" smtClean="0"/>
              <a:t>studoval ve Vídni, Benátkách a Paříži</a:t>
            </a:r>
          </a:p>
          <a:p>
            <a:r>
              <a:rPr lang="cs-CZ" sz="2400" dirty="0" smtClean="0"/>
              <a:t>přátelil se s A. </a:t>
            </a:r>
            <a:r>
              <a:rPr lang="cs-CZ" sz="2400" dirty="0" err="1" smtClean="0"/>
              <a:t>Chittussim</a:t>
            </a:r>
            <a:r>
              <a:rPr lang="cs-CZ" sz="2400" dirty="0" smtClean="0"/>
              <a:t> a V. Brožíkem</a:t>
            </a:r>
          </a:p>
          <a:p>
            <a:r>
              <a:rPr lang="cs-CZ" sz="2400" dirty="0" smtClean="0"/>
              <a:t>řadíme ho ke </a:t>
            </a:r>
            <a:r>
              <a:rPr lang="cs-CZ" sz="2400" dirty="0" smtClean="0">
                <a:solidFill>
                  <a:srgbClr val="C00000"/>
                </a:solidFill>
              </a:rPr>
              <a:t>generaci Národního divadla</a:t>
            </a:r>
            <a:endParaRPr lang="cs-CZ" sz="2400" dirty="0">
              <a:solidFill>
                <a:srgbClr val="C00000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11" r="13991" b="30027"/>
          <a:stretch/>
        </p:blipFill>
        <p:spPr bwMode="auto">
          <a:xfrm>
            <a:off x="7092280" y="548680"/>
            <a:ext cx="1593272" cy="22396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9829" y="3140965"/>
            <a:ext cx="4360545" cy="30503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236712" y="6213438"/>
            <a:ext cx="34467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Opona Národního divadla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7209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Václav </a:t>
            </a:r>
            <a:r>
              <a:rPr lang="cs-CZ" dirty="0" smtClean="0"/>
              <a:t>Brožík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pocházel z velmi </a:t>
            </a:r>
            <a:r>
              <a:rPr lang="cs-CZ" sz="2400" dirty="0" smtClean="0">
                <a:solidFill>
                  <a:srgbClr val="C00000"/>
                </a:solidFill>
              </a:rPr>
              <a:t>chudých poměrů </a:t>
            </a:r>
            <a:r>
              <a:rPr lang="cs-CZ" sz="2400" dirty="0" smtClean="0"/>
              <a:t>– pracoval jako</a:t>
            </a:r>
          </a:p>
          <a:p>
            <a:pPr marL="0" indent="0">
              <a:buNone/>
            </a:pPr>
            <a:r>
              <a:rPr lang="cs-CZ" sz="2400" dirty="0" smtClean="0"/>
              <a:t> litograf v porcelánce</a:t>
            </a:r>
          </a:p>
          <a:p>
            <a:r>
              <a:rPr lang="cs-CZ" sz="2400" dirty="0" smtClean="0"/>
              <a:t>stal se </a:t>
            </a:r>
            <a:r>
              <a:rPr lang="cs-CZ" sz="2400" dirty="0" smtClean="0">
                <a:solidFill>
                  <a:srgbClr val="C00000"/>
                </a:solidFill>
              </a:rPr>
              <a:t>nejznámějším českým malířem </a:t>
            </a:r>
            <a:r>
              <a:rPr lang="cs-CZ" sz="2400" dirty="0" smtClean="0"/>
              <a:t>v Evropě 19. století</a:t>
            </a:r>
          </a:p>
          <a:p>
            <a:r>
              <a:rPr lang="cs-CZ" sz="2400" dirty="0" smtClean="0"/>
              <a:t>řadíme ho ke </a:t>
            </a:r>
            <a:r>
              <a:rPr lang="cs-CZ" sz="2400" dirty="0" smtClean="0">
                <a:solidFill>
                  <a:srgbClr val="C00000"/>
                </a:solidFill>
              </a:rPr>
              <a:t>generaci Národního divadla</a:t>
            </a:r>
          </a:p>
          <a:p>
            <a:r>
              <a:rPr lang="cs-CZ" sz="2400" dirty="0" smtClean="0"/>
              <a:t>střídavě žil v Praze a Paříži</a:t>
            </a:r>
          </a:p>
          <a:p>
            <a:r>
              <a:rPr lang="cs-CZ" sz="2400" dirty="0" smtClean="0"/>
              <a:t>za prorakousky angažovaný obraz (Tu </a:t>
            </a:r>
            <a:r>
              <a:rPr lang="cs-CZ" sz="2400" dirty="0" err="1" smtClean="0"/>
              <a:t>felix</a:t>
            </a:r>
            <a:r>
              <a:rPr lang="cs-CZ" sz="2400" dirty="0" smtClean="0"/>
              <a:t> </a:t>
            </a:r>
            <a:r>
              <a:rPr lang="cs-CZ" sz="2400" dirty="0" err="1" smtClean="0"/>
              <a:t>Austria</a:t>
            </a:r>
            <a:r>
              <a:rPr lang="cs-CZ" sz="2400" dirty="0" smtClean="0"/>
              <a:t> </a:t>
            </a:r>
            <a:r>
              <a:rPr lang="cs-CZ" sz="2400" dirty="0" err="1" smtClean="0"/>
              <a:t>nube</a:t>
            </a:r>
            <a:r>
              <a:rPr lang="cs-CZ" sz="2400" dirty="0" smtClean="0"/>
              <a:t>)byl císařem Františkem Josefem I. povýšen do </a:t>
            </a:r>
            <a:r>
              <a:rPr lang="cs-CZ" sz="2400" dirty="0" smtClean="0">
                <a:solidFill>
                  <a:srgbClr val="C00000"/>
                </a:solidFill>
              </a:rPr>
              <a:t>šlechtického stavu</a:t>
            </a:r>
          </a:p>
          <a:p>
            <a:r>
              <a:rPr lang="cs-CZ" sz="2400" dirty="0" smtClean="0"/>
              <a:t>maloval </a:t>
            </a:r>
            <a:r>
              <a:rPr lang="cs-CZ" sz="2400" dirty="0" smtClean="0">
                <a:solidFill>
                  <a:srgbClr val="C00000"/>
                </a:solidFill>
              </a:rPr>
              <a:t>velká historická plátna, krajiny a výjevy z venkovského života a portréty</a:t>
            </a:r>
          </a:p>
          <a:p>
            <a:endParaRPr lang="cs-CZ" sz="24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50" r="19138" b="26950"/>
          <a:stretch/>
        </p:blipFill>
        <p:spPr bwMode="auto">
          <a:xfrm>
            <a:off x="7164288" y="332656"/>
            <a:ext cx="1357745" cy="2179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1281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01782" y="332656"/>
            <a:ext cx="8229600" cy="1143000"/>
          </a:xfrm>
        </p:spPr>
        <p:txBody>
          <a:bodyPr/>
          <a:lstStyle/>
          <a:p>
            <a:pPr algn="ctr"/>
            <a:r>
              <a:rPr lang="cs-CZ" dirty="0"/>
              <a:t>Václav Brožík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582" y="1412776"/>
            <a:ext cx="7620000" cy="4762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243780" y="6294511"/>
            <a:ext cx="45456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Jan Hus před koncilem kostnickým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349194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Josef Václav </a:t>
            </a:r>
            <a:r>
              <a:rPr lang="cs-CZ" dirty="0" err="1" smtClean="0"/>
              <a:t>Myslbek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nejvýznamnější </a:t>
            </a:r>
            <a:r>
              <a:rPr lang="cs-CZ" sz="2400" dirty="0" smtClean="0">
                <a:solidFill>
                  <a:srgbClr val="C00000"/>
                </a:solidFill>
              </a:rPr>
              <a:t>český sochař </a:t>
            </a:r>
            <a:r>
              <a:rPr lang="cs-CZ" sz="2400" dirty="0" smtClean="0"/>
              <a:t>přelomu 19. a 20. století</a:t>
            </a:r>
          </a:p>
          <a:p>
            <a:r>
              <a:rPr lang="cs-CZ" sz="2400" dirty="0" smtClean="0"/>
              <a:t>představitel </a:t>
            </a:r>
            <a:r>
              <a:rPr lang="cs-CZ" sz="2400" dirty="0" smtClean="0">
                <a:solidFill>
                  <a:srgbClr val="C00000"/>
                </a:solidFill>
              </a:rPr>
              <a:t>monumentálního realismu a zakladatel moderního sochařství</a:t>
            </a:r>
          </a:p>
          <a:p>
            <a:r>
              <a:rPr lang="cs-CZ" sz="2400" dirty="0" smtClean="0"/>
              <a:t>byl příslušníkem </a:t>
            </a:r>
            <a:r>
              <a:rPr lang="cs-CZ" sz="2400" dirty="0" smtClean="0">
                <a:solidFill>
                  <a:srgbClr val="C00000"/>
                </a:solidFill>
              </a:rPr>
              <a:t>generace Národního divadla</a:t>
            </a:r>
            <a:r>
              <a:rPr lang="cs-CZ" sz="2400" dirty="0" smtClean="0"/>
              <a:t>, přátelil se s V. Brožíkem a V. </a:t>
            </a:r>
            <a:r>
              <a:rPr lang="cs-CZ" sz="2400" dirty="0" err="1" smtClean="0"/>
              <a:t>Hynaisem</a:t>
            </a:r>
            <a:endParaRPr lang="cs-CZ" sz="2400" dirty="0" smtClean="0"/>
          </a:p>
          <a:p>
            <a:r>
              <a:rPr lang="cs-CZ" sz="2400" dirty="0" smtClean="0"/>
              <a:t>umřel v 74 letech a je pohřben na pražském Slavíně</a:t>
            </a:r>
          </a:p>
          <a:p>
            <a:r>
              <a:rPr lang="cs-CZ" sz="2400" dirty="0" smtClean="0"/>
              <a:t>vrcholem tvorby je </a:t>
            </a:r>
            <a:r>
              <a:rPr lang="cs-CZ" sz="2400" dirty="0" smtClean="0">
                <a:solidFill>
                  <a:srgbClr val="C00000"/>
                </a:solidFill>
              </a:rPr>
              <a:t>jezdecká socha sv. Václava</a:t>
            </a:r>
            <a:r>
              <a:rPr lang="cs-CZ" sz="2400" dirty="0" smtClean="0"/>
              <a:t>, která je umístěna na Václavském náměstí – pracoval na ní pře 30 let</a:t>
            </a:r>
          </a:p>
          <a:p>
            <a:r>
              <a:rPr lang="cs-CZ" sz="2400" dirty="0" smtClean="0"/>
              <a:t>důležitá je také jeho činnost portrétistická, navrhoval náhrobky a reliéfy i medaile</a:t>
            </a:r>
            <a:endParaRPr lang="cs-CZ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51" r="14018" b="25966"/>
          <a:stretch/>
        </p:blipFill>
        <p:spPr bwMode="auto">
          <a:xfrm>
            <a:off x="7524328" y="332656"/>
            <a:ext cx="1274619" cy="1643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2847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84312" y="159169"/>
            <a:ext cx="8229600" cy="1143000"/>
          </a:xfrm>
        </p:spPr>
        <p:txBody>
          <a:bodyPr/>
          <a:lstStyle/>
          <a:p>
            <a:pPr algn="ctr"/>
            <a:r>
              <a:rPr lang="cs-CZ" dirty="0"/>
              <a:t>Josef Václav </a:t>
            </a:r>
            <a:r>
              <a:rPr lang="cs-CZ" dirty="0" err="1"/>
              <a:t>Myslbek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348880"/>
            <a:ext cx="3947160" cy="2956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931"/>
          <a:stretch/>
        </p:blipFill>
        <p:spPr bwMode="auto">
          <a:xfrm>
            <a:off x="4958502" y="1556792"/>
            <a:ext cx="3777139" cy="5049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742439" y="1594147"/>
            <a:ext cx="13973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sv. Václav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609388" y="5934471"/>
            <a:ext cx="23246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Libuše a Přemysl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533708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Jan </a:t>
            </a:r>
            <a:r>
              <a:rPr lang="cs-CZ" dirty="0" smtClean="0"/>
              <a:t>Štursa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chtěl být zahradníkem, ale otec chtěl, aby z něj byl krejčí</a:t>
            </a:r>
          </a:p>
          <a:p>
            <a:r>
              <a:rPr lang="cs-CZ" sz="2400" dirty="0" smtClean="0"/>
              <a:t>nakonec se na radu učitele kreslení rozhodl vystudovat sochařsko-kamenickou školu v Hořicích</a:t>
            </a:r>
          </a:p>
          <a:p>
            <a:r>
              <a:rPr lang="cs-CZ" sz="2400" dirty="0" smtClean="0"/>
              <a:t>narukoval na bojiště 1. světové války, byl </a:t>
            </a:r>
            <a:r>
              <a:rPr lang="cs-CZ" sz="2400" dirty="0" smtClean="0">
                <a:solidFill>
                  <a:srgbClr val="C00000"/>
                </a:solidFill>
              </a:rPr>
              <a:t>zraněn v Haliči</a:t>
            </a:r>
          </a:p>
          <a:p>
            <a:r>
              <a:rPr lang="cs-CZ" sz="2400" dirty="0" smtClean="0"/>
              <a:t>stal se </a:t>
            </a:r>
            <a:r>
              <a:rPr lang="cs-CZ" sz="2400" dirty="0" smtClean="0">
                <a:solidFill>
                  <a:srgbClr val="C00000"/>
                </a:solidFill>
              </a:rPr>
              <a:t>rektorem AVU</a:t>
            </a:r>
          </a:p>
          <a:p>
            <a:r>
              <a:rPr lang="cs-CZ" sz="2400" dirty="0" smtClean="0"/>
              <a:t>zemřel na </a:t>
            </a:r>
            <a:r>
              <a:rPr lang="cs-CZ" sz="2400" dirty="0" smtClean="0">
                <a:solidFill>
                  <a:srgbClr val="C00000"/>
                </a:solidFill>
              </a:rPr>
              <a:t>následky postřelení se </a:t>
            </a:r>
            <a:r>
              <a:rPr lang="cs-CZ" sz="2400" dirty="0" smtClean="0"/>
              <a:t>(sebevražda, kterou spáchal, protože trpěl bolestivými příznaky syfilis)</a:t>
            </a:r>
          </a:p>
          <a:p>
            <a:r>
              <a:rPr lang="cs-CZ" sz="2400" dirty="0" smtClean="0"/>
              <a:t>svou tvorbu započal </a:t>
            </a:r>
            <a:r>
              <a:rPr lang="cs-CZ" sz="2400" dirty="0" smtClean="0">
                <a:solidFill>
                  <a:srgbClr val="C00000"/>
                </a:solidFill>
              </a:rPr>
              <a:t>akty</a:t>
            </a:r>
            <a:r>
              <a:rPr lang="cs-CZ" sz="2400" dirty="0" smtClean="0"/>
              <a:t>, v posledních letech se věnoval </a:t>
            </a:r>
            <a:r>
              <a:rPr lang="cs-CZ" sz="2400" dirty="0" smtClean="0">
                <a:solidFill>
                  <a:srgbClr val="C00000"/>
                </a:solidFill>
              </a:rPr>
              <a:t>portrétní tvorbě</a:t>
            </a:r>
          </a:p>
          <a:p>
            <a:endParaRPr lang="cs-CZ" sz="2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76672"/>
            <a:ext cx="1097280" cy="1645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0954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41784"/>
            <a:ext cx="8229600" cy="1143000"/>
          </a:xfrm>
        </p:spPr>
        <p:txBody>
          <a:bodyPr/>
          <a:lstStyle/>
          <a:p>
            <a:pPr algn="ctr"/>
            <a:r>
              <a:rPr lang="cs-CZ" dirty="0"/>
              <a:t>Jan Štursa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84784"/>
            <a:ext cx="3429000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34" t="-1" r="42627" b="41177"/>
          <a:stretch/>
        </p:blipFill>
        <p:spPr bwMode="auto">
          <a:xfrm>
            <a:off x="3752528" y="1484785"/>
            <a:ext cx="4068021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86770" y="6083989"/>
            <a:ext cx="31025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Portrét Hany Kvapilové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419369" y="6150410"/>
            <a:ext cx="27343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Pohřeb  v Karpatech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170734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332656"/>
            <a:ext cx="7772400" cy="854224"/>
          </a:xfrm>
        </p:spPr>
        <p:txBody>
          <a:bodyPr/>
          <a:lstStyle/>
          <a:p>
            <a:r>
              <a:rPr lang="cs-CZ" sz="4000" dirty="0" smtClean="0"/>
              <a:t>Kritický realismus v české literatuře</a:t>
            </a:r>
            <a:endParaRPr lang="cs-CZ" sz="40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9552" y="1268760"/>
            <a:ext cx="7772400" cy="860299"/>
          </a:xfrm>
        </p:spPr>
        <p:txBody>
          <a:bodyPr>
            <a:normAutofit/>
          </a:bodyPr>
          <a:lstStyle/>
          <a:p>
            <a:r>
              <a:rPr lang="cs-CZ" sz="2400" dirty="0" smtClean="0"/>
              <a:t>Na základě znalostí z hodin literatury, popř. jiných zdrojů informací, přiřaď k autorovi jeho dílo.</a:t>
            </a:r>
            <a:endParaRPr lang="cs-CZ" sz="2400" dirty="0"/>
          </a:p>
        </p:txBody>
      </p:sp>
      <p:sp>
        <p:nvSpPr>
          <p:cNvPr id="4" name="Vlna 3"/>
          <p:cNvSpPr/>
          <p:nvPr/>
        </p:nvSpPr>
        <p:spPr>
          <a:xfrm>
            <a:off x="2195736" y="3013720"/>
            <a:ext cx="1512168" cy="914400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Z. Winter</a:t>
            </a:r>
            <a:endParaRPr lang="cs-CZ" sz="2400" dirty="0"/>
          </a:p>
        </p:txBody>
      </p:sp>
      <p:sp>
        <p:nvSpPr>
          <p:cNvPr id="5" name="Vlna 4"/>
          <p:cNvSpPr/>
          <p:nvPr/>
        </p:nvSpPr>
        <p:spPr>
          <a:xfrm>
            <a:off x="5827712" y="3033967"/>
            <a:ext cx="1443608" cy="914400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Maryša</a:t>
            </a:r>
            <a:endParaRPr lang="cs-CZ" sz="2400" dirty="0"/>
          </a:p>
        </p:txBody>
      </p:sp>
      <p:sp>
        <p:nvSpPr>
          <p:cNvPr id="6" name="Vlna 5"/>
          <p:cNvSpPr/>
          <p:nvPr/>
        </p:nvSpPr>
        <p:spPr>
          <a:xfrm>
            <a:off x="1467270" y="4204677"/>
            <a:ext cx="2096617" cy="914400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bratři Mrštíkové</a:t>
            </a:r>
            <a:endParaRPr lang="cs-CZ" sz="2400" dirty="0"/>
          </a:p>
        </p:txBody>
      </p:sp>
      <p:sp>
        <p:nvSpPr>
          <p:cNvPr id="7" name="Vlna 6"/>
          <p:cNvSpPr/>
          <p:nvPr/>
        </p:nvSpPr>
        <p:spPr>
          <a:xfrm>
            <a:off x="6544999" y="4212495"/>
            <a:ext cx="2304256" cy="914400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L. Stroupežnický</a:t>
            </a:r>
            <a:endParaRPr lang="cs-CZ" sz="2400" dirty="0"/>
          </a:p>
        </p:txBody>
      </p:sp>
      <p:sp>
        <p:nvSpPr>
          <p:cNvPr id="8" name="Vlna 7"/>
          <p:cNvSpPr/>
          <p:nvPr/>
        </p:nvSpPr>
        <p:spPr>
          <a:xfrm>
            <a:off x="3707904" y="2099320"/>
            <a:ext cx="1728192" cy="914400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Naši furianti</a:t>
            </a:r>
            <a:endParaRPr lang="cs-CZ" sz="2400" dirty="0"/>
          </a:p>
        </p:txBody>
      </p:sp>
      <p:sp>
        <p:nvSpPr>
          <p:cNvPr id="9" name="Vlna 8"/>
          <p:cNvSpPr/>
          <p:nvPr/>
        </p:nvSpPr>
        <p:spPr>
          <a:xfrm>
            <a:off x="419286" y="2099320"/>
            <a:ext cx="1657585" cy="914400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Zapadlí vlastenci</a:t>
            </a:r>
            <a:endParaRPr lang="cs-CZ" sz="2400" dirty="0"/>
          </a:p>
        </p:txBody>
      </p:sp>
      <p:sp>
        <p:nvSpPr>
          <p:cNvPr id="10" name="Vlna 9"/>
          <p:cNvSpPr/>
          <p:nvPr/>
        </p:nvSpPr>
        <p:spPr>
          <a:xfrm>
            <a:off x="4315544" y="3969505"/>
            <a:ext cx="1512168" cy="914400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K. V. Rais</a:t>
            </a:r>
            <a:endParaRPr lang="cs-CZ" sz="2400" dirty="0"/>
          </a:p>
        </p:txBody>
      </p:sp>
      <p:sp>
        <p:nvSpPr>
          <p:cNvPr id="11" name="Vlna 10"/>
          <p:cNvSpPr/>
          <p:nvPr/>
        </p:nvSpPr>
        <p:spPr>
          <a:xfrm>
            <a:off x="634688" y="5229200"/>
            <a:ext cx="1289783" cy="914400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F. L. Věk</a:t>
            </a:r>
            <a:endParaRPr lang="cs-CZ" sz="2400" dirty="0"/>
          </a:p>
        </p:txBody>
      </p:sp>
      <p:sp>
        <p:nvSpPr>
          <p:cNvPr id="12" name="Vlna 11"/>
          <p:cNvSpPr/>
          <p:nvPr/>
        </p:nvSpPr>
        <p:spPr>
          <a:xfrm>
            <a:off x="6228184" y="2099320"/>
            <a:ext cx="1634480" cy="914400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A. Jirásek</a:t>
            </a:r>
            <a:endParaRPr lang="cs-CZ" sz="2400" dirty="0"/>
          </a:p>
        </p:txBody>
      </p:sp>
      <p:sp>
        <p:nvSpPr>
          <p:cNvPr id="13" name="Vlna 12"/>
          <p:cNvSpPr/>
          <p:nvPr/>
        </p:nvSpPr>
        <p:spPr>
          <a:xfrm>
            <a:off x="3048535" y="5449238"/>
            <a:ext cx="2304256" cy="914400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Mistr </a:t>
            </a:r>
            <a:r>
              <a:rPr lang="cs-CZ" sz="2400" dirty="0" err="1" smtClean="0"/>
              <a:t>Kampanus</a:t>
            </a:r>
            <a:endParaRPr lang="cs-CZ" sz="2400" dirty="0"/>
          </a:p>
        </p:txBody>
      </p:sp>
      <p:sp>
        <p:nvSpPr>
          <p:cNvPr id="14" name="Vlna 13"/>
          <p:cNvSpPr/>
          <p:nvPr/>
        </p:nvSpPr>
        <p:spPr>
          <a:xfrm>
            <a:off x="333677" y="3290277"/>
            <a:ext cx="1590793" cy="914400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K. Světlá</a:t>
            </a:r>
            <a:endParaRPr lang="cs-CZ" sz="2400" dirty="0"/>
          </a:p>
        </p:txBody>
      </p:sp>
      <p:sp>
        <p:nvSpPr>
          <p:cNvPr id="15" name="Vlna 14"/>
          <p:cNvSpPr/>
          <p:nvPr/>
        </p:nvSpPr>
        <p:spPr>
          <a:xfrm>
            <a:off x="6213439" y="5686400"/>
            <a:ext cx="2066528" cy="914400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Kříž u potoka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563603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07407E-6 L 0.38594 0.14699 " pathEditMode="relative" rAng="0" ptsTypes="AA">
                                      <p:cBhvr>
                                        <p:cTn id="10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88" y="7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22222E-6 L 0.66007 0.23703 " pathEditMode="relative" rAng="0" ptsTypes="AA">
                                      <p:cBhvr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003" y="11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48148E-6 L -0.58577 -0.31759 " pathEditMode="relative" rAng="0" ptsTypes="AA">
                                      <p:cBhvr>
                                        <p:cTn id="1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288" y="-158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11111E-6 L 0.50851 -0.04329 " pathEditMode="relative" rAng="0" ptsTypes="AA">
                                      <p:cBhvr>
                                        <p:cTn id="1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417" y="-21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4.81481E-6 L -0.67205 0.28472 " pathEditMode="relative" rAng="0" ptsTypes="AA">
                                      <p:cBhvr>
                                        <p:cTn id="1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611" y="14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48148E-6 L 0.09844 0.225 " pathEditMode="relative" rAng="0" ptsTypes="AA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13" y="11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animBg="1"/>
      <p:bldP spid="4" grpId="1" animBg="1"/>
      <p:bldP spid="5" grpId="0" animBg="1"/>
      <p:bldP spid="6" grpId="0" animBg="1"/>
      <p:bldP spid="6" grpId="1" animBg="1"/>
      <p:bldP spid="7" grpId="0" animBg="1"/>
      <p:bldP spid="7" grpId="1" animBg="1"/>
      <p:bldP spid="8" grpId="0" animBg="1"/>
      <p:bldP spid="9" grpId="0" animBg="1"/>
      <p:bldP spid="9" grpId="1" animBg="1"/>
      <p:bldP spid="10" grpId="0" animBg="1"/>
      <p:bldP spid="11" grpId="0" animBg="1"/>
      <p:bldP spid="12" grpId="0" animBg="1"/>
      <p:bldP spid="12" grpId="1" animBg="1"/>
      <p:bldP spid="13" grpId="0" animBg="1"/>
      <p:bldP spid="14" grpId="0" animBg="1"/>
      <p:bldP spid="14" grpId="1" animBg="1"/>
      <p:bldP spid="1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Opakovací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sz="2800" dirty="0" smtClean="0"/>
              <a:t>Připomeň si hlavní rysy realismu ve výtvarném umění (sochařství, malířství).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800" dirty="0" smtClean="0"/>
              <a:t>Čím se vyznačoval kritický realismus v literatuře?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800" dirty="0" smtClean="0"/>
              <a:t>Byli čeští realisté evropsky významní?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800" dirty="0" smtClean="0"/>
              <a:t>Čím se odlišovala témata českého a evropského realismu?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800" dirty="0" smtClean="0"/>
              <a:t>Vyber si jedno z hlavních děl jednoho českého literáta a zjisti jeho obsah.</a:t>
            </a:r>
            <a:endParaRPr lang="cs-CZ" sz="28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079" y="836712"/>
            <a:ext cx="1222643" cy="12226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3308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71" name="Group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6355368"/>
              </p:ext>
            </p:extLst>
          </p:nvPr>
        </p:nvGraphicFramePr>
        <p:xfrm>
          <a:off x="1187624" y="1556792"/>
          <a:ext cx="6834187" cy="3211830"/>
        </p:xfrm>
        <a:graphic>
          <a:graphicData uri="http://schemas.openxmlformats.org/drawingml/2006/table">
            <a:tbl>
              <a:tblPr/>
              <a:tblGrid>
                <a:gridCol w="2214562"/>
                <a:gridCol w="2071688"/>
                <a:gridCol w="1071562"/>
                <a:gridCol w="1476375"/>
              </a:tblGrid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8B2EE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Mgr. Lenka Kudrnová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8B2E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Vytvořeno dne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17. 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01.  2013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Odpilotováno dne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ve třídě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Vzdělávací oblast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Člověk a společnost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Vzdělávací obor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Osobnosti 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 českého realismu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Téma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Dějepis 8. ročník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Klíčová slova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K. Purkyně, A.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Chittussi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, F. Ženíšek, V.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Hynais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, V. Brožík, J. V.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Myslbek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, J. Štursa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60549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6982440"/>
              </p:ext>
            </p:extLst>
          </p:nvPr>
        </p:nvGraphicFramePr>
        <p:xfrm>
          <a:off x="827584" y="836712"/>
          <a:ext cx="7358063" cy="15848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063"/>
              </a:tblGrid>
              <a:tr h="308096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ANOTACE</a:t>
                      </a:r>
                      <a:endParaRPr lang="cs-CZ" sz="1800" dirty="0"/>
                    </a:p>
                  </a:txBody>
                  <a:tcPr marL="91439" marR="91439" marT="45689" marB="45689"/>
                </a:tc>
              </a:tr>
              <a:tr h="847356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cs-CZ" sz="1400" dirty="0" smtClean="0"/>
                        <a:t>Výkladový</a:t>
                      </a:r>
                      <a:r>
                        <a:rPr lang="cs-CZ" sz="1400" baseline="0" dirty="0" smtClean="0"/>
                        <a:t> materiál obsahově rozvíjející učebnici dějepisu pro 8. ročník. Časová dotace cca 40 min. Materiál obsahuje několik opakovacích otázek a závěrečnou </a:t>
                      </a:r>
                      <a:r>
                        <a:rPr lang="cs-CZ" sz="1400" baseline="0" dirty="0" err="1" smtClean="0"/>
                        <a:t>spojovačku</a:t>
                      </a:r>
                      <a:r>
                        <a:rPr lang="cs-CZ" sz="1400" baseline="0" dirty="0" smtClean="0"/>
                        <a:t>.  Otázky  většinou neobsahují řešení. Odpověď na některé otázky vyžaduje použití  internetu či jiných zdrojů informací. Tento výkladový materiál posiluje mezipředmětové </a:t>
                      </a:r>
                      <a:r>
                        <a:rPr lang="cs-CZ" sz="1400" baseline="0" dirty="0" smtClean="0"/>
                        <a:t>vztahy. </a:t>
                      </a:r>
                      <a:endParaRPr lang="cs-CZ" sz="1400" dirty="0" smtClean="0"/>
                    </a:p>
                    <a:p>
                      <a:pPr marL="0" indent="0">
                        <a:buNone/>
                      </a:pPr>
                      <a:endParaRPr lang="cs-CZ" sz="1800" dirty="0" smtClean="0"/>
                    </a:p>
                  </a:txBody>
                  <a:tcPr marL="91439" marR="91439" marT="45689" marB="45689"/>
                </a:tc>
              </a:tr>
            </a:tbl>
          </a:graphicData>
        </a:graphic>
      </p:graphicFrame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038889"/>
              </p:ext>
            </p:extLst>
          </p:nvPr>
        </p:nvGraphicFramePr>
        <p:xfrm>
          <a:off x="827584" y="2132856"/>
          <a:ext cx="7358063" cy="47277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063"/>
              </a:tblGrid>
              <a:tr h="32015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POUŽITÉ  ZDROJE</a:t>
                      </a:r>
                      <a:endParaRPr lang="cs-CZ" sz="1200" dirty="0"/>
                    </a:p>
                  </a:txBody>
                  <a:tcPr marL="91439" marR="91439" marT="45698" marB="45698"/>
                </a:tc>
              </a:tr>
              <a:tr h="44075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baseline="0" dirty="0" smtClean="0"/>
                        <a:t>Vlastní tvorba.</a:t>
                      </a:r>
                      <a:endParaRPr lang="cs-CZ" sz="10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dirty="0" smtClean="0"/>
                        <a:t>Zdroje obrazového materiálu: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3"/>
                        </a:rPr>
                        <a:t>http://upload.wikimedia.org/wikipedia/commons/thumb/6/67/Karel_Purkyne_Vilimek.jpg/220px-Karel_Purkyne_Vilimek.jpg</a:t>
                      </a:r>
                      <a:endParaRPr lang="cs-CZ" sz="10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4"/>
                        </a:rPr>
                        <a:t>http://upload.wikimedia.org/wikipedia/commons/thumb/c/c1/Purkyne%2C_Karel_-_Sova_snezna.jpg/220px-Purkyne%2C_Karel_-_Sova_snezna.jpg</a:t>
                      </a:r>
                      <a:endParaRPr lang="cs-CZ" sz="10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5"/>
                        </a:rPr>
                        <a:t>http://img9.ct24.cz/cache/616x347/article/31/3092/309194.jpg?1323170500</a:t>
                      </a:r>
                      <a:endParaRPr lang="cs-CZ" sz="10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6"/>
                        </a:rPr>
                        <a:t>http://upload.wikimedia.org/wikipedia/commons/thumb/1/18/Anton%C3%ADn_Chitussi.jpg/230px-Anton%C3%ADn_Chitussi.jpg</a:t>
                      </a:r>
                      <a:endParaRPr lang="cs-CZ" sz="10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7"/>
                        </a:rPr>
                        <a:t>http://www.artplus.cz/web/uploads/image/Dorotheum-Chittussi.jpg</a:t>
                      </a:r>
                      <a:endParaRPr lang="cs-CZ" sz="10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8"/>
                        </a:rPr>
                        <a:t>http://upload.wikimedia.org/wikipedia/commons/thumb/b/bb/%C5%BDen%C3%AD%C5%A1ek.portreto.de.Descartes.jpg/551px-%C5%BDen%C3%AD%C5%A1ek.portreto.de.Descartes.jpg</a:t>
                      </a:r>
                      <a:endParaRPr lang="cs-CZ" sz="10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9"/>
                        </a:rPr>
                        <a:t>http://upload.wikimedia.org/wikipedia/commons/thumb/5/53/%C5%BDen%C3%AD%C5%A1ek.Old%C5%99ich.a.Bo%C5%BEena.jpg/800px-%C5%BDen%C3%AD%C5%A1ek.Old%C5%99ich.a.Bo%C5%BEena.jpg</a:t>
                      </a:r>
                      <a:endParaRPr lang="cs-CZ" sz="10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10"/>
                        </a:rPr>
                        <a:t>http://upload.wikimedia.org/wikipedia/commons/thumb/5/5a/Jan_Vil%C3%ADmek_-_Vojt%C4%9Bch_Hynais.jpg/190px-Jan_Vil%C3%ADmek_-_Vojt%C4%9Bch_Hynais.jpg</a:t>
                      </a:r>
                      <a:endParaRPr lang="cs-CZ" sz="10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11"/>
                        </a:rPr>
                        <a:t>http://upload.wikimedia.org/wikipedia/commons/c/c0/Hynais%2C_curtain%2C_1833_.jpg</a:t>
                      </a:r>
                      <a:endParaRPr lang="cs-CZ" sz="10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12"/>
                        </a:rPr>
                        <a:t>http://upload.wikimedia.org/wikipedia/commons/thumb/9/9e/Jan_Vil%C3%ADmek_-_V%C3%A1clav_Bro%C5%BE%C3%ADk.jpg/190px-Jan_Vil%C3%ADmek_-_V%C3%A1clav_Bro%C5%BE%C3%ADk.jpg</a:t>
                      </a:r>
                      <a:endParaRPr lang="cs-CZ" sz="10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13"/>
                        </a:rPr>
                        <a:t>http://upload.wikimedia.org/wikipedia/commons/thumb/7/76/Vaclav_Brozik_-_Hus.jpg/800px-Vaclav_Brozik_-_Hus.jpg</a:t>
                      </a:r>
                      <a:endParaRPr lang="cs-CZ" sz="10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14"/>
                        </a:rPr>
                        <a:t>http://upload.wikimedia.org/wikipedia/commons/thumb/4/45/Josef_Vaclav_Myslbek_Vilimek.jpg/190px-Josef_Vaclav_Myslbek_Vilimek.jpg</a:t>
                      </a:r>
                      <a:endParaRPr lang="cs-CZ" sz="10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15"/>
                        </a:rPr>
                        <a:t>http://t2.gstatic.com/images?q=tbn:ANd9GcQiP7PwL7ZB-Qg2Q2texdwZxK4L3ZNBhs6nJtnpaNtMaYq7gGzx</a:t>
                      </a:r>
                      <a:endParaRPr lang="cs-CZ" sz="10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16"/>
                        </a:rPr>
                        <a:t>http://www.prague.net/gallery/vysehrad-libuse/images/libuse_and_premysl_by_josef_myslbek.jpg</a:t>
                      </a:r>
                      <a:endParaRPr lang="cs-CZ" sz="10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17"/>
                        </a:rPr>
                        <a:t>http://t1.gstatic.com/images?q=tbn:ANd9GcSjPZUuNi9YLuu36bYQzLSYmRrR4VHeIbeODnF_yVKyf8gY8B9Ixg</a:t>
                      </a:r>
                      <a:endParaRPr lang="cs-CZ" sz="10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18"/>
                        </a:rPr>
                        <a:t>http://upload.wikimedia.org/wikipedia/commons/9/91/HanaKvapilovaMonument.jpg</a:t>
                      </a:r>
                      <a:endParaRPr lang="cs-CZ" sz="10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19"/>
                        </a:rPr>
                        <a:t>http://upload.wikimedia.org/wikipedia/commons/5/5c/Jan_Stursa%2C_Funeral_in_Carpathians.jpg</a:t>
                      </a:r>
                      <a:endParaRPr lang="cs-CZ" sz="10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0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baseline="0" dirty="0" smtClean="0"/>
                        <a:t>otevřená galerie </a:t>
                      </a:r>
                      <a:r>
                        <a:rPr lang="cs-CZ" sz="1000" baseline="0" dirty="0" smtClean="0">
                          <a:hlinkClick r:id="rId20"/>
                        </a:rPr>
                        <a:t>www.office.microsoft.com</a:t>
                      </a:r>
                      <a:endParaRPr lang="cs-CZ" sz="1000" dirty="0"/>
                    </a:p>
                  </a:txBody>
                  <a:tcPr marL="91439" marR="91439" marT="45698" marB="45698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72816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luxe">
  <a:themeElements>
    <a:clrScheme name="Vlastní 3">
      <a:dk1>
        <a:srgbClr val="000000"/>
      </a:dk1>
      <a:lt1>
        <a:srgbClr val="062328"/>
      </a:lt1>
      <a:dk2>
        <a:srgbClr val="D6F3F8"/>
      </a:dk2>
      <a:lt2>
        <a:srgbClr val="062328"/>
      </a:lt2>
      <a:accent1>
        <a:srgbClr val="157B8C"/>
      </a:accent1>
      <a:accent2>
        <a:srgbClr val="05686C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Deluxe">
      <a:maj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Deluxe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280000"/>
              </a:schemeClr>
            </a:gs>
            <a:gs pos="14000">
              <a:schemeClr val="phClr">
                <a:tint val="37000"/>
                <a:satMod val="250000"/>
              </a:schemeClr>
            </a:gs>
            <a:gs pos="45000">
              <a:schemeClr val="phClr">
                <a:tint val="53000"/>
                <a:satMod val="220000"/>
              </a:schemeClr>
            </a:gs>
            <a:gs pos="65000">
              <a:schemeClr val="phClr">
                <a:tint val="53000"/>
                <a:satMod val="220000"/>
              </a:schemeClr>
            </a:gs>
            <a:gs pos="86000">
              <a:schemeClr val="phClr">
                <a:tint val="42000"/>
                <a:satMod val="240000"/>
              </a:schemeClr>
            </a:gs>
            <a:gs pos="100000">
              <a:schemeClr val="phClr">
                <a:tint val="20000"/>
                <a:satMod val="23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0000">
              <a:schemeClr val="phClr">
                <a:satMod val="150000"/>
              </a:schemeClr>
            </a:gs>
            <a:gs pos="100000">
              <a:schemeClr val="phClr">
                <a:tint val="75000"/>
                <a:satMod val="20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atMod val="14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52400"/>
            <a:contourClr>
              <a:schemeClr val="phClr"/>
            </a:contourClr>
          </a:sp3d>
        </a:effectStyle>
        <a:effectStyle>
          <a:effectLst>
            <a:reflection blurRad="12700" stA="26000" endPos="28000" dist="38100" dir="5400000" sy="-100000"/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90500" h="1016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3000"/>
                <a:satMod val="1550000"/>
              </a:schemeClr>
            </a:gs>
            <a:gs pos="1000">
              <a:schemeClr val="phClr">
                <a:tint val="48000"/>
                <a:satMod val="155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r="210000" b="300000"/>
          </a:path>
        </a:gradFill>
        <a:gradFill rotWithShape="1">
          <a:gsLst>
            <a:gs pos="5000">
              <a:schemeClr val="phClr">
                <a:tint val="38000"/>
                <a:satMod val="1800000"/>
              </a:schemeClr>
            </a:gs>
            <a:gs pos="5000">
              <a:schemeClr val="phClr">
                <a:tint val="40000"/>
                <a:satMod val="180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l="20000" t="30000" r="135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</TotalTime>
  <Words>820</Words>
  <Application>Microsoft Office PowerPoint</Application>
  <PresentationFormat>Předvádění na obrazovce (4:3)</PresentationFormat>
  <Paragraphs>139</Paragraphs>
  <Slides>20</Slides>
  <Notes>3</Notes>
  <HiddenSlides>3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20</vt:i4>
      </vt:variant>
    </vt:vector>
  </HeadingPairs>
  <TitlesOfParts>
    <vt:vector size="22" baseType="lpstr">
      <vt:lpstr>Motiv systému Office</vt:lpstr>
      <vt:lpstr>Deluxe</vt:lpstr>
      <vt:lpstr>Prezentace aplikace PowerPoint</vt:lpstr>
      <vt:lpstr>Osobnosti  českého realismu</vt:lpstr>
      <vt:lpstr>Karel Purkyně</vt:lpstr>
      <vt:lpstr>Karel Purkyně</vt:lpstr>
      <vt:lpstr>Antonín Chittussi</vt:lpstr>
      <vt:lpstr>Antonín Chittussi</vt:lpstr>
      <vt:lpstr>František Ženíšek</vt:lpstr>
      <vt:lpstr>František Ženíšek</vt:lpstr>
      <vt:lpstr>František Ženíšek</vt:lpstr>
      <vt:lpstr>Vojtěch Hynais</vt:lpstr>
      <vt:lpstr>Václav Brožík</vt:lpstr>
      <vt:lpstr>Václav Brožík</vt:lpstr>
      <vt:lpstr>Josef Václav Myslbek</vt:lpstr>
      <vt:lpstr>Josef Václav Myslbek</vt:lpstr>
      <vt:lpstr>Jan Štursa</vt:lpstr>
      <vt:lpstr>Jan Štursa</vt:lpstr>
      <vt:lpstr>Kritický realismus v české literatuře</vt:lpstr>
      <vt:lpstr>Opakovací otázky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Lenka</dc:creator>
  <cp:lastModifiedBy>Lenka </cp:lastModifiedBy>
  <cp:revision>25</cp:revision>
  <dcterms:created xsi:type="dcterms:W3CDTF">2013-01-17T14:40:22Z</dcterms:created>
  <dcterms:modified xsi:type="dcterms:W3CDTF">2013-01-18T12:07:29Z</dcterms:modified>
</cp:coreProperties>
</file>