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6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9" r:id="rId24"/>
    <p:sldId id="28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7589B2-5A80-4A8C-B7FA-8D2D6B957658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E11D8-49AB-42A3-9562-9F75E2B883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5134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E11D8-49AB-42A3-9562-9F75E2B8837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4310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E11D8-49AB-42A3-9562-9F75E2B8837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1611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632063-F543-4D1D-AB3D-59930624A64B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511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00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8405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059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867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308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3295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000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597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179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041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804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543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72E547-7CD5-490D-B249-E119BB1FD84E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43535C-2316-4A24-A048-C1598A7559C1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1897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1899" TargetMode="External"/><Relationship Id="rId2" Type="http://schemas.openxmlformats.org/officeDocument/2006/relationships/hyperlink" Target="http://cs.wikipedia.org/wiki/1896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1903" TargetMode="Externa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cs.wikipedia.org/wiki/1899" TargetMode="Externa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d/d7/Benz_Velo_1894.jpg" TargetMode="External"/><Relationship Id="rId13" Type="http://schemas.openxmlformats.org/officeDocument/2006/relationships/hyperlink" Target="http://upload.wikimedia.org/wikipedia/commons/thumb/7/77/Wilbur_Wright.jpg/220px-Wilbur_Wright.jpg" TargetMode="External"/><Relationship Id="rId18" Type="http://schemas.openxmlformats.org/officeDocument/2006/relationships/hyperlink" Target="http://www.office.microsoft.com/" TargetMode="External"/><Relationship Id="rId3" Type="http://schemas.openxmlformats.org/officeDocument/2006/relationships/hyperlink" Target="http://upload.wikimedia.org/wikipedia/commons/thumb/e/ee/Gottliebdaimler1.jpg/220px-Gottliebdaimler1.jpg" TargetMode="External"/><Relationship Id="rId7" Type="http://schemas.openxmlformats.org/officeDocument/2006/relationships/hyperlink" Target="http://upload.wikimedia.org/wikipedia/commons/f/fd/Carl-Benz_coloriert.jpg" TargetMode="External"/><Relationship Id="rId12" Type="http://schemas.openxmlformats.org/officeDocument/2006/relationships/hyperlink" Target="http://upload.wikimedia.org/wikipedia/commons/thumb/c/cb/Orville_Wright.jpg/490px-Orville_Wright.jpg" TargetMode="External"/><Relationship Id="rId17" Type="http://schemas.openxmlformats.org/officeDocument/2006/relationships/hyperlink" Target="http://t3.gstatic.com/images" TargetMode="External"/><Relationship Id="rId2" Type="http://schemas.openxmlformats.org/officeDocument/2006/relationships/notesSlide" Target="../notesSlides/notesSlide4.xml"/><Relationship Id="rId16" Type="http://schemas.openxmlformats.org/officeDocument/2006/relationships/hyperlink" Target="http://upload.wikimedia.org/wikipedia/commons/thumb/6/6a/Ferdinand_Graf_von_Zeppelin_Profil.jpg/220px-Ferdinand_Graf_von_Zeppelin_Profil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veteran.auto.cz/wp-content/gallery/moto_daimler/02.jpg" TargetMode="External"/><Relationship Id="rId11" Type="http://schemas.openxmlformats.org/officeDocument/2006/relationships/hyperlink" Target="http://upload.wikimedia.org/wikipedia/commons/thumb/1/18/Henry_ford_1919.jpg/225px-Henry_ford_1919.jpg" TargetMode="External"/><Relationship Id="rId5" Type="http://schemas.openxmlformats.org/officeDocument/2006/relationships/hyperlink" Target="http://img.auto.cz/blog/blogs.dir/30/files/2008/09/2611.jpg" TargetMode="External"/><Relationship Id="rId15" Type="http://schemas.openxmlformats.org/officeDocument/2006/relationships/hyperlink" Target="http://upload.wikimedia.org/wikipedia/commons/9/9c/Louis_Bleriot.jpg" TargetMode="External"/><Relationship Id="rId10" Type="http://schemas.openxmlformats.org/officeDocument/2006/relationships/hyperlink" Target="http://www.autonavody.cz/images/articles/4/8/4844f913-442b-45a2-a792-516d8dda4a54.jpg" TargetMode="External"/><Relationship Id="rId4" Type="http://schemas.openxmlformats.org/officeDocument/2006/relationships/hyperlink" Target="http://upload.wikimedia.org/wikipedia/commons/thumb/b/b3/ZweiRadMuseumNSU_Reitwagen.JPG/220px-ZweiRadMuseumNSU_Reitwagen.JPG" TargetMode="External"/><Relationship Id="rId9" Type="http://schemas.openxmlformats.org/officeDocument/2006/relationships/hyperlink" Target="http://upload.wikimedia.org/wikipedia/commons/9/90/Diesel_1883.jpg" TargetMode="External"/><Relationship Id="rId14" Type="http://schemas.openxmlformats.org/officeDocument/2006/relationships/hyperlink" Target="http://wrightovaapartner.century21.cz/static/host-1940/wrigh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VY_32_INOVACE_05_B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_09 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Osobnosti 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automobilového průmyslu a letectví</a:t>
            </a:r>
            <a:endParaRPr lang="cs-CZ" sz="2800" dirty="0" smtClean="0">
              <a:solidFill>
                <a:schemeClr val="tx1"/>
              </a:solidFill>
              <a:latin typeface="Arial" charset="0"/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8.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102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Osobnosti automobilového průmyslu a letectví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Lenka Kudrnová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265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Gottlieb</a:t>
            </a:r>
            <a:r>
              <a:rPr lang="cs-CZ" dirty="0" smtClean="0"/>
              <a:t> </a:t>
            </a:r>
            <a:r>
              <a:rPr lang="cs-CZ" dirty="0" err="1" smtClean="0"/>
              <a:t>Daimler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vynálezce dnešního typu </a:t>
            </a:r>
            <a:r>
              <a:rPr lang="cs-CZ" sz="2400" dirty="0" smtClean="0">
                <a:solidFill>
                  <a:srgbClr val="C00000"/>
                </a:solidFill>
              </a:rPr>
              <a:t>spalovacího motoru</a:t>
            </a:r>
          </a:p>
          <a:p>
            <a:r>
              <a:rPr lang="cs-CZ" sz="2400" dirty="0" smtClean="0"/>
              <a:t>konstruktér </a:t>
            </a:r>
            <a:r>
              <a:rPr lang="cs-CZ" sz="2400" dirty="0" smtClean="0">
                <a:solidFill>
                  <a:srgbClr val="C00000"/>
                </a:solidFill>
              </a:rPr>
              <a:t>prvních motocyklů a automobilů</a:t>
            </a:r>
          </a:p>
          <a:p>
            <a:r>
              <a:rPr lang="cs-CZ" sz="2400" dirty="0" smtClean="0"/>
              <a:t>zkonstruoval také první nákladní automobil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32656"/>
            <a:ext cx="2095500" cy="290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0748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První motocykl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72816"/>
            <a:ext cx="4191000" cy="278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04048" y="2060848"/>
            <a:ext cx="365837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první motocykl byl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sestrojen v roce </a:t>
            </a:r>
            <a:r>
              <a:rPr lang="cs-CZ" sz="2400" dirty="0" smtClean="0">
                <a:solidFill>
                  <a:srgbClr val="C00000"/>
                </a:solidFill>
              </a:rPr>
              <a:t>1869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poháněla ho </a:t>
            </a:r>
            <a:r>
              <a:rPr lang="cs-CZ" sz="2400" dirty="0" smtClean="0">
                <a:solidFill>
                  <a:srgbClr val="C00000"/>
                </a:solidFill>
              </a:rPr>
              <a:t>pára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7" y="4797152"/>
            <a:ext cx="74254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první Daimlerův motocykl se objevil v roce </a:t>
            </a:r>
            <a:r>
              <a:rPr lang="cs-CZ" sz="2400" dirty="0" smtClean="0">
                <a:solidFill>
                  <a:srgbClr val="C00000"/>
                </a:solidFill>
              </a:rPr>
              <a:t>1885 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a poháněl jej </a:t>
            </a:r>
            <a:r>
              <a:rPr lang="cs-CZ" sz="2400" dirty="0" smtClean="0">
                <a:solidFill>
                  <a:srgbClr val="C00000"/>
                </a:solidFill>
              </a:rPr>
              <a:t>benzínový spalovací motor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Daimler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se dále o výrobu motocyklů nezajímal, chtěl jen 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vyzkoušet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funkčnost motoru.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5287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Daimlerův automobil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88840"/>
            <a:ext cx="5429250" cy="368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868144" y="1628800"/>
            <a:ext cx="3092513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vznikl roku </a:t>
            </a:r>
            <a:r>
              <a:rPr lang="cs-CZ" sz="2400" dirty="0" smtClean="0">
                <a:solidFill>
                  <a:srgbClr val="C00000"/>
                </a:solidFill>
              </a:rPr>
              <a:t>1886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zabudováním motoru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do samohybného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kočáru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vytvořil jej spolu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 Wilhelmem May-</a:t>
            </a:r>
          </a:p>
          <a:p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bachem</a:t>
            </a:r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je méně dokonalý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než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Benzův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automo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-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bil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5778414"/>
            <a:ext cx="78069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vůz dosahoval maximální rychlosti mezi </a:t>
            </a:r>
            <a:r>
              <a:rPr lang="cs-CZ" sz="2400" dirty="0" smtClean="0">
                <a:solidFill>
                  <a:srgbClr val="C00000"/>
                </a:solidFill>
              </a:rPr>
              <a:t>12 až 15 km/h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5073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16632"/>
            <a:ext cx="6629400" cy="1143000"/>
          </a:xfrm>
        </p:spPr>
        <p:txBody>
          <a:bodyPr/>
          <a:lstStyle/>
          <a:p>
            <a:pPr algn="ctr"/>
            <a:r>
              <a:rPr lang="cs-CZ" dirty="0" smtClean="0"/>
              <a:t>Daimlerův spalovací motor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273" b="41079"/>
          <a:stretch/>
        </p:blipFill>
        <p:spPr bwMode="auto">
          <a:xfrm>
            <a:off x="179512" y="1124744"/>
            <a:ext cx="3142184" cy="4553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93452" y="1124744"/>
            <a:ext cx="5639685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vznikl </a:t>
            </a:r>
            <a:r>
              <a:rPr lang="cs-CZ" dirty="0" smtClean="0">
                <a:solidFill>
                  <a:srgbClr val="C00000"/>
                </a:solidFill>
              </a:rPr>
              <a:t>zdokonalením principu 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německého 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krajana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Nicalause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Otty z roku 1876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problémy způsobovalo plynné palivo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C00000"/>
                </a:solidFill>
              </a:rPr>
              <a:t> přetrvávaly potíže s nebezpečným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 zapalováním směsi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rozžhavenou trubičkou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v hlavě.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jednalo se o  </a:t>
            </a:r>
            <a:r>
              <a:rPr lang="cs-CZ" dirty="0" smtClean="0">
                <a:solidFill>
                  <a:srgbClr val="C00000"/>
                </a:solidFill>
              </a:rPr>
              <a:t>jednoválec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, pro svůj „vytáhlý“ tvar 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přezdívaný </a:t>
            </a:r>
            <a:r>
              <a:rPr lang="cs-CZ" dirty="0" smtClean="0">
                <a:solidFill>
                  <a:srgbClr val="C00000"/>
                </a:solidFill>
              </a:rPr>
              <a:t>„stojací hodiny“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 vážící 60 kg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používal </a:t>
            </a:r>
            <a:r>
              <a:rPr lang="cs-CZ" dirty="0" smtClean="0">
                <a:solidFill>
                  <a:srgbClr val="C00000"/>
                </a:solidFill>
              </a:rPr>
              <a:t>karburátor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, v němž se lehká těkavá 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kapalina  odpařovala přímo z hladiny a mířila do 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válce o objemu 264 cm</a:t>
            </a:r>
            <a:r>
              <a:rPr lang="cs-CZ" baseline="30000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ohromující nebyl ani tak výkon půl koňské síly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(asi 368 wattů), jako spíše neslýchaně vysoké 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otáčky 650/min.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Předchozí motory běžely zhruba na 180-200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obrátek. 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C00000"/>
                </a:solidFill>
              </a:rPr>
              <a:t>chlazení obstarával ventilátor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, vhánějící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 proud vzduchu do dvojitého pláště válce.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456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188640"/>
            <a:ext cx="6629400" cy="1143000"/>
          </a:xfrm>
        </p:spPr>
        <p:txBody>
          <a:bodyPr>
            <a:normAutofit/>
          </a:bodyPr>
          <a:lstStyle/>
          <a:p>
            <a:pPr algn="ctr"/>
            <a:r>
              <a:rPr lang="cs-CZ" b="1" dirty="0"/>
              <a:t>Karl </a:t>
            </a:r>
            <a:r>
              <a:rPr lang="cs-CZ" b="1" dirty="0" err="1" smtClean="0"/>
              <a:t>Benz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7800" y="1052736"/>
            <a:ext cx="6629400" cy="5073744"/>
          </a:xfrm>
        </p:spPr>
        <p:txBody>
          <a:bodyPr>
            <a:noAutofit/>
          </a:bodyPr>
          <a:lstStyle/>
          <a:p>
            <a:r>
              <a:rPr lang="cs-CZ" sz="2400" dirty="0" smtClean="0"/>
              <a:t>zkonstruoval </a:t>
            </a:r>
            <a:r>
              <a:rPr lang="cs-CZ" sz="2400" dirty="0" smtClean="0">
                <a:solidFill>
                  <a:srgbClr val="C00000"/>
                </a:solidFill>
              </a:rPr>
              <a:t>první benzínový automobil</a:t>
            </a:r>
          </a:p>
          <a:p>
            <a:r>
              <a:rPr lang="cs-CZ" sz="2400" dirty="0" smtClean="0"/>
              <a:t>v mládí se živil jako mechanik</a:t>
            </a:r>
          </a:p>
          <a:p>
            <a:r>
              <a:rPr lang="cs-CZ" sz="2400" dirty="0" smtClean="0"/>
              <a:t>navrhl </a:t>
            </a:r>
            <a:r>
              <a:rPr lang="cs-CZ" sz="2400" dirty="0" smtClean="0">
                <a:solidFill>
                  <a:srgbClr val="C00000"/>
                </a:solidFill>
              </a:rPr>
              <a:t>čtyřdobý motor</a:t>
            </a:r>
          </a:p>
          <a:p>
            <a:r>
              <a:rPr lang="cs-CZ" sz="2400" dirty="0" smtClean="0"/>
              <a:t>1886 začal prodávat svůj automobil </a:t>
            </a:r>
            <a:r>
              <a:rPr lang="cs-CZ" sz="2400" dirty="0" err="1" smtClean="0"/>
              <a:t>Benz</a:t>
            </a:r>
            <a:r>
              <a:rPr lang="cs-CZ" sz="2400" dirty="0" smtClean="0"/>
              <a:t> </a:t>
            </a:r>
            <a:r>
              <a:rPr lang="cs-CZ" sz="2400" dirty="0" err="1" smtClean="0"/>
              <a:t>Velo</a:t>
            </a:r>
            <a:endParaRPr lang="cs-CZ" sz="2400" dirty="0"/>
          </a:p>
          <a:p>
            <a:r>
              <a:rPr lang="cs-CZ" sz="2400" dirty="0" smtClean="0"/>
              <a:t>spolehlivosti jeho automobilu lidé nevěřili, a proto podnikla jeho manželka Berta 100 km dlouhou cestu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16007"/>
            <a:ext cx="1809750" cy="262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4758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6629400" cy="1143000"/>
          </a:xfrm>
        </p:spPr>
        <p:txBody>
          <a:bodyPr/>
          <a:lstStyle/>
          <a:p>
            <a:pPr algn="ctr"/>
            <a:r>
              <a:rPr lang="cs-CZ" dirty="0" err="1" smtClean="0"/>
              <a:t>Benzův</a:t>
            </a:r>
            <a:r>
              <a:rPr lang="cs-CZ" dirty="0" smtClean="0"/>
              <a:t> automobil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31" y="1556796"/>
            <a:ext cx="4955477" cy="3948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07023" y="1612596"/>
            <a:ext cx="3709670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celkem bylo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vyrobeno </a:t>
            </a:r>
            <a:r>
              <a:rPr lang="cs-CZ" sz="2400" dirty="0" smtClean="0">
                <a:solidFill>
                  <a:srgbClr val="C00000"/>
                </a:solidFill>
              </a:rPr>
              <a:t>1 200 kusů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mělo </a:t>
            </a:r>
            <a:r>
              <a:rPr lang="cs-CZ" sz="2400" dirty="0" err="1" smtClean="0">
                <a:solidFill>
                  <a:srgbClr val="C00000"/>
                </a:solidFill>
              </a:rPr>
              <a:t>trojrychlostní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převodovku a zpátečku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objevil se již 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plovák karburátoru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a zapalování pro dobíjení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baterie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max. rychlost </a:t>
            </a:r>
            <a:r>
              <a:rPr lang="cs-CZ" sz="2400" dirty="0" smtClean="0">
                <a:solidFill>
                  <a:srgbClr val="C00000"/>
                </a:solidFill>
              </a:rPr>
              <a:t>16 km/h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spotřeba 10l/100 km 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4374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16632"/>
            <a:ext cx="6629400" cy="1143000"/>
          </a:xfrm>
        </p:spPr>
        <p:txBody>
          <a:bodyPr/>
          <a:lstStyle/>
          <a:p>
            <a:pPr algn="ctr"/>
            <a:r>
              <a:rPr lang="cs-CZ" dirty="0" smtClean="0"/>
              <a:t>Rudolf Diesel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8712968" cy="5976664"/>
          </a:xfrm>
        </p:spPr>
        <p:txBody>
          <a:bodyPr>
            <a:noAutofit/>
          </a:bodyPr>
          <a:lstStyle/>
          <a:p>
            <a:r>
              <a:rPr lang="cs-CZ" sz="2400" dirty="0" smtClean="0"/>
              <a:t>nejprve konal neúspěšné pokusy se spalovacím motorem na uhelný prach</a:t>
            </a:r>
          </a:p>
          <a:p>
            <a:r>
              <a:rPr lang="cs-CZ" sz="2400" dirty="0" smtClean="0">
                <a:hlinkClick r:id="rId3" tooltip="1897"/>
              </a:rPr>
              <a:t>1897</a:t>
            </a:r>
            <a:r>
              <a:rPr lang="cs-CZ" sz="2400" dirty="0" smtClean="0"/>
              <a:t> </a:t>
            </a:r>
            <a:r>
              <a:rPr lang="cs-CZ" sz="2400" dirty="0"/>
              <a:t>zkonstruoval </a:t>
            </a:r>
            <a:r>
              <a:rPr lang="cs-CZ" sz="2400" dirty="0">
                <a:solidFill>
                  <a:srgbClr val="C00000"/>
                </a:solidFill>
              </a:rPr>
              <a:t>vysokotlaký spalovací pístový motor se samočinným </a:t>
            </a:r>
            <a:r>
              <a:rPr lang="cs-CZ" sz="2400" dirty="0" smtClean="0">
                <a:solidFill>
                  <a:srgbClr val="C00000"/>
                </a:solidFill>
              </a:rPr>
              <a:t>zážehem</a:t>
            </a:r>
          </a:p>
          <a:p>
            <a:r>
              <a:rPr lang="cs-CZ" sz="2400" dirty="0" smtClean="0"/>
              <a:t> později se zabýval konstrukcí </a:t>
            </a:r>
            <a:r>
              <a:rPr lang="cs-CZ" sz="2400" dirty="0"/>
              <a:t>motoru pro potřeby </a:t>
            </a:r>
            <a:r>
              <a:rPr lang="cs-CZ" sz="2400" dirty="0" smtClean="0"/>
              <a:t>mořeplavby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zemřel </a:t>
            </a:r>
            <a:r>
              <a:rPr lang="cs-CZ" sz="2400" dirty="0">
                <a:solidFill>
                  <a:srgbClr val="C00000"/>
                </a:solidFill>
              </a:rPr>
              <a:t>za nevyjasněných okolností </a:t>
            </a:r>
            <a:r>
              <a:rPr lang="cs-CZ" sz="2400" dirty="0"/>
              <a:t>při plavbě na lodi </a:t>
            </a:r>
            <a:r>
              <a:rPr lang="cs-CZ" sz="2400" dirty="0" err="1"/>
              <a:t>Dresden</a:t>
            </a:r>
            <a:r>
              <a:rPr lang="cs-CZ" sz="2400" dirty="0"/>
              <a:t> z Antverp do Anglie; pravděpodobně spáchal sebevraždu skokem do </a:t>
            </a:r>
            <a:r>
              <a:rPr lang="cs-CZ" sz="2400" dirty="0" smtClean="0"/>
              <a:t>moře</a:t>
            </a: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6718" y="0"/>
            <a:ext cx="2095500" cy="249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7853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15616" y="476672"/>
            <a:ext cx="7086600" cy="84584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Dieselův motor</a:t>
            </a:r>
            <a:endParaRPr lang="cs-CZ" sz="44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94" b="8445"/>
          <a:stretch/>
        </p:blipFill>
        <p:spPr bwMode="auto">
          <a:xfrm>
            <a:off x="755576" y="1484783"/>
            <a:ext cx="7691870" cy="2616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177394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7884" y="4509120"/>
            <a:ext cx="54697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Dokážeš na základě znalostí z fyziky 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popsat, jak funguje Dieselův motor?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Obrázek ti pomůže.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253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738954"/>
            <a:ext cx="746564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Dieselův </a:t>
            </a:r>
            <a:r>
              <a:rPr lang="cs-CZ" dirty="0" smtClean="0"/>
              <a:t>motor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132856"/>
            <a:ext cx="835566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původně pracoval na </a:t>
            </a:r>
            <a:r>
              <a:rPr lang="cs-CZ" sz="2400" dirty="0" smtClean="0">
                <a:solidFill>
                  <a:srgbClr val="C00000"/>
                </a:solidFill>
              </a:rPr>
              <a:t>tekuté těžké palivo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(hnací olej)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k zážehu paliva docházelo po jeho vytrysknutí do spalovací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komory od zahřátého vzduchu v důsledku stlačení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brzy se mu podařilo motor vylepšit tak, 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aby </a:t>
            </a:r>
            <a:r>
              <a:rPr lang="cs-CZ" sz="2400" dirty="0" smtClean="0">
                <a:solidFill>
                  <a:srgbClr val="C00000"/>
                </a:solidFill>
              </a:rPr>
              <a:t>využíval tepelnou energii na 26 %,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tedy dvakrát účinněji 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než v té době nejlepší parní stroj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poměrně záhy dochází k masovému rozšíření tohoto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typu motoru i nahrazení hnacího oleje </a:t>
            </a:r>
            <a:r>
              <a:rPr lang="cs-CZ" sz="2400" dirty="0" smtClean="0">
                <a:solidFill>
                  <a:srgbClr val="C00000"/>
                </a:solidFill>
              </a:rPr>
              <a:t>naftou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918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188640"/>
            <a:ext cx="6629400" cy="864096"/>
          </a:xfrm>
        </p:spPr>
        <p:txBody>
          <a:bodyPr>
            <a:normAutofit/>
          </a:bodyPr>
          <a:lstStyle/>
          <a:p>
            <a:pPr algn="ctr"/>
            <a:r>
              <a:rPr lang="cs-CZ" b="1" dirty="0"/>
              <a:t>Henry </a:t>
            </a:r>
            <a:r>
              <a:rPr lang="cs-CZ" b="1" dirty="0" smtClean="0"/>
              <a:t>Ford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496944" cy="5361776"/>
          </a:xfrm>
        </p:spPr>
        <p:txBody>
          <a:bodyPr>
            <a:noAutofit/>
          </a:bodyPr>
          <a:lstStyle/>
          <a:p>
            <a:r>
              <a:rPr lang="cs-CZ" sz="2400" dirty="0"/>
              <a:t>americký podnikatel, </a:t>
            </a:r>
            <a:r>
              <a:rPr lang="cs-CZ" sz="2400" dirty="0">
                <a:solidFill>
                  <a:srgbClr val="C00000"/>
                </a:solidFill>
              </a:rPr>
              <a:t>průkopník automobilového </a:t>
            </a:r>
            <a:r>
              <a:rPr lang="cs-CZ" sz="2400" dirty="0" smtClean="0">
                <a:solidFill>
                  <a:srgbClr val="C00000"/>
                </a:solidFill>
              </a:rPr>
              <a:t>průmyslu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v </a:t>
            </a:r>
            <a:r>
              <a:rPr lang="pl-PL" sz="2400" dirty="0"/>
              <a:t>šestnácti letech odešel z </a:t>
            </a:r>
            <a:r>
              <a:rPr lang="pl-PL" sz="2400" dirty="0" smtClean="0"/>
              <a:t>domu a </a:t>
            </a:r>
            <a:r>
              <a:rPr lang="cs-CZ" sz="2400" dirty="0"/>
              <a:t>vyučil </a:t>
            </a:r>
            <a:r>
              <a:rPr lang="cs-CZ" sz="2400" dirty="0" smtClean="0"/>
              <a:t>se zámečníkem</a:t>
            </a:r>
          </a:p>
          <a:p>
            <a:r>
              <a:rPr lang="cs-CZ" sz="2400" dirty="0">
                <a:hlinkClick r:id="rId2" tooltip="1896"/>
              </a:rPr>
              <a:t>1896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C00000"/>
                </a:solidFill>
              </a:rPr>
              <a:t>sestrojil</a:t>
            </a:r>
            <a:r>
              <a:rPr lang="cs-CZ" sz="2400" dirty="0"/>
              <a:t> a úspěšně vyzkoušel svůj </a:t>
            </a:r>
            <a:r>
              <a:rPr lang="cs-CZ" sz="2400" dirty="0">
                <a:solidFill>
                  <a:srgbClr val="C00000"/>
                </a:solidFill>
              </a:rPr>
              <a:t>první </a:t>
            </a:r>
            <a:r>
              <a:rPr lang="cs-CZ" sz="2400" dirty="0" smtClean="0">
                <a:solidFill>
                  <a:srgbClr val="C00000"/>
                </a:solidFill>
              </a:rPr>
              <a:t>automobil</a:t>
            </a:r>
          </a:p>
          <a:p>
            <a:r>
              <a:rPr lang="pt-BR" sz="2400" dirty="0">
                <a:hlinkClick r:id="rId3" tooltip="1899"/>
              </a:rPr>
              <a:t>1899</a:t>
            </a:r>
            <a:r>
              <a:rPr lang="pt-BR" sz="2400" dirty="0"/>
              <a:t> založil svou </a:t>
            </a:r>
            <a:r>
              <a:rPr lang="pt-BR" sz="2400" dirty="0">
                <a:solidFill>
                  <a:srgbClr val="C00000"/>
                </a:solidFill>
              </a:rPr>
              <a:t>první automobilovou firmu</a:t>
            </a:r>
            <a:r>
              <a:rPr lang="pt-BR" sz="2400" dirty="0"/>
              <a:t> </a:t>
            </a:r>
            <a:r>
              <a:rPr lang="pt-BR" sz="2400" i="1" dirty="0"/>
              <a:t>Detroit Automobile company</a:t>
            </a:r>
            <a:r>
              <a:rPr lang="pt-BR" sz="2400" dirty="0"/>
              <a:t>, která ale brzy zkrachovala.</a:t>
            </a:r>
            <a:endParaRPr lang="cs-CZ" sz="2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16632"/>
            <a:ext cx="2143125" cy="273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4967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04664"/>
            <a:ext cx="6629400" cy="803176"/>
          </a:xfrm>
        </p:spPr>
        <p:txBody>
          <a:bodyPr/>
          <a:lstStyle/>
          <a:p>
            <a:pPr algn="ctr"/>
            <a:r>
              <a:rPr lang="cs-CZ" b="1" dirty="0"/>
              <a:t>Henry Ford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784976" cy="5361776"/>
          </a:xfrm>
        </p:spPr>
        <p:txBody>
          <a:bodyPr>
            <a:noAutofit/>
          </a:bodyPr>
          <a:lstStyle/>
          <a:p>
            <a:r>
              <a:rPr lang="cs-CZ" sz="2400" dirty="0"/>
              <a:t>V roce </a:t>
            </a:r>
            <a:r>
              <a:rPr lang="cs-CZ" sz="2400" dirty="0" smtClean="0">
                <a:hlinkClick r:id="rId2" tooltip="1903"/>
              </a:rPr>
              <a:t>1903</a:t>
            </a:r>
            <a:r>
              <a:rPr lang="cs-CZ" sz="2400" dirty="0"/>
              <a:t> založil společně s dalšími společníky Ford Motor </a:t>
            </a:r>
            <a:r>
              <a:rPr lang="cs-CZ" sz="2400" dirty="0" err="1" smtClean="0"/>
              <a:t>Company</a:t>
            </a:r>
            <a:endParaRPr lang="cs-CZ" sz="2400" dirty="0" smtClean="0"/>
          </a:p>
          <a:p>
            <a:r>
              <a:rPr lang="cs-CZ" sz="2400" dirty="0"/>
              <a:t>nová firma dokázala s počátečním kapitálem pouhých 28000 dolarů už za první rok své existence vyrobit </a:t>
            </a:r>
            <a:r>
              <a:rPr lang="cs-CZ" sz="2400" dirty="0">
                <a:solidFill>
                  <a:srgbClr val="C00000"/>
                </a:solidFill>
              </a:rPr>
              <a:t>až 1700 automobilů</a:t>
            </a:r>
            <a:r>
              <a:rPr lang="cs-CZ" sz="2400" dirty="0"/>
              <a:t> a několik prototypů, které přinesly jeho firmě mnoho </a:t>
            </a:r>
            <a:r>
              <a:rPr lang="cs-CZ" sz="2400" dirty="0">
                <a:solidFill>
                  <a:srgbClr val="C00000"/>
                </a:solidFill>
              </a:rPr>
              <a:t>vítězství v automobilových závodech a několik rychlostních </a:t>
            </a:r>
            <a:r>
              <a:rPr lang="cs-CZ" sz="2400" dirty="0" smtClean="0">
                <a:solidFill>
                  <a:srgbClr val="C00000"/>
                </a:solidFill>
              </a:rPr>
              <a:t>rekordů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stanovil si cíl - </a:t>
            </a:r>
            <a:r>
              <a:rPr lang="cs-CZ" sz="2400" dirty="0"/>
              <a:t>vyrobit </a:t>
            </a:r>
            <a:r>
              <a:rPr lang="cs-CZ" sz="2400" dirty="0">
                <a:solidFill>
                  <a:srgbClr val="C00000"/>
                </a:solidFill>
              </a:rPr>
              <a:t>levné kvalitní auto pro </a:t>
            </a:r>
            <a:r>
              <a:rPr lang="cs-CZ" sz="2400" dirty="0" smtClean="0">
                <a:solidFill>
                  <a:srgbClr val="C00000"/>
                </a:solidFill>
              </a:rPr>
              <a:t>každého</a:t>
            </a:r>
            <a:r>
              <a:rPr lang="cs-CZ" sz="2400" dirty="0" smtClean="0"/>
              <a:t> (Ford T)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34450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6629400" cy="792088"/>
          </a:xfrm>
        </p:spPr>
        <p:txBody>
          <a:bodyPr/>
          <a:lstStyle/>
          <a:p>
            <a:pPr algn="ctr"/>
            <a:r>
              <a:rPr lang="cs-CZ" b="1" dirty="0"/>
              <a:t>Henry Ford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408712"/>
          </a:xfrm>
        </p:spPr>
        <p:txBody>
          <a:bodyPr>
            <a:noAutofit/>
          </a:bodyPr>
          <a:lstStyle/>
          <a:p>
            <a:r>
              <a:rPr lang="cs-CZ" sz="2400" dirty="0"/>
              <a:t>přichází s </a:t>
            </a:r>
            <a:r>
              <a:rPr lang="cs-CZ" sz="2400" dirty="0" smtClean="0"/>
              <a:t>technologií </a:t>
            </a:r>
            <a:r>
              <a:rPr lang="cs-CZ" sz="2400" dirty="0">
                <a:solidFill>
                  <a:srgbClr val="C00000"/>
                </a:solidFill>
              </a:rPr>
              <a:t>pásové výroby</a:t>
            </a:r>
            <a:r>
              <a:rPr lang="cs-CZ" sz="2400" dirty="0"/>
              <a:t>, kterou navrhli sami zaměstnanci </a:t>
            </a:r>
            <a:endParaRPr lang="cs-CZ" sz="2400" dirty="0" smtClean="0"/>
          </a:p>
          <a:p>
            <a:r>
              <a:rPr lang="cs-CZ" sz="2400" dirty="0" smtClean="0"/>
              <a:t>zavedl </a:t>
            </a:r>
            <a:r>
              <a:rPr lang="cs-CZ" sz="2400" dirty="0" smtClean="0">
                <a:solidFill>
                  <a:srgbClr val="C00000"/>
                </a:solidFill>
              </a:rPr>
              <a:t>sociální </a:t>
            </a:r>
            <a:r>
              <a:rPr lang="cs-CZ" sz="2400" dirty="0">
                <a:solidFill>
                  <a:srgbClr val="C00000"/>
                </a:solidFill>
              </a:rPr>
              <a:t>program </a:t>
            </a:r>
            <a:r>
              <a:rPr lang="cs-CZ" sz="2400" dirty="0"/>
              <a:t>pro stálé </a:t>
            </a:r>
            <a:r>
              <a:rPr lang="cs-CZ" sz="2400" dirty="0" smtClean="0"/>
              <a:t>zaměstnance (podniková </a:t>
            </a:r>
            <a:r>
              <a:rPr lang="cs-CZ" sz="2400" dirty="0"/>
              <a:t>zdravotní péče, sportovní a kulturní vyžití, popřípadě speciální </a:t>
            </a:r>
            <a:r>
              <a:rPr lang="cs-CZ" sz="2400" dirty="0" smtClean="0"/>
              <a:t>prémie)</a:t>
            </a:r>
          </a:p>
          <a:p>
            <a:r>
              <a:rPr lang="cs-CZ" sz="2400" dirty="0" smtClean="0"/>
              <a:t> tyto </a:t>
            </a:r>
            <a:r>
              <a:rPr lang="cs-CZ" sz="2400" dirty="0"/>
              <a:t>benefity ovšem mohli mít pouze zaměstnanci </a:t>
            </a:r>
            <a:r>
              <a:rPr lang="cs-CZ" sz="2400" dirty="0">
                <a:solidFill>
                  <a:srgbClr val="C00000"/>
                </a:solidFill>
              </a:rPr>
              <a:t>žijící počestným způsobem</a:t>
            </a:r>
            <a:r>
              <a:rPr lang="cs-CZ" sz="2400" dirty="0"/>
              <a:t>, takže v podniku bylo zavedeno ještě sociologické oddělení, které mělo dohlížet, jestli dělníci nejsou závislí na alkoholu či na hazardu.</a:t>
            </a:r>
          </a:p>
        </p:txBody>
      </p:sp>
    </p:spTree>
    <p:extLst>
      <p:ext uri="{BB962C8B-B14F-4D97-AF65-F5344CB8AC3E}">
        <p14:creationId xmlns:p14="http://schemas.microsoft.com/office/powerpoint/2010/main" val="1899181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Ford model T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16" t="27908" r="6958" b="9902"/>
          <a:stretch/>
        </p:blipFill>
        <p:spPr bwMode="auto">
          <a:xfrm>
            <a:off x="251519" y="2276872"/>
            <a:ext cx="4100945" cy="2897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67451" y="1484784"/>
            <a:ext cx="4597037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původní model T měl vpředu montovaný </a:t>
            </a:r>
            <a:r>
              <a:rPr lang="cs-CZ" sz="2400" dirty="0" smtClean="0">
                <a:solidFill>
                  <a:srgbClr val="C00000"/>
                </a:solidFill>
              </a:rPr>
              <a:t>čtyřválcový řadový zážehový motor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o objemu 2,9 litrů o výkonu 15 kW (</a:t>
            </a:r>
            <a:r>
              <a:rPr lang="cs-CZ" sz="2400" dirty="0" smtClean="0">
                <a:solidFill>
                  <a:srgbClr val="C00000"/>
                </a:solidFill>
              </a:rPr>
              <a:t>20 koní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) s nejvyšší rychlostí </a:t>
            </a:r>
            <a:r>
              <a:rPr lang="cs-CZ" sz="2400" dirty="0" smtClean="0">
                <a:solidFill>
                  <a:srgbClr val="C00000"/>
                </a:solidFill>
              </a:rPr>
              <a:t>64 – 72  km/h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ovládnul 50% trhu s automobily, stal se 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nejprodávanějším typem  vůbec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spotřebu měl přibližně od </a:t>
            </a:r>
            <a:r>
              <a:rPr lang="cs-CZ" sz="2400" dirty="0" smtClean="0">
                <a:solidFill>
                  <a:srgbClr val="C00000"/>
                </a:solidFill>
              </a:rPr>
              <a:t>11,1 do 18,7 l/100km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motor byl schopný spalovat benzín nebo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ethanol</a:t>
            </a:r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1657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6629400" cy="58715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Bratři </a:t>
            </a:r>
            <a:r>
              <a:rPr lang="cs-CZ" b="1" dirty="0" smtClean="0"/>
              <a:t>Wrightové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476672"/>
            <a:ext cx="8064896" cy="5649808"/>
          </a:xfrm>
        </p:spPr>
        <p:txBody>
          <a:bodyPr>
            <a:noAutofit/>
          </a:bodyPr>
          <a:lstStyle/>
          <a:p>
            <a:r>
              <a:rPr lang="cs-CZ" sz="2400" dirty="0"/>
              <a:t>tvůrci </a:t>
            </a:r>
            <a:r>
              <a:rPr lang="cs-CZ" sz="2400" dirty="0">
                <a:solidFill>
                  <a:srgbClr val="C00000"/>
                </a:solidFill>
              </a:rPr>
              <a:t>prvního letadla těžšího než </a:t>
            </a:r>
            <a:r>
              <a:rPr lang="cs-CZ" sz="2400" dirty="0" smtClean="0">
                <a:solidFill>
                  <a:srgbClr val="C00000"/>
                </a:solidFill>
              </a:rPr>
              <a:t>vzduch</a:t>
            </a:r>
          </a:p>
          <a:p>
            <a:r>
              <a:rPr lang="cs-CZ" sz="2400" dirty="0"/>
              <a:t>závodně </a:t>
            </a:r>
            <a:r>
              <a:rPr lang="cs-CZ" sz="2400" dirty="0" smtClean="0"/>
              <a:t>se věnovali cyklistice</a:t>
            </a:r>
          </a:p>
          <a:p>
            <a:r>
              <a:rPr lang="cs-CZ" sz="2400" dirty="0" smtClean="0"/>
              <a:t>v </a:t>
            </a:r>
            <a:r>
              <a:rPr lang="cs-CZ" sz="2400" dirty="0"/>
              <a:t>roce </a:t>
            </a:r>
            <a:r>
              <a:rPr lang="cs-CZ" sz="2400" dirty="0" smtClean="0">
                <a:hlinkClick r:id="rId2" tooltip="1899"/>
              </a:rPr>
              <a:t>1899</a:t>
            </a:r>
            <a:r>
              <a:rPr lang="cs-CZ" sz="2400" dirty="0" smtClean="0"/>
              <a:t> </a:t>
            </a:r>
            <a:r>
              <a:rPr lang="cs-CZ" sz="2400" dirty="0"/>
              <a:t>začali</a:t>
            </a:r>
            <a:r>
              <a:rPr lang="cs-CZ" sz="2400" dirty="0" smtClean="0"/>
              <a:t> </a:t>
            </a:r>
            <a:r>
              <a:rPr lang="cs-CZ" sz="2400" dirty="0"/>
              <a:t>s </a:t>
            </a:r>
            <a:r>
              <a:rPr lang="cs-CZ" sz="2400" dirty="0" smtClean="0"/>
              <a:t>pokusy -  zlepšili </a:t>
            </a:r>
            <a:r>
              <a:rPr lang="cs-CZ" sz="2400" dirty="0"/>
              <a:t>řízení </a:t>
            </a:r>
            <a:r>
              <a:rPr lang="cs-CZ" sz="2400" dirty="0" smtClean="0"/>
              <a:t>letadla, vyvinuli </a:t>
            </a:r>
            <a:r>
              <a:rPr lang="cs-CZ" sz="2400" dirty="0"/>
              <a:t>systém </a:t>
            </a:r>
            <a:r>
              <a:rPr lang="cs-CZ" sz="2400" dirty="0">
                <a:solidFill>
                  <a:srgbClr val="C00000"/>
                </a:solidFill>
              </a:rPr>
              <a:t>ovládání letadla okolo tří os </a:t>
            </a:r>
            <a:r>
              <a:rPr lang="cs-CZ" sz="2400" dirty="0"/>
              <a:t>a tím zavedli principy ovládání, které se používají </a:t>
            </a:r>
            <a:r>
              <a:rPr lang="cs-CZ" sz="2400" dirty="0" smtClean="0"/>
              <a:t>dodnes</a:t>
            </a:r>
          </a:p>
          <a:p>
            <a:r>
              <a:rPr lang="cs-CZ" sz="2400" dirty="0" smtClean="0"/>
              <a:t>nejdříve </a:t>
            </a:r>
            <a:r>
              <a:rPr lang="cs-CZ" sz="2400" dirty="0"/>
              <a:t>vyráběli </a:t>
            </a:r>
            <a:r>
              <a:rPr lang="cs-CZ" sz="2400" dirty="0">
                <a:solidFill>
                  <a:srgbClr val="C00000"/>
                </a:solidFill>
              </a:rPr>
              <a:t>kluzáky</a:t>
            </a:r>
            <a:r>
              <a:rPr lang="cs-CZ" sz="2400" dirty="0" smtClean="0"/>
              <a:t> </a:t>
            </a:r>
            <a:r>
              <a:rPr lang="cs-CZ" sz="2400" dirty="0"/>
              <a:t>, </a:t>
            </a:r>
            <a:r>
              <a:rPr lang="cs-CZ" sz="2400" dirty="0" smtClean="0"/>
              <a:t>v </a:t>
            </a:r>
            <a:r>
              <a:rPr lang="cs-CZ" sz="2400" dirty="0"/>
              <a:t>roce 1903 postavili </a:t>
            </a:r>
            <a:r>
              <a:rPr lang="cs-CZ" sz="2400" i="1" dirty="0" err="1"/>
              <a:t>Wright</a:t>
            </a:r>
            <a:r>
              <a:rPr lang="cs-CZ" sz="2400" i="1" dirty="0"/>
              <a:t> </a:t>
            </a:r>
            <a:r>
              <a:rPr lang="cs-CZ" sz="2400" i="1" dirty="0" err="1"/>
              <a:t>Flyer</a:t>
            </a:r>
            <a:r>
              <a:rPr lang="cs-CZ" sz="2400" dirty="0" smtClean="0"/>
              <a:t>  - motorový dvouplošník</a:t>
            </a:r>
            <a:endParaRPr lang="cs-CZ" sz="2400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60848"/>
            <a:ext cx="2095500" cy="256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0696" y="4797718"/>
            <a:ext cx="12121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bg1">
                    <a:lumMod val="50000"/>
                  </a:schemeClr>
                </a:solidFill>
              </a:rPr>
              <a:t>Orwille</a:t>
            </a:r>
            <a:endParaRPr lang="cs-CZ" sz="24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010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err="1"/>
              <a:t>Wright</a:t>
            </a:r>
            <a:r>
              <a:rPr lang="cs-CZ" i="1" dirty="0"/>
              <a:t> </a:t>
            </a:r>
            <a:r>
              <a:rPr lang="cs-CZ" i="1" dirty="0" err="1"/>
              <a:t>Flyer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52" t="776" r="9572" b="43162"/>
          <a:stretch/>
        </p:blipFill>
        <p:spPr bwMode="auto">
          <a:xfrm>
            <a:off x="1" y="1772816"/>
            <a:ext cx="4682836" cy="275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4797152"/>
            <a:ext cx="73645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k letadlu vlastnoručně vyrobili </a:t>
            </a:r>
            <a:r>
              <a:rPr lang="cs-CZ" sz="2400" dirty="0" smtClean="0">
                <a:solidFill>
                  <a:srgbClr val="C00000"/>
                </a:solidFill>
              </a:rPr>
              <a:t>vrtuli i motor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 motor byl lepší než běžné motory té doby -  měl</a:t>
            </a: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 dostatečně nízký poměr hmotnosti k výkonu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 k převodu používali </a:t>
            </a:r>
            <a:r>
              <a:rPr lang="cs-CZ" sz="2400" dirty="0" smtClean="0">
                <a:solidFill>
                  <a:srgbClr val="C00000"/>
                </a:solidFill>
              </a:rPr>
              <a:t>řetěz z kola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82837" y="2060848"/>
            <a:ext cx="436690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Stavba letadla </a:t>
            </a:r>
            <a:r>
              <a:rPr lang="cs-CZ" sz="2400" i="1" dirty="0" err="1" smtClean="0">
                <a:solidFill>
                  <a:schemeClr val="bg1">
                    <a:lumMod val="50000"/>
                  </a:schemeClr>
                </a:solidFill>
              </a:rPr>
              <a:t>Flyer</a:t>
            </a:r>
            <a:r>
              <a:rPr lang="cs-CZ" sz="2400" i="1" dirty="0" smtClean="0">
                <a:solidFill>
                  <a:schemeClr val="bg1">
                    <a:lumMod val="50000"/>
                  </a:schemeClr>
                </a:solidFill>
              </a:rPr>
              <a:t> I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stála méně než </a:t>
            </a:r>
            <a:r>
              <a:rPr lang="cs-CZ" sz="2400" dirty="0" smtClean="0">
                <a:solidFill>
                  <a:srgbClr val="C00000"/>
                </a:solidFill>
              </a:rPr>
              <a:t>tisíc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 dolarů.</a:t>
            </a: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Rozpětí křídel bylo </a:t>
            </a:r>
            <a:r>
              <a:rPr lang="cs-CZ" sz="2400" dirty="0" smtClean="0">
                <a:solidFill>
                  <a:srgbClr val="C00000"/>
                </a:solidFill>
              </a:rPr>
              <a:t>12 metrů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,</a:t>
            </a: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 hmotnost </a:t>
            </a:r>
            <a:r>
              <a:rPr lang="cs-CZ" sz="2400" dirty="0" smtClean="0">
                <a:solidFill>
                  <a:srgbClr val="C00000"/>
                </a:solidFill>
              </a:rPr>
              <a:t>340 kg 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a jeho 77 </a:t>
            </a: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kilogramový motor měl </a:t>
            </a: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výkon </a:t>
            </a:r>
            <a:r>
              <a:rPr lang="cs-CZ" sz="2400" dirty="0" smtClean="0">
                <a:solidFill>
                  <a:srgbClr val="C00000"/>
                </a:solidFill>
              </a:rPr>
              <a:t>12 koňských sil 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(9 kW).</a:t>
            </a:r>
            <a:endParaRPr lang="cs-CZ" sz="24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179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Bratři Wrightové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4"/>
            <a:ext cx="1772984" cy="2339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26366" y="4733139"/>
            <a:ext cx="11673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bg1">
                    <a:lumMod val="50000"/>
                  </a:schemeClr>
                </a:solidFill>
              </a:rPr>
              <a:t>Wilbur</a:t>
            </a:r>
            <a:endParaRPr lang="cs-CZ" sz="24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9793" y="2132856"/>
            <a:ext cx="619268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17. prosince 1903 vzlétli, každý dvakrát. První letěl </a:t>
            </a:r>
            <a:r>
              <a:rPr lang="cs-CZ" sz="2400" dirty="0" err="1" smtClean="0">
                <a:solidFill>
                  <a:schemeClr val="bg1">
                    <a:lumMod val="50000"/>
                  </a:schemeClr>
                </a:solidFill>
              </a:rPr>
              <a:t>Orville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, let byl dlouhý 39 metrů a trval 12 sekund. </a:t>
            </a: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 Čtvrtý let toho dne byl jediným skutečně řízeným letem. </a:t>
            </a:r>
            <a:r>
              <a:rPr lang="cs-CZ" sz="2400" dirty="0" err="1" smtClean="0">
                <a:solidFill>
                  <a:schemeClr val="bg1">
                    <a:lumMod val="50000"/>
                  </a:schemeClr>
                </a:solidFill>
              </a:rPr>
              <a:t>Wilbur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50000"/>
                  </a:schemeClr>
                </a:solidFill>
              </a:rPr>
              <a:t>Wright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 letěl </a:t>
            </a:r>
            <a:r>
              <a:rPr lang="cs-CZ" sz="2400" dirty="0" smtClean="0">
                <a:solidFill>
                  <a:srgbClr val="C00000"/>
                </a:solidFill>
              </a:rPr>
              <a:t>279 metrů a let trval 59 sekund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.</a:t>
            </a:r>
            <a:r>
              <a:rPr lang="cs-CZ" dirty="0" smtClean="0"/>
              <a:t> 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Brzy po prvním letu Wrightové požádali o patent na letadlo, ale až do roku 1908 nelétali – zřejmě v </a:t>
            </a:r>
            <a:r>
              <a:rPr lang="cs-CZ" sz="2400" dirty="0" smtClean="0">
                <a:solidFill>
                  <a:srgbClr val="C00000"/>
                </a:solidFill>
              </a:rPr>
              <a:t>obavě o prozrazení jejich patentu.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3831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6629400" cy="65916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Louis </a:t>
            </a:r>
            <a:r>
              <a:rPr lang="cs-CZ" b="1" dirty="0" err="1" smtClean="0"/>
              <a:t>Blériot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764704"/>
            <a:ext cx="7416824" cy="5361776"/>
          </a:xfrm>
        </p:spPr>
        <p:txBody>
          <a:bodyPr>
            <a:noAutofit/>
          </a:bodyPr>
          <a:lstStyle/>
          <a:p>
            <a:r>
              <a:rPr lang="cs-CZ" sz="2400" dirty="0"/>
              <a:t>francouzský </a:t>
            </a:r>
            <a:r>
              <a:rPr lang="cs-CZ" sz="2400" dirty="0">
                <a:solidFill>
                  <a:srgbClr val="C00000"/>
                </a:solidFill>
              </a:rPr>
              <a:t>vynálezce a letecký </a:t>
            </a:r>
            <a:r>
              <a:rPr lang="cs-CZ" sz="2400" dirty="0" smtClean="0">
                <a:solidFill>
                  <a:srgbClr val="C00000"/>
                </a:solidFill>
              </a:rPr>
              <a:t>konstruktér</a:t>
            </a:r>
          </a:p>
          <a:p>
            <a:r>
              <a:rPr lang="cs-CZ" sz="2400" dirty="0" smtClean="0"/>
              <a:t>uskutečnil </a:t>
            </a:r>
            <a:r>
              <a:rPr lang="cs-CZ" sz="2400" dirty="0">
                <a:solidFill>
                  <a:srgbClr val="C00000"/>
                </a:solidFill>
              </a:rPr>
              <a:t>první let přes kanál La Manche</a:t>
            </a:r>
            <a:r>
              <a:rPr lang="cs-CZ" sz="2400" dirty="0"/>
              <a:t> </a:t>
            </a:r>
            <a:r>
              <a:rPr lang="cs-CZ" sz="2400" dirty="0" smtClean="0"/>
              <a:t>– let trval 40 minut</a:t>
            </a:r>
          </a:p>
          <a:p>
            <a:r>
              <a:rPr lang="cs-CZ" sz="2400" dirty="0"/>
              <a:t>vyrobil tisíce letadel nasazených státy Trojdohody do bojů v 1. světové </a:t>
            </a:r>
            <a:r>
              <a:rPr lang="cs-CZ" sz="2400" dirty="0" smtClean="0"/>
              <a:t>válce</a:t>
            </a:r>
          </a:p>
          <a:p>
            <a:r>
              <a:rPr lang="cs-CZ" sz="2400" dirty="0" smtClean="0"/>
              <a:t>vyráběl </a:t>
            </a:r>
            <a:r>
              <a:rPr lang="cs-CZ" sz="2400" dirty="0"/>
              <a:t>také automobilové svítilny, motocykly a jízdní kola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74" r="14604" b="33202"/>
          <a:stretch/>
        </p:blipFill>
        <p:spPr bwMode="auto">
          <a:xfrm>
            <a:off x="107504" y="1988840"/>
            <a:ext cx="1911928" cy="2506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6850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6629400" cy="936104"/>
          </a:xfrm>
        </p:spPr>
        <p:txBody>
          <a:bodyPr>
            <a:normAutofit/>
          </a:bodyPr>
          <a:lstStyle/>
          <a:p>
            <a:r>
              <a:rPr lang="cs-CZ" b="1" dirty="0"/>
              <a:t>Ferdinand von </a:t>
            </a:r>
            <a:r>
              <a:rPr lang="cs-CZ" b="1" dirty="0" err="1" smtClean="0"/>
              <a:t>Zeppelin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92696"/>
            <a:ext cx="8568952" cy="6165304"/>
          </a:xfrm>
        </p:spPr>
        <p:txBody>
          <a:bodyPr>
            <a:normAutofit lnSpcReduction="10000"/>
          </a:bodyPr>
          <a:lstStyle/>
          <a:p>
            <a:r>
              <a:rPr lang="cs-CZ" sz="2400" dirty="0"/>
              <a:t>konstruktér ztužených </a:t>
            </a:r>
            <a:r>
              <a:rPr lang="cs-CZ" sz="2400" dirty="0" smtClean="0">
                <a:solidFill>
                  <a:srgbClr val="C00000"/>
                </a:solidFill>
              </a:rPr>
              <a:t>vzducholodí</a:t>
            </a:r>
          </a:p>
          <a:p>
            <a:r>
              <a:rPr lang="cs-CZ" sz="2400" dirty="0" smtClean="0"/>
              <a:t>v mládí byl </a:t>
            </a:r>
            <a:r>
              <a:rPr lang="cs-CZ" sz="2400" dirty="0"/>
              <a:t>pobočníkem württemberského </a:t>
            </a:r>
            <a:r>
              <a:rPr lang="cs-CZ" sz="2400" dirty="0" smtClean="0"/>
              <a:t>krále</a:t>
            </a:r>
          </a:p>
          <a:p>
            <a:r>
              <a:rPr lang="cs-CZ" sz="2400" dirty="0" smtClean="0"/>
              <a:t>první </a:t>
            </a:r>
            <a:r>
              <a:rPr lang="cs-CZ" sz="2400" dirty="0"/>
              <a:t>vzducholoď </a:t>
            </a:r>
            <a:r>
              <a:rPr lang="cs-CZ" sz="2400" dirty="0">
                <a:solidFill>
                  <a:srgbClr val="C00000"/>
                </a:solidFill>
              </a:rPr>
              <a:t>LZ 1 začal stavět v roce 1899 (ve svých 61 letech</a:t>
            </a:r>
            <a:r>
              <a:rPr lang="cs-CZ" sz="2400" dirty="0" smtClean="0">
                <a:solidFill>
                  <a:srgbClr val="C00000"/>
                </a:solidFill>
              </a:rPr>
              <a:t>)</a:t>
            </a:r>
          </a:p>
          <a:p>
            <a:r>
              <a:rPr lang="cs-CZ" sz="2400" dirty="0"/>
              <a:t>úspěšně věnoval konstrukci </a:t>
            </a:r>
            <a:r>
              <a:rPr lang="cs-CZ" sz="2400" dirty="0">
                <a:solidFill>
                  <a:srgbClr val="C00000"/>
                </a:solidFill>
              </a:rPr>
              <a:t>obřích </a:t>
            </a:r>
            <a:r>
              <a:rPr lang="cs-CZ" sz="2400" dirty="0" smtClean="0">
                <a:solidFill>
                  <a:srgbClr val="C00000"/>
                </a:solidFill>
              </a:rPr>
              <a:t>bombardérů</a:t>
            </a:r>
          </a:p>
          <a:p>
            <a:r>
              <a:rPr lang="cs-CZ" sz="2400" dirty="0" smtClean="0"/>
              <a:t>byla </a:t>
            </a:r>
            <a:r>
              <a:rPr lang="cs-CZ" sz="2400" dirty="0"/>
              <a:t>po něm pojmenována nejslavnější vzducholoď meziválečného období Graf </a:t>
            </a:r>
            <a:r>
              <a:rPr lang="cs-CZ" sz="2400" dirty="0" err="1"/>
              <a:t>Zeppelin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3983" y="332656"/>
            <a:ext cx="2095500" cy="270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6808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LZ 1</a:t>
            </a:r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16832"/>
            <a:ext cx="4517708" cy="2930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01931" y="1925531"/>
            <a:ext cx="4234565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Objem: 11 300 m³vodíku v 17 oddílech ze zlatotepecké blány</a:t>
            </a: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Délka: </a:t>
            </a:r>
            <a:r>
              <a:rPr lang="cs-CZ" sz="2400" dirty="0" smtClean="0">
                <a:solidFill>
                  <a:srgbClr val="C00000"/>
                </a:solidFill>
              </a:rPr>
              <a:t>128 m</a:t>
            </a: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Průměr: 11,7 m</a:t>
            </a: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Motory: </a:t>
            </a:r>
            <a:r>
              <a:rPr lang="cs-CZ" sz="2400" dirty="0" err="1" smtClean="0">
                <a:solidFill>
                  <a:schemeClr val="bg1">
                    <a:lumMod val="50000"/>
                  </a:schemeClr>
                </a:solidFill>
              </a:rPr>
              <a:t>Daimler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 2 × 16 KS</a:t>
            </a: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Dostup: 400 m</a:t>
            </a: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Rychlost: </a:t>
            </a:r>
            <a:r>
              <a:rPr lang="cs-CZ" sz="2400" dirty="0" smtClean="0">
                <a:solidFill>
                  <a:srgbClr val="C00000"/>
                </a:solidFill>
              </a:rPr>
              <a:t>28 km/h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, podle některých zpráv i přes 30 km/h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517231"/>
            <a:ext cx="3831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údaje převzaty z</a:t>
            </a:r>
          </a:p>
          <a:p>
            <a:r>
              <a:rPr lang="cs-CZ" dirty="0" smtClean="0"/>
              <a:t>http://cs.wikipedia.org/wiki/LZ_1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6469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1066965"/>
              </p:ext>
            </p:extLst>
          </p:nvPr>
        </p:nvGraphicFramePr>
        <p:xfrm>
          <a:off x="1187624" y="1556792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20.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01.  2013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automobilového průmyslu a letectví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8. ročník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Daimler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K.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Benz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R. Diesel, H. Fond, O. a W. Wrightové, L.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Blériot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F. von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Zeppelin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5889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2765003"/>
              </p:ext>
            </p:extLst>
          </p:nvPr>
        </p:nvGraphicFramePr>
        <p:xfrm>
          <a:off x="755576" y="692696"/>
          <a:ext cx="7358063" cy="1371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721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491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8. ročník. Časová dotace cca </a:t>
                      </a:r>
                      <a:r>
                        <a:rPr lang="cs-CZ" sz="1400" baseline="0" dirty="0" smtClean="0"/>
                        <a:t>40 </a:t>
                      </a:r>
                      <a:r>
                        <a:rPr lang="cs-CZ" sz="1400" baseline="0" dirty="0" smtClean="0"/>
                        <a:t>min. Materiál obsahuje </a:t>
                      </a:r>
                      <a:r>
                        <a:rPr lang="cs-CZ" sz="1400" baseline="0" dirty="0" smtClean="0"/>
                        <a:t>jednu  otázku založenou na mezipředmětových vztazích (fyzika, motory).  Hlavním bohatstvím tohoto materiálu je obrazový materiál a další  obohacující informace.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8953797"/>
              </p:ext>
            </p:extLst>
          </p:nvPr>
        </p:nvGraphicFramePr>
        <p:xfrm>
          <a:off x="827584" y="2132857"/>
          <a:ext cx="7358063" cy="4248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769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POUŽITÉ  ZDROJE</a:t>
                      </a:r>
                      <a:endParaRPr lang="cs-CZ" sz="1200" dirty="0"/>
                    </a:p>
                  </a:txBody>
                  <a:tcPr marL="91439" marR="91439" marT="45698" marB="45698"/>
                </a:tc>
              </a:tr>
              <a:tr h="396077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aseline="0" dirty="0" smtClean="0"/>
                        <a:t>Vlastní tvorba.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http://upload.wikimedia.org/wikipedia/commons/thumb/e/ee/Gottliebdaimler1.jpg/220px-Gottliebdaimler1.jpg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http://upload.wikimedia.org/wikipedia/commons/thumb/b/b3/ZweiRadMuseumNSU_Reitwagen.JPG/220px-ZweiRadMuseumNSU_Reitwagen.JPG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http://img.auto.cz/blog/blogs.dir/30/files/2008/09/2611.jpg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http://veteran.auto.cz/wp-content/gallery/moto_daimler/02.jpg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http://upload.wikimedia.org/wikipedia/commons/f/fd/Carl-Benz_coloriert.jpg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http://upload.wikimedia.org/wikipedia/commons/d/d7/Benz_Velo_1894.jpg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http://upload.wikimedia.org/wikipedia/commons/9/90/Diesel_1883.jpg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http://www.autonavody.cz/images/articles/4/8/4844f913-442b-45a2-a792-516d8dda4a54.jpg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http://upload.wikimedia.org/wikipedia/commons/thumb/1/18/Henry_ford_1919.jpg/225px-Henry_ford_1919.jpg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http://upload.wikimedia.org/wikipedia/commons/thumb/c/cb/Orville_Wright.jpg/490px-Orville_Wright.jpg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http://upload.wikimedia.org/wikipedia/commons/thumb/7/77/Wilbur_Wright.jpg/220px-Wilbur_Wright.jpg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4"/>
                        </a:rPr>
                        <a:t>http://wrightovaapartner.century21.cz/static/host-1940/wright.jpg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5"/>
                        </a:rPr>
                        <a:t>http://upload.wikimedia.org/wikipedia/commons/9/9c/Louis_Bleriot.jpg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6"/>
                        </a:rPr>
                        <a:t>http://upload.wikimedia.org/wikipedia/commons/thumb/6/6a/Ferdinand_Graf_von_Zeppelin_Profil.jpg/220px-Ferdinand_Graf_von_Zeppelin_Profil.jpg</a:t>
                      </a: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7"/>
                        </a:rPr>
                        <a:t>http://t3.gstatic.com/images</a:t>
                      </a: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0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aseline="0" dirty="0" smtClean="0"/>
                        <a:t>otevřená galerie </a:t>
                      </a:r>
                      <a:r>
                        <a:rPr lang="cs-CZ" sz="1000" baseline="0" dirty="0" smtClean="0">
                          <a:hlinkClick r:id="rId18"/>
                        </a:rPr>
                        <a:t>www.office.microsoft.com</a:t>
                      </a:r>
                      <a:endParaRPr lang="cs-CZ" sz="10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5552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">
  <a:themeElements>
    <a:clrScheme name="Vlastní 8">
      <a:dk1>
        <a:srgbClr val="A452BD"/>
      </a:dk1>
      <a:lt1>
        <a:srgbClr val="FFFFFF"/>
      </a:lt1>
      <a:dk2>
        <a:srgbClr val="CB68EA"/>
      </a:dk2>
      <a:lt2>
        <a:srgbClr val="E3DCCF"/>
      </a:lt2>
      <a:accent1>
        <a:srgbClr val="8D3FA5"/>
      </a:accent1>
      <a:accent2>
        <a:srgbClr val="281256"/>
      </a:accent2>
      <a:accent3>
        <a:srgbClr val="A6A3DD"/>
      </a:accent3>
      <a:accent4>
        <a:srgbClr val="92A9B9"/>
      </a:accent4>
      <a:accent5>
        <a:srgbClr val="8D3FA5"/>
      </a:accent5>
      <a:accent6>
        <a:srgbClr val="C7B3EF"/>
      </a:accent6>
      <a:hlink>
        <a:srgbClr val="FFFFFF"/>
      </a:hlink>
      <a:folHlink>
        <a:srgbClr val="C7B3EF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994</Words>
  <Application>Microsoft Office PowerPoint</Application>
  <PresentationFormat>Předvádění na obrazovce (4:3)</PresentationFormat>
  <Paragraphs>190</Paragraphs>
  <Slides>23</Slides>
  <Notes>4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Motiv systému Office</vt:lpstr>
      <vt:lpstr>1</vt:lpstr>
      <vt:lpstr>Prezentace aplikace PowerPoint</vt:lpstr>
      <vt:lpstr>Osobnosti automobilového průmyslu a letectví</vt:lpstr>
      <vt:lpstr>Gottlieb Daimler</vt:lpstr>
      <vt:lpstr>První motocykl</vt:lpstr>
      <vt:lpstr>Daimlerův automobil</vt:lpstr>
      <vt:lpstr>Daimlerův spalovací motor</vt:lpstr>
      <vt:lpstr>Karl Benz</vt:lpstr>
      <vt:lpstr>Benzův automobil</vt:lpstr>
      <vt:lpstr>Rudolf Diesel</vt:lpstr>
      <vt:lpstr>Dieselův motor</vt:lpstr>
      <vt:lpstr>Dieselův motor </vt:lpstr>
      <vt:lpstr>Henry Ford</vt:lpstr>
      <vt:lpstr>Henry Ford</vt:lpstr>
      <vt:lpstr>Henry Ford</vt:lpstr>
      <vt:lpstr>Ford model T</vt:lpstr>
      <vt:lpstr>Bratři Wrightové</vt:lpstr>
      <vt:lpstr>Wright Flyer</vt:lpstr>
      <vt:lpstr>Bratři Wrightové</vt:lpstr>
      <vt:lpstr>Louis Blériot</vt:lpstr>
      <vt:lpstr>Ferdinand von Zeppelin</vt:lpstr>
      <vt:lpstr>LZ 1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29</cp:revision>
  <dcterms:created xsi:type="dcterms:W3CDTF">2013-01-21T09:49:33Z</dcterms:created>
  <dcterms:modified xsi:type="dcterms:W3CDTF">2013-01-21T12:53:23Z</dcterms:modified>
</cp:coreProperties>
</file>