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2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5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AA5608-ADBD-4CB6-A776-09A0E68DDA66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CBAE39-08DA-4766-BD0F-E9EFFAEAF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040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6636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632063-F543-4D1D-AB3D-59930624A64B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511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431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1778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555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564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684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706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975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510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953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701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582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148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DC99295-374B-4F54-8CD6-423C615F5A9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C5EC01F2-39A7-4718-BD6D-3647E89D54A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batastory.net/images/18.jpg" TargetMode="External"/><Relationship Id="rId13" Type="http://schemas.openxmlformats.org/officeDocument/2006/relationships/hyperlink" Target="http://czechfolks.com/wp-content/uploads/2009/02/laurin-klement-1926.jpg" TargetMode="External"/><Relationship Id="rId18" Type="http://schemas.openxmlformats.org/officeDocument/2006/relationships/hyperlink" Target="http://skoda.preview-vivo.lundegaard.cz/cs/press-room/fotogalerie/historicke-fotografie/Contents.2/0/7721052BD4A423FD0B887732AAC83FBA/original.jpg?size=500" TargetMode="External"/><Relationship Id="rId26" Type="http://schemas.openxmlformats.org/officeDocument/2006/relationships/hyperlink" Target="http://www.tyden.cz/obrazek/201203/4f70404ce5e13/crop-185892-praga-600.jpg" TargetMode="External"/><Relationship Id="rId3" Type="http://schemas.openxmlformats.org/officeDocument/2006/relationships/hyperlink" Target="http://i3.cn.cz/1235726645_preiss.jpg" TargetMode="External"/><Relationship Id="rId21" Type="http://schemas.openxmlformats.org/officeDocument/2006/relationships/hyperlink" Target="http://upload.wikimedia.org/wikipedia/commons/0/05/Emil_Kolben.jpg" TargetMode="External"/><Relationship Id="rId7" Type="http://schemas.openxmlformats.org/officeDocument/2006/relationships/hyperlink" Target="http://www.nckrpole.cz/firmy/21_1.gif" TargetMode="External"/><Relationship Id="rId12" Type="http://schemas.openxmlformats.org/officeDocument/2006/relationships/hyperlink" Target="http://www.seeklogo.com/images/L/Laurin__and__Klement-logo-F2C278335E-seeklogo.com.gif" TargetMode="External"/><Relationship Id="rId17" Type="http://schemas.openxmlformats.org/officeDocument/2006/relationships/hyperlink" Target="http://upload.wikimedia.org/wikipedia/commons/thumb/2/26/387_Luschna.jpg/250px-387_Luschna.jpg" TargetMode="External"/><Relationship Id="rId25" Type="http://schemas.openxmlformats.org/officeDocument/2006/relationships/hyperlink" Target="http://upload.wikimedia.org/wikipedia/commons/2/24/Logo_1227177195.jpg" TargetMode="External"/><Relationship Id="rId2" Type="http://schemas.openxmlformats.org/officeDocument/2006/relationships/notesSlide" Target="../notesSlides/notesSlide2.xml"/><Relationship Id="rId16" Type="http://schemas.openxmlformats.org/officeDocument/2006/relationships/hyperlink" Target="http://upload.wikimedia.org/wikipedia/commons/thumb/6/69/%C5%A0koda_37_mm_Model_1937_front.jpg/220px-%C5%A0koda_37_mm_Model_1937_front.jpg" TargetMode="External"/><Relationship Id="rId20" Type="http://schemas.openxmlformats.org/officeDocument/2006/relationships/hyperlink" Target="http://vcpd.cvut.cz/UserFiles/Image/Article/plakat_poldi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zlin.estranky.cz/img/picture/535/TB-portrait-dominant-web.jpg" TargetMode="External"/><Relationship Id="rId11" Type="http://schemas.openxmlformats.org/officeDocument/2006/relationships/hyperlink" Target="http://www.seeklogo.com/images/L/Laurin__and__Klement-logo-6A9EF2EA89-seeklogo.com.gif" TargetMode="External"/><Relationship Id="rId24" Type="http://schemas.openxmlformats.org/officeDocument/2006/relationships/hyperlink" Target="http://www.auta5p.eu/katalog/zbrojovka/z_logo.gif" TargetMode="External"/><Relationship Id="rId5" Type="http://schemas.openxmlformats.org/officeDocument/2006/relationships/hyperlink" Target="http://img.mf.cz/885/024/2-zivnobanka_2_1.jpg" TargetMode="External"/><Relationship Id="rId15" Type="http://schemas.openxmlformats.org/officeDocument/2006/relationships/hyperlink" Target="http://svornost.com/wp-content/uploads/skoda_logo.png" TargetMode="External"/><Relationship Id="rId23" Type="http://schemas.openxmlformats.org/officeDocument/2006/relationships/hyperlink" Target="http://upload.wikimedia.org/wikipedia/commons/thumb/0/05/Brno,_hlavn%C3%AD_n%C3%A1dra%C5%BE%C3%AD,_lokomotiva_433.001_(02).jpg/220px-Brno,_hlavn%C3%AD_n%C3%A1dra%C5%BE%C3%AD,_lokomotiva_433.001_(02).jpg" TargetMode="External"/><Relationship Id="rId10" Type="http://schemas.openxmlformats.org/officeDocument/2006/relationships/hyperlink" Target="http://img.radio.cz/pictures/qsl/2006/laurin_klement.jpg" TargetMode="External"/><Relationship Id="rId19" Type="http://schemas.openxmlformats.org/officeDocument/2006/relationships/hyperlink" Target="http://skoda.cz/cs/press-room/fotogalerie/historicke-fotografie/Contents.2/0/940CEE6C8C2E167631F5ADD1DD74099E/original.jpg?size=500" TargetMode="External"/><Relationship Id="rId4" Type="http://schemas.openxmlformats.org/officeDocument/2006/relationships/hyperlink" Target="http://www.finmag.cz/cs/finmag/ekonomika/prvni-republika-tygr-nebo-kotatko/image.jpg" TargetMode="External"/><Relationship Id="rId9" Type="http://schemas.openxmlformats.org/officeDocument/2006/relationships/hyperlink" Target="http://21stoleti.cz/wp-content/uploads/havarie-486x347.jpg" TargetMode="External"/><Relationship Id="rId14" Type="http://schemas.openxmlformats.org/officeDocument/2006/relationships/hyperlink" Target="http://upload.wikimedia.org/wikipedia/commons/thumb/0/02/Emil_Skoda.jpg/225px-Emil_Skoda.jpg" TargetMode="External"/><Relationship Id="rId22" Type="http://schemas.openxmlformats.org/officeDocument/2006/relationships/hyperlink" Target="http://www.prostor-ad.cz/pruvodce/okolobrd/trnova/img/danek.jpg" TargetMode="External"/><Relationship Id="rId27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VY_32_INOVACE_05_B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_11 Podnikatelé první republiky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9.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2968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Podnikatelé první republiky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r>
              <a:rPr lang="cs-CZ" sz="2400" dirty="0" smtClean="0"/>
              <a:t>Mgr. Lenka Kudrnová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7340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33600" y="260648"/>
            <a:ext cx="6686872" cy="4536503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nejznámější a nejvlivnější finančník první republiky</a:t>
            </a:r>
          </a:p>
          <a:p>
            <a:r>
              <a:rPr lang="cs-CZ" sz="2400" dirty="0" smtClean="0"/>
              <a:t>byl právníkem, věnoval se žurnalistice (redaktorem Národních listů)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1916 zatčen a obžalován z velezrady </a:t>
            </a:r>
            <a:r>
              <a:rPr lang="cs-CZ" sz="2400" dirty="0" smtClean="0"/>
              <a:t>– podporoval české národní hnutí, amnestován císařem Karlem</a:t>
            </a:r>
          </a:p>
          <a:p>
            <a:r>
              <a:rPr lang="cs-CZ" sz="2400" dirty="0" smtClean="0"/>
              <a:t>po vzniku ČSR odmítl být ministrem financí</a:t>
            </a:r>
          </a:p>
          <a:p>
            <a:r>
              <a:rPr lang="cs-CZ" sz="2400" dirty="0" smtClean="0"/>
              <a:t>byl blízkým </a:t>
            </a:r>
            <a:r>
              <a:rPr lang="cs-CZ" sz="2400" dirty="0" smtClean="0">
                <a:solidFill>
                  <a:srgbClr val="C00000"/>
                </a:solidFill>
              </a:rPr>
              <a:t>přítelem Masaryka</a:t>
            </a:r>
          </a:p>
          <a:p>
            <a:r>
              <a:rPr lang="cs-CZ" sz="2400" dirty="0" smtClean="0"/>
              <a:t>za jeho vedení </a:t>
            </a:r>
            <a:r>
              <a:rPr lang="cs-CZ" sz="2400" dirty="0" smtClean="0">
                <a:solidFill>
                  <a:srgbClr val="C00000"/>
                </a:solidFill>
              </a:rPr>
              <a:t>Živnobanka vlastnila téměř polovinu českého průmyslu</a:t>
            </a:r>
            <a:r>
              <a:rPr lang="cs-CZ" sz="2400" dirty="0" smtClean="0"/>
              <a:t> a stále bohatla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Jaroslav </a:t>
            </a:r>
            <a:r>
              <a:rPr lang="cs-CZ" b="1" dirty="0" smtClean="0"/>
              <a:t>Preiss - bankéř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49" r="6771" b="26904"/>
          <a:stretch/>
        </p:blipFill>
        <p:spPr bwMode="auto">
          <a:xfrm>
            <a:off x="107504" y="1074554"/>
            <a:ext cx="1884218" cy="2402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3383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3608" y="685801"/>
            <a:ext cx="7185992" cy="3967335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po Benešově abdikaci byl </a:t>
            </a:r>
            <a:r>
              <a:rPr lang="cs-CZ" sz="2400" dirty="0" smtClean="0">
                <a:solidFill>
                  <a:srgbClr val="C00000"/>
                </a:solidFill>
              </a:rPr>
              <a:t>jedním z kandidátů na prezidenta</a:t>
            </a:r>
          </a:p>
          <a:p>
            <a:r>
              <a:rPr lang="cs-CZ" sz="2400" dirty="0" smtClean="0"/>
              <a:t>byl </a:t>
            </a:r>
            <a:r>
              <a:rPr lang="cs-CZ" sz="2400" dirty="0" smtClean="0">
                <a:solidFill>
                  <a:srgbClr val="C00000"/>
                </a:solidFill>
              </a:rPr>
              <a:t>vyslýchán gestapem </a:t>
            </a:r>
            <a:r>
              <a:rPr lang="cs-CZ" sz="2400" dirty="0" smtClean="0"/>
              <a:t>a postaven před soud (byla mu udělena vysoká pokuta)</a:t>
            </a:r>
          </a:p>
          <a:p>
            <a:r>
              <a:rPr lang="cs-CZ" sz="2400" dirty="0" smtClean="0"/>
              <a:t>byl také </a:t>
            </a:r>
            <a:r>
              <a:rPr lang="cs-CZ" sz="2400" dirty="0" smtClean="0">
                <a:solidFill>
                  <a:srgbClr val="C00000"/>
                </a:solidFill>
              </a:rPr>
              <a:t>mecenášem umění </a:t>
            </a:r>
            <a:r>
              <a:rPr lang="cs-CZ" sz="2400" dirty="0" smtClean="0"/>
              <a:t>(sbírka obrazů a 40 </a:t>
            </a:r>
            <a:r>
              <a:rPr lang="cs-CZ" sz="2400" dirty="0"/>
              <a:t>000 knih), finančně </a:t>
            </a:r>
            <a:r>
              <a:rPr lang="cs-CZ" sz="2400" dirty="0" smtClean="0"/>
              <a:t>se podílel na </a:t>
            </a:r>
            <a:r>
              <a:rPr lang="cs-CZ" sz="2400" dirty="0"/>
              <a:t>stavbě Mánesa, Národního technického muzea, podporoval činnost Kramářem založené Moderní </a:t>
            </a:r>
            <a:r>
              <a:rPr lang="cs-CZ" sz="2400" dirty="0" smtClean="0"/>
              <a:t>galerie</a:t>
            </a:r>
          </a:p>
          <a:p>
            <a:r>
              <a:rPr lang="cs-CZ" sz="2400" dirty="0" smtClean="0"/>
              <a:t>po válce byl </a:t>
            </a:r>
            <a:r>
              <a:rPr lang="cs-CZ" sz="2400" dirty="0" smtClean="0">
                <a:solidFill>
                  <a:srgbClr val="C00000"/>
                </a:solidFill>
              </a:rPr>
              <a:t>zatčen a obviněn z kolaborace</a:t>
            </a:r>
            <a:r>
              <a:rPr lang="cs-CZ" sz="2400" dirty="0" smtClean="0"/>
              <a:t>, k jeho odsouzení však již nedošlo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Jaroslav Preiss - bankéř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3137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833760" y="1444600"/>
            <a:ext cx="4667250" cy="235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0219" y="794185"/>
            <a:ext cx="6166009" cy="3653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01409" y="5445223"/>
            <a:ext cx="15969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Stokoruna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6023" y="4767535"/>
            <a:ext cx="29543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budova Živnobanky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24711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33600" y="685801"/>
            <a:ext cx="6614864" cy="4399383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spolu se sourozenci</a:t>
            </a:r>
            <a:r>
              <a:rPr lang="cs-CZ" sz="2400" dirty="0" smtClean="0"/>
              <a:t> </a:t>
            </a:r>
            <a:r>
              <a:rPr lang="pl-PL" sz="2400" dirty="0" smtClean="0"/>
              <a:t>založil obuvnickou </a:t>
            </a:r>
            <a:r>
              <a:rPr lang="pl-PL" sz="2400" dirty="0" smtClean="0">
                <a:solidFill>
                  <a:srgbClr val="C00000"/>
                </a:solidFill>
              </a:rPr>
              <a:t>firmu Baťa</a:t>
            </a:r>
            <a:r>
              <a:rPr lang="pl-PL" sz="2400" dirty="0" smtClean="0"/>
              <a:t> a je </a:t>
            </a:r>
            <a:r>
              <a:rPr lang="pl-PL" sz="2400" dirty="0">
                <a:solidFill>
                  <a:srgbClr val="C00000"/>
                </a:solidFill>
              </a:rPr>
              <a:t>jeden z největších podnikatelů </a:t>
            </a:r>
            <a:r>
              <a:rPr lang="pl-PL" sz="2400" dirty="0"/>
              <a:t>své </a:t>
            </a:r>
            <a:r>
              <a:rPr lang="pl-PL" sz="2400" dirty="0" smtClean="0"/>
              <a:t>doby</a:t>
            </a:r>
          </a:p>
          <a:p>
            <a:r>
              <a:rPr lang="cs-CZ" sz="2400" dirty="0" smtClean="0"/>
              <a:t>jeho </a:t>
            </a:r>
            <a:r>
              <a:rPr lang="cs-CZ" sz="2400" dirty="0"/>
              <a:t>postupy a technologie byly na tehdejší podnikání revoluční a jsou stále </a:t>
            </a:r>
            <a:r>
              <a:rPr lang="cs-CZ" sz="2400" dirty="0" smtClean="0"/>
              <a:t>užívány</a:t>
            </a:r>
          </a:p>
          <a:p>
            <a:r>
              <a:rPr lang="cs-CZ" sz="2400" dirty="0" smtClean="0"/>
              <a:t>pro </a:t>
            </a:r>
            <a:r>
              <a:rPr lang="cs-CZ" sz="2400" dirty="0"/>
              <a:t>svoji firmu dokázal podle svých představ </a:t>
            </a:r>
            <a:r>
              <a:rPr lang="cs-CZ" sz="2400" dirty="0">
                <a:solidFill>
                  <a:srgbClr val="C00000"/>
                </a:solidFill>
              </a:rPr>
              <a:t>přebudovat město </a:t>
            </a:r>
            <a:r>
              <a:rPr lang="cs-CZ" sz="2400" dirty="0" smtClean="0">
                <a:solidFill>
                  <a:srgbClr val="C00000"/>
                </a:solidFill>
              </a:rPr>
              <a:t>Zlín</a:t>
            </a:r>
          </a:p>
          <a:p>
            <a:r>
              <a:rPr lang="cs-CZ" sz="2400" dirty="0" smtClean="0"/>
              <a:t>první obuvnickou živnost založili sourozenci  v roce 1894 ve Zlíně, v krizi roku 1895 museli zastavit všechen firemní majetek, Tomášovi se však podařilo firmu zachránit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Tomáš </a:t>
            </a:r>
            <a:r>
              <a:rPr lang="cs-CZ" b="1" dirty="0" smtClean="0"/>
              <a:t>Baťa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24" r="12632" b="30649"/>
          <a:stretch/>
        </p:blipFill>
        <p:spPr bwMode="auto">
          <a:xfrm>
            <a:off x="50506" y="1340768"/>
            <a:ext cx="1974284" cy="2774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997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404664"/>
            <a:ext cx="8424936" cy="4824535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o rok později začal vyrábět proslulé </a:t>
            </a:r>
            <a:r>
              <a:rPr lang="cs-CZ" sz="2400" dirty="0" smtClean="0">
                <a:solidFill>
                  <a:srgbClr val="C00000"/>
                </a:solidFill>
              </a:rPr>
              <a:t>baťovky</a:t>
            </a:r>
            <a:r>
              <a:rPr lang="cs-CZ" sz="2400" dirty="0" smtClean="0"/>
              <a:t> </a:t>
            </a:r>
          </a:p>
          <a:p>
            <a:pPr marL="18288" indent="0">
              <a:buNone/>
            </a:pPr>
            <a:r>
              <a:rPr lang="cs-CZ" sz="2400" dirty="0"/>
              <a:t>(plátěné boty s koženou podešví a elegantní špičkou z pravé kůže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v roce 1910 již zaměstnával 350 dělníků a začal stavět tzv. </a:t>
            </a:r>
            <a:r>
              <a:rPr lang="cs-CZ" sz="2400" dirty="0" smtClean="0">
                <a:solidFill>
                  <a:srgbClr val="C00000"/>
                </a:solidFill>
              </a:rPr>
              <a:t>Baťovy domky </a:t>
            </a:r>
            <a:r>
              <a:rPr lang="cs-CZ" sz="2400" dirty="0" smtClean="0"/>
              <a:t>z červených pálených cihel</a:t>
            </a:r>
          </a:p>
          <a:p>
            <a:r>
              <a:rPr lang="cs-CZ" sz="2400" dirty="0" smtClean="0"/>
              <a:t>v roce </a:t>
            </a:r>
            <a:r>
              <a:rPr lang="cs-CZ" sz="2400" dirty="0" smtClean="0">
                <a:solidFill>
                  <a:srgbClr val="C00000"/>
                </a:solidFill>
              </a:rPr>
              <a:t>1923 se stal starostou města Zlína</a:t>
            </a:r>
            <a:r>
              <a:rPr lang="cs-CZ" sz="2400" dirty="0" smtClean="0"/>
              <a:t>, síť jeho prodejen čítala již 112 poboček a začíná se orientovat na zahraniční obchod (jeho obuv je synonymem  nízké ceny a vysoké kvality)</a:t>
            </a:r>
          </a:p>
          <a:p>
            <a:r>
              <a:rPr lang="cs-CZ" sz="2400" dirty="0" smtClean="0"/>
              <a:t>o dva roky později vyrábí již 200 000 párů bot denně a zaměstnává 5 200 lidí</a:t>
            </a:r>
          </a:p>
          <a:p>
            <a:r>
              <a:rPr lang="cs-CZ" sz="2400" dirty="0" smtClean="0"/>
              <a:t>od roku 1931 zakládá </a:t>
            </a:r>
            <a:r>
              <a:rPr lang="cs-CZ" sz="2400" dirty="0" smtClean="0">
                <a:solidFill>
                  <a:srgbClr val="C00000"/>
                </a:solidFill>
              </a:rPr>
              <a:t>výrobní pobočky po celém světě</a:t>
            </a:r>
          </a:p>
          <a:p>
            <a:r>
              <a:rPr lang="cs-CZ" sz="2400" dirty="0"/>
              <a:t>12. července 1932 Tomáš Baťa </a:t>
            </a:r>
            <a:r>
              <a:rPr lang="cs-CZ" sz="2400" dirty="0">
                <a:solidFill>
                  <a:srgbClr val="C00000"/>
                </a:solidFill>
              </a:rPr>
              <a:t>zahynul </a:t>
            </a:r>
            <a:r>
              <a:rPr lang="cs-CZ" sz="2400" dirty="0" smtClean="0">
                <a:solidFill>
                  <a:srgbClr val="C00000"/>
                </a:solidFill>
              </a:rPr>
              <a:t>při </a:t>
            </a:r>
            <a:r>
              <a:rPr lang="cs-CZ" sz="2400" dirty="0">
                <a:solidFill>
                  <a:srgbClr val="C00000"/>
                </a:solidFill>
              </a:rPr>
              <a:t>letecké nehodě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5301208"/>
            <a:ext cx="7543800" cy="914400"/>
          </a:xfrm>
        </p:spPr>
        <p:txBody>
          <a:bodyPr/>
          <a:lstStyle/>
          <a:p>
            <a:pPr algn="ctr"/>
            <a:r>
              <a:rPr lang="cs-CZ" b="1" dirty="0"/>
              <a:t>Tomáš Baťa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0944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08720"/>
            <a:ext cx="1809750" cy="90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33056"/>
            <a:ext cx="3281077" cy="2457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9730" y="1763679"/>
            <a:ext cx="4629150" cy="3305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9592" y="2420888"/>
            <a:ext cx="17155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Logo firmy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39757" y="944604"/>
            <a:ext cx="25490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Snímek z nehody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57214" y="5929032"/>
            <a:ext cx="34403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Světově známé baťovky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63996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685801"/>
            <a:ext cx="8712968" cy="365759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původně strojní zámečník a knihkupec založili v Mladé Boleslavi </a:t>
            </a:r>
            <a:r>
              <a:rPr lang="cs-CZ" sz="2400" dirty="0" smtClean="0">
                <a:solidFill>
                  <a:srgbClr val="C00000"/>
                </a:solidFill>
              </a:rPr>
              <a:t>továrnu na výrobu jízdních kol, motocyklů a automobilů</a:t>
            </a:r>
          </a:p>
          <a:p>
            <a:r>
              <a:rPr lang="cs-CZ" sz="2400" dirty="0" smtClean="0"/>
              <a:t>brzy se stali </a:t>
            </a:r>
            <a:r>
              <a:rPr lang="cs-CZ" sz="2400" dirty="0" smtClean="0">
                <a:solidFill>
                  <a:srgbClr val="C00000"/>
                </a:solidFill>
              </a:rPr>
              <a:t>největším výrobcem automobilů </a:t>
            </a:r>
            <a:r>
              <a:rPr lang="cs-CZ" sz="2400" dirty="0" smtClean="0"/>
              <a:t>a Rakousko-Uhersku, jejich vozy vítězily i v řadě mezinárodních soutěží</a:t>
            </a:r>
          </a:p>
          <a:p>
            <a:r>
              <a:rPr lang="cs-CZ" sz="2400" dirty="0" smtClean="0"/>
              <a:t>v roce 1924 firmu zničil požár a celá společnost se ocitla ve finanční tísni</a:t>
            </a:r>
          </a:p>
          <a:p>
            <a:r>
              <a:rPr lang="cs-CZ" sz="2400" dirty="0"/>
              <a:t>1925 firmu </a:t>
            </a:r>
            <a:r>
              <a:rPr lang="cs-CZ" sz="2400" dirty="0">
                <a:solidFill>
                  <a:srgbClr val="C00000"/>
                </a:solidFill>
              </a:rPr>
              <a:t>převzal koncern </a:t>
            </a:r>
            <a:r>
              <a:rPr lang="cs-CZ" sz="2400" dirty="0" smtClean="0">
                <a:solidFill>
                  <a:srgbClr val="C00000"/>
                </a:solidFill>
              </a:rPr>
              <a:t>Škoda </a:t>
            </a:r>
            <a:r>
              <a:rPr lang="cs-CZ" sz="2400" dirty="0" smtClean="0"/>
              <a:t>(</a:t>
            </a:r>
            <a:r>
              <a:rPr lang="cs-CZ" sz="2400" dirty="0" err="1" smtClean="0"/>
              <a:t>Laurin</a:t>
            </a:r>
            <a:r>
              <a:rPr lang="cs-CZ" sz="2400" dirty="0" smtClean="0"/>
              <a:t> </a:t>
            </a:r>
            <a:r>
              <a:rPr lang="cs-CZ" sz="2400" dirty="0"/>
              <a:t>zůstal technickým ředitelem)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/>
              <a:t>Laurin</a:t>
            </a:r>
            <a:r>
              <a:rPr lang="cs-CZ" b="1" dirty="0"/>
              <a:t> &amp; </a:t>
            </a:r>
            <a:r>
              <a:rPr lang="cs-CZ" b="1" dirty="0" smtClean="0"/>
              <a:t>Klement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857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17" t="9091" r="9584" b="45455"/>
          <a:stretch/>
        </p:blipFill>
        <p:spPr bwMode="auto">
          <a:xfrm>
            <a:off x="251520" y="568035"/>
            <a:ext cx="3920836" cy="3186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81128"/>
            <a:ext cx="2133600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04" b="18515"/>
          <a:stretch/>
        </p:blipFill>
        <p:spPr bwMode="auto">
          <a:xfrm>
            <a:off x="5508104" y="4712746"/>
            <a:ext cx="3175248" cy="1870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5189" y="568035"/>
            <a:ext cx="4572000" cy="3066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18905" y="3989081"/>
            <a:ext cx="17860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Zakladatelé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21802" y="5417095"/>
            <a:ext cx="1701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Loga firmy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43867" y="3989081"/>
            <a:ext cx="36146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Jeden z vyráběných vozů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46847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12502" y="692696"/>
            <a:ext cx="6686872" cy="4399383"/>
          </a:xfrm>
        </p:spPr>
        <p:txBody>
          <a:bodyPr>
            <a:normAutofit/>
          </a:bodyPr>
          <a:lstStyle/>
          <a:p>
            <a:r>
              <a:rPr lang="cs-CZ" sz="2400" dirty="0"/>
              <a:t>byl </a:t>
            </a:r>
            <a:r>
              <a:rPr lang="cs-CZ" sz="2400" dirty="0">
                <a:solidFill>
                  <a:srgbClr val="C00000"/>
                </a:solidFill>
              </a:rPr>
              <a:t>významný český technik a </a:t>
            </a:r>
            <a:r>
              <a:rPr lang="cs-CZ" sz="2400" dirty="0" smtClean="0">
                <a:solidFill>
                  <a:srgbClr val="C00000"/>
                </a:solidFill>
              </a:rPr>
              <a:t>velkopodnikatel</a:t>
            </a:r>
            <a:r>
              <a:rPr lang="cs-CZ" sz="2400" dirty="0" smtClean="0"/>
              <a:t>, je </a:t>
            </a:r>
            <a:r>
              <a:rPr lang="cs-CZ" sz="2400" dirty="0"/>
              <a:t>zakladatelem největší strojírenské továrny </a:t>
            </a:r>
            <a:r>
              <a:rPr lang="cs-CZ" sz="2400" dirty="0" smtClean="0"/>
              <a:t>Škoda v Plzni</a:t>
            </a:r>
          </a:p>
          <a:p>
            <a:r>
              <a:rPr lang="cs-CZ" sz="2400" dirty="0" smtClean="0"/>
              <a:t>továrnu koupil v roce 1869 od </a:t>
            </a:r>
            <a:r>
              <a:rPr lang="cs-CZ" sz="2400" dirty="0"/>
              <a:t>hraběte Valdštejna, dohodnutá kupní cena byla 167 642 </a:t>
            </a:r>
            <a:r>
              <a:rPr lang="cs-CZ" sz="2400" dirty="0" smtClean="0"/>
              <a:t>zlatých</a:t>
            </a:r>
          </a:p>
          <a:p>
            <a:r>
              <a:rPr lang="cs-CZ" sz="2400" dirty="0"/>
              <a:t>brzy vybudoval mamutí podnik </a:t>
            </a:r>
            <a:r>
              <a:rPr lang="cs-CZ" sz="2400" dirty="0">
                <a:solidFill>
                  <a:srgbClr val="C00000"/>
                </a:solidFill>
              </a:rPr>
              <a:t>se 4000 </a:t>
            </a:r>
            <a:r>
              <a:rPr lang="cs-CZ" sz="2400" dirty="0" smtClean="0">
                <a:solidFill>
                  <a:srgbClr val="C00000"/>
                </a:solidFill>
              </a:rPr>
              <a:t>dělníky </a:t>
            </a:r>
            <a:r>
              <a:rPr lang="cs-CZ" sz="2400" dirty="0">
                <a:solidFill>
                  <a:srgbClr val="C00000"/>
                </a:solidFill>
              </a:rPr>
              <a:t>a 200 </a:t>
            </a:r>
            <a:r>
              <a:rPr lang="cs-CZ" sz="2400" dirty="0" smtClean="0">
                <a:solidFill>
                  <a:srgbClr val="C00000"/>
                </a:solidFill>
              </a:rPr>
              <a:t>techniky</a:t>
            </a:r>
          </a:p>
          <a:p>
            <a:r>
              <a:rPr lang="cs-CZ" sz="2400" dirty="0" smtClean="0"/>
              <a:t>přeorientoval se na </a:t>
            </a:r>
            <a:r>
              <a:rPr lang="cs-CZ" sz="2400" dirty="0" smtClean="0">
                <a:solidFill>
                  <a:srgbClr val="C00000"/>
                </a:solidFill>
              </a:rPr>
              <a:t>výrobu zbraní, strojů do sladoven a pivovarů, dolů, hutí a válcoven, nově vybudoval ocelárnu</a:t>
            </a:r>
            <a:endParaRPr lang="cs-CZ" sz="2400" dirty="0">
              <a:solidFill>
                <a:srgbClr val="C00000"/>
              </a:solidFill>
            </a:endParaRP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Emil </a:t>
            </a:r>
            <a:r>
              <a:rPr lang="cs-CZ" b="1" dirty="0" smtClean="0"/>
              <a:t>Škoda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623" y="1268760"/>
            <a:ext cx="2143125" cy="264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6497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685801"/>
            <a:ext cx="7834064" cy="411135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ještě před smrtí Emila Škody dochází k přetransformování podniku na </a:t>
            </a:r>
            <a:r>
              <a:rPr lang="cs-CZ" sz="2400" dirty="0" smtClean="0">
                <a:solidFill>
                  <a:srgbClr val="C00000"/>
                </a:solidFill>
              </a:rPr>
              <a:t>akciovou společnost</a:t>
            </a:r>
          </a:p>
          <a:p>
            <a:r>
              <a:rPr lang="cs-CZ" sz="2400" dirty="0" smtClean="0"/>
              <a:t>po vzniku ČSR rozšiřuje firma výrobu </a:t>
            </a:r>
            <a:r>
              <a:rPr lang="cs-CZ" sz="2400" dirty="0" smtClean="0">
                <a:solidFill>
                  <a:srgbClr val="C00000"/>
                </a:solidFill>
              </a:rPr>
              <a:t>o lodě, letadla, lokomotivy </a:t>
            </a:r>
            <a:r>
              <a:rPr lang="cs-CZ" sz="2400" dirty="0">
                <a:solidFill>
                  <a:srgbClr val="C00000"/>
                </a:solidFill>
              </a:rPr>
              <a:t>a automobily</a:t>
            </a:r>
            <a:r>
              <a:rPr lang="cs-CZ" sz="2400" dirty="0"/>
              <a:t> (byla začleněna dosavadní firma </a:t>
            </a:r>
            <a:r>
              <a:rPr lang="cs-CZ" sz="2400" dirty="0" err="1"/>
              <a:t>Laurin</a:t>
            </a:r>
            <a:r>
              <a:rPr lang="cs-CZ" sz="2400" dirty="0"/>
              <a:t> &amp; </a:t>
            </a:r>
            <a:r>
              <a:rPr lang="cs-CZ" sz="2400" dirty="0" smtClean="0"/>
              <a:t>Klement)</a:t>
            </a:r>
          </a:p>
          <a:p>
            <a:r>
              <a:rPr lang="cs-CZ" sz="2400" dirty="0" smtClean="0"/>
              <a:t>v roce 1917 došlo v muničce na Bolevci k </a:t>
            </a:r>
            <a:r>
              <a:rPr lang="cs-CZ" sz="2400" dirty="0" smtClean="0">
                <a:solidFill>
                  <a:srgbClr val="C00000"/>
                </a:solidFill>
              </a:rPr>
              <a:t>ohromnému výbuchu</a:t>
            </a:r>
            <a:r>
              <a:rPr lang="cs-CZ" sz="2400" dirty="0" smtClean="0"/>
              <a:t>, který inspiroval Karla Čapka k napsání románu Krakatit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Škodovy závody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53136"/>
            <a:ext cx="14287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3500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0100" y="5733256"/>
            <a:ext cx="7543800" cy="914400"/>
          </a:xfrm>
        </p:spPr>
        <p:txBody>
          <a:bodyPr/>
          <a:lstStyle/>
          <a:p>
            <a:pPr algn="ctr"/>
            <a:r>
              <a:rPr lang="cs-CZ" dirty="0"/>
              <a:t>Škodovy závody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596" y="186890"/>
            <a:ext cx="2284095" cy="3041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5096" y="3202476"/>
            <a:ext cx="3595688" cy="2703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497"/>
          <a:stretch/>
        </p:blipFill>
        <p:spPr bwMode="auto">
          <a:xfrm>
            <a:off x="432596" y="3228889"/>
            <a:ext cx="4762500" cy="2458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13"/>
          <a:stretch/>
        </p:blipFill>
        <p:spPr bwMode="auto">
          <a:xfrm>
            <a:off x="2707060" y="186891"/>
            <a:ext cx="4961284" cy="30106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3493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16632"/>
            <a:ext cx="8280920" cy="475252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původně </a:t>
            </a:r>
            <a:r>
              <a:rPr lang="cs-CZ" sz="2400" dirty="0" smtClean="0">
                <a:solidFill>
                  <a:srgbClr val="C00000"/>
                </a:solidFill>
              </a:rPr>
              <a:t>ocelárna na Kladně</a:t>
            </a:r>
            <a:r>
              <a:rPr lang="cs-CZ" sz="2400" dirty="0" smtClean="0"/>
              <a:t> založená 1889 otcem známého filosofa Ludwiga </a:t>
            </a:r>
            <a:r>
              <a:rPr lang="cs-CZ" sz="2400" dirty="0" err="1" smtClean="0"/>
              <a:t>Wittgensteina</a:t>
            </a:r>
            <a:endParaRPr lang="cs-CZ" sz="2400" dirty="0" smtClean="0"/>
          </a:p>
          <a:p>
            <a:r>
              <a:rPr lang="cs-CZ" sz="2400" dirty="0" smtClean="0">
                <a:solidFill>
                  <a:srgbClr val="C00000"/>
                </a:solidFill>
              </a:rPr>
              <a:t>pojmenována na počest manželky zakladatele Leopoldiny</a:t>
            </a:r>
          </a:p>
          <a:p>
            <a:r>
              <a:rPr lang="cs-CZ" sz="2400" dirty="0" smtClean="0"/>
              <a:t>huť </a:t>
            </a:r>
            <a:r>
              <a:rPr lang="cs-CZ" sz="2400" dirty="0"/>
              <a:t>byla </a:t>
            </a:r>
            <a:r>
              <a:rPr lang="cs-CZ" sz="2400" dirty="0">
                <a:solidFill>
                  <a:srgbClr val="C00000"/>
                </a:solidFill>
              </a:rPr>
              <a:t>součástí</a:t>
            </a:r>
            <a:r>
              <a:rPr lang="cs-CZ" sz="2400" dirty="0"/>
              <a:t> velkého uhelného, železářského a </a:t>
            </a:r>
            <a:r>
              <a:rPr lang="cs-CZ" sz="2400" dirty="0">
                <a:solidFill>
                  <a:srgbClr val="C00000"/>
                </a:solidFill>
              </a:rPr>
              <a:t>ocelářského </a:t>
            </a:r>
            <a:r>
              <a:rPr lang="cs-CZ" sz="2400" dirty="0" smtClean="0">
                <a:solidFill>
                  <a:srgbClr val="C00000"/>
                </a:solidFill>
              </a:rPr>
              <a:t>kartelu</a:t>
            </a:r>
          </a:p>
          <a:p>
            <a:r>
              <a:rPr lang="cs-CZ" sz="2400" dirty="0" smtClean="0"/>
              <a:t>vyráběla </a:t>
            </a:r>
            <a:r>
              <a:rPr lang="cs-CZ" sz="2400" dirty="0" smtClean="0">
                <a:solidFill>
                  <a:srgbClr val="C00000"/>
                </a:solidFill>
              </a:rPr>
              <a:t>děla, hlavně, ocelová péra, ocel na nástroje a ocelové dráty, stále se modernizovala</a:t>
            </a:r>
          </a:p>
          <a:p>
            <a:r>
              <a:rPr lang="cs-CZ" sz="2400" dirty="0"/>
              <a:t>1929 zaměstnávala Huť Poldi </a:t>
            </a:r>
            <a:r>
              <a:rPr lang="cs-CZ" sz="2400" dirty="0">
                <a:solidFill>
                  <a:srgbClr val="C00000"/>
                </a:solidFill>
              </a:rPr>
              <a:t>4000 dělníků a vyráběla 40 tisíc tun výrobků, zejména dělových a kulometných hlavní, nástrojů a klikových hřídelů</a:t>
            </a:r>
            <a:endParaRPr lang="cs-CZ" sz="2400" dirty="0" smtClean="0">
              <a:solidFill>
                <a:srgbClr val="C00000"/>
              </a:solidFill>
            </a:endParaRP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Karl </a:t>
            </a:r>
            <a:r>
              <a:rPr lang="cs-CZ" dirty="0" err="1" smtClean="0"/>
              <a:t>Wittgenstein</a:t>
            </a:r>
            <a:r>
              <a:rPr lang="cs-CZ" dirty="0" smtClean="0"/>
              <a:t> – Poldi Kladno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08" r="14870"/>
          <a:stretch/>
        </p:blipFill>
        <p:spPr bwMode="auto">
          <a:xfrm>
            <a:off x="228598" y="4995420"/>
            <a:ext cx="1648691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2617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33600" y="685801"/>
            <a:ext cx="6830888" cy="4255367"/>
          </a:xfrm>
        </p:spPr>
        <p:txBody>
          <a:bodyPr>
            <a:normAutofit lnSpcReduction="10000"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Českomoravská Kolben </a:t>
            </a:r>
            <a:r>
              <a:rPr lang="cs-CZ" sz="2400" b="1" dirty="0" smtClean="0">
                <a:solidFill>
                  <a:srgbClr val="C00000"/>
                </a:solidFill>
              </a:rPr>
              <a:t>Daněk</a:t>
            </a:r>
          </a:p>
          <a:p>
            <a:r>
              <a:rPr lang="cs-CZ" sz="2400" dirty="0"/>
              <a:t>jeden z významných </a:t>
            </a:r>
            <a:r>
              <a:rPr lang="cs-CZ" sz="2400" dirty="0" smtClean="0"/>
              <a:t>strojírenských podniků </a:t>
            </a:r>
            <a:r>
              <a:rPr lang="cs-CZ" sz="2400" dirty="0"/>
              <a:t>předválečného </a:t>
            </a:r>
            <a:r>
              <a:rPr lang="cs-CZ" sz="2400" dirty="0" smtClean="0"/>
              <a:t>Československa</a:t>
            </a:r>
          </a:p>
          <a:p>
            <a:r>
              <a:rPr lang="cs-CZ" sz="2400" dirty="0" smtClean="0"/>
              <a:t>vyráběla </a:t>
            </a:r>
            <a:r>
              <a:rPr lang="cs-CZ" sz="2400" dirty="0" smtClean="0">
                <a:solidFill>
                  <a:srgbClr val="C00000"/>
                </a:solidFill>
              </a:rPr>
              <a:t>kolejová vozidla, automobily, vybavení pro vodní elektrárny, dolů i potravinářského průmyslu</a:t>
            </a:r>
          </a:p>
          <a:p>
            <a:r>
              <a:rPr lang="cs-CZ" sz="2400" dirty="0" smtClean="0"/>
              <a:t>sloučením 3 původně samostatných subjektů vznikla v roce 1927 největší strojírna v tehdejším Československu</a:t>
            </a:r>
          </a:p>
          <a:p>
            <a:r>
              <a:rPr lang="cs-CZ" sz="2400" dirty="0" smtClean="0"/>
              <a:t>v jejím čele stál až do svého zatčení nacisty v roce 1939 Emil Kolben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ČKD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7372"/>
            <a:ext cx="1484186" cy="2118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24944"/>
            <a:ext cx="1584176" cy="2295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2334071"/>
            <a:ext cx="18790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Emil Kolben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430415"/>
            <a:ext cx="20168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Čeněk Daněk</a:t>
            </a:r>
            <a:endParaRPr lang="cs-CZ" sz="2400" dirty="0"/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661122"/>
            <a:ext cx="2095500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2128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4876800"/>
            <a:ext cx="7488832" cy="1576536"/>
          </a:xfrm>
        </p:spPr>
        <p:txBody>
          <a:bodyPr/>
          <a:lstStyle/>
          <a:p>
            <a:r>
              <a:rPr lang="cs-CZ" sz="2800" dirty="0" smtClean="0"/>
              <a:t>Prezentace tě seznámila s několika osobnostmi a podniky průmyslu první republiky. Dokážeš nyní poznat některé další významné továrny podle jejich log? Věděl bys, co vyráběly?</a:t>
            </a:r>
            <a:endParaRPr lang="cs-CZ" sz="28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25144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92696"/>
            <a:ext cx="15240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635" y="692696"/>
            <a:ext cx="1434941" cy="14349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708920"/>
            <a:ext cx="3086100" cy="1476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59832" y="1052736"/>
            <a:ext cx="2018501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Zbrojovka Brno</a:t>
            </a:r>
          </a:p>
          <a:p>
            <a:r>
              <a:rPr lang="cs-CZ" sz="2000" dirty="0" smtClean="0"/>
              <a:t>zbraně a různé</a:t>
            </a:r>
          </a:p>
          <a:p>
            <a:r>
              <a:rPr lang="cs-CZ" sz="2000" dirty="0" smtClean="0"/>
              <a:t>stroje např. auta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97635" y="2691408"/>
            <a:ext cx="25603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Tatra Kopřivnice</a:t>
            </a:r>
          </a:p>
          <a:p>
            <a:r>
              <a:rPr lang="cs-CZ" sz="2000" dirty="0" smtClean="0"/>
              <a:t>nákladní automobily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687394"/>
            <a:ext cx="328192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Praga</a:t>
            </a:r>
          </a:p>
          <a:p>
            <a:r>
              <a:rPr lang="cs-CZ" sz="2000" dirty="0" smtClean="0"/>
              <a:t>automobily, motocykly</a:t>
            </a:r>
          </a:p>
          <a:p>
            <a:r>
              <a:rPr lang="cs-CZ" sz="2000" dirty="0" smtClean="0"/>
              <a:t>autobusy, trolejbusy,</a:t>
            </a:r>
          </a:p>
          <a:p>
            <a:r>
              <a:rPr lang="cs-CZ" sz="2000" dirty="0" smtClean="0"/>
              <a:t>letouny, tanky, převodovky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46343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90833" y="685801"/>
            <a:ext cx="7438767" cy="3657599"/>
          </a:xfrm>
        </p:spPr>
        <p:txBody>
          <a:bodyPr>
            <a:normAutofit/>
          </a:bodyPr>
          <a:lstStyle/>
          <a:p>
            <a:pPr marL="475488" indent="-457200">
              <a:buFont typeface="+mj-lt"/>
              <a:buAutoNum type="arabicPeriod"/>
            </a:pPr>
            <a:r>
              <a:rPr lang="cs-CZ" sz="2400" dirty="0" smtClean="0"/>
              <a:t>Do sešitu si překresli jedno logo významného českého podniku první republiky podle svého výběru. K němu připiš vše, co o této firmě víš.</a:t>
            </a:r>
          </a:p>
          <a:p>
            <a:pPr marL="475488" indent="-457200">
              <a:buFont typeface="+mj-lt"/>
              <a:buAutoNum type="arabicPeriod"/>
            </a:pPr>
            <a:r>
              <a:rPr lang="cs-CZ" sz="2400" dirty="0" smtClean="0"/>
              <a:t>Koho považuješ za největšího meziválečného podnikatele? Proč?</a:t>
            </a:r>
          </a:p>
          <a:p>
            <a:pPr marL="475488" indent="-457200">
              <a:buFont typeface="+mj-lt"/>
              <a:buAutoNum type="arabicPeriod"/>
            </a:pPr>
            <a:r>
              <a:rPr lang="cs-CZ" sz="2400" dirty="0" smtClean="0"/>
              <a:t>Patřila ČSR  v meziválečném období k evropským průmyslovým obrům či trpaslíkům? Své tvrzení zdůvodni.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547664" y="4876800"/>
            <a:ext cx="6773376" cy="914400"/>
          </a:xfrm>
        </p:spPr>
        <p:txBody>
          <a:bodyPr/>
          <a:lstStyle/>
          <a:p>
            <a:pPr algn="ctr"/>
            <a:r>
              <a:rPr lang="cs-CZ" dirty="0" smtClean="0"/>
              <a:t>Opakovací otázky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25144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115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9330371"/>
              </p:ext>
            </p:extLst>
          </p:nvPr>
        </p:nvGraphicFramePr>
        <p:xfrm>
          <a:off x="1187624" y="1556792"/>
          <a:ext cx="6834187" cy="348615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23. 01.  2013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Podnikatelé první republiky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9. ročník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J. Preiss, T. Baťa,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Laurin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a Klement, E. Škoda, Škodovy závody, Poldi Kladno, E. Kolben, Č. Daněk, ČKD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3121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5260977"/>
              </p:ext>
            </p:extLst>
          </p:nvPr>
        </p:nvGraphicFramePr>
        <p:xfrm>
          <a:off x="755576" y="692696"/>
          <a:ext cx="7358063" cy="15848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721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491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9. ročník. Časová dotace cca 40 min. Materiál obsahuje jednu  </a:t>
                      </a:r>
                      <a:r>
                        <a:rPr lang="cs-CZ" sz="1400" baseline="0" dirty="0" err="1" smtClean="0"/>
                        <a:t>spojovačku</a:t>
                      </a:r>
                      <a:r>
                        <a:rPr lang="cs-CZ" sz="1400" baseline="0" dirty="0" smtClean="0"/>
                        <a:t> s řešením a závěrečné opakovací otázky. Materiál seznamuje s významnými velikány českého prvorepublikového průmyslu. Žáci se naučí rozeznávat loga podniků, které z velké části existují dodnes.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4982263"/>
              </p:ext>
            </p:extLst>
          </p:nvPr>
        </p:nvGraphicFramePr>
        <p:xfrm>
          <a:off x="827584" y="2132857"/>
          <a:ext cx="7358063" cy="44938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769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POUŽITÉ  ZDROJE</a:t>
                      </a:r>
                      <a:endParaRPr lang="cs-CZ" sz="1200" dirty="0"/>
                    </a:p>
                  </a:txBody>
                  <a:tcPr marL="91439" marR="91439" marT="45698" marB="45698"/>
                </a:tc>
              </a:tr>
              <a:tr h="396077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aseline="0" dirty="0" smtClean="0"/>
                        <a:t>Vlastní tvorba.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http://i3.cn.cz/1235726645_preiss.jpg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http://www.finmag.cz/cs/finmag/ekonomika/prvni-republika-tygr-nebo-kotatko/image.jpg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http://img.mf.cz/885/024/2-zivnobanka_2_1.jpg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http://www.zlin.estranky.cz/img/picture/535/TB-portrait-dominant-web.jpg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http://www.nckrpole.cz/firmy/21_1.gif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http://batastory.net/images/18.jpg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http://21stoleti.cz/wp-content/uploads/havarie-486x347.jpg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http://img.radio.cz/pictures/qsl/2006/laurin_klement.jpg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http://www.seeklogo.com/images/L/Laurin__and__Klement-logo-6A9EF2EA89-seeklogo.com.gif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/>
                        </a:rPr>
                        <a:t>http://www.seeklogo.com/images/L/Laurin__and__Klement-logo-F2C278335E-seeklogo.com.gif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3"/>
                        </a:rPr>
                        <a:t>http://czechfolks.com/wp-content/uploads/2009/02/laurin-klement-1926.jpg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4"/>
                        </a:rPr>
                        <a:t>http://upload.wikimedia.org/wikipedia/commons/thumb/0/02/Emil_Skoda.jpg/225px-Emil_Skoda.jpg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5"/>
                        </a:rPr>
                        <a:t>http://svornost.com/wp-content/uploads/skoda_logo.png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6"/>
                        </a:rPr>
                        <a:t>http://upload.wikimedia.org/wikipedia/commons/thumb/6/69/%C5%A0koda_37_mm_Model_1937_front.jpg/220px-%C5%A0koda_37_mm_Model_1937_front.jpg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7"/>
                        </a:rPr>
                        <a:t>http://upload.wikimedia.org/wikipedia/commons/thumb/2/26/387_Luschna.jpg/250px-387_Luschna.jpg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8"/>
                        </a:rPr>
                        <a:t>http://skoda.preview-vivo.lundegaard.cz/cs/press-room/fotogalerie/historicke-fotografie/Contents.2/0/7721052BD4A423FD0B887732AAC83FBA/original.jpg?size=500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9"/>
                        </a:rPr>
                        <a:t>http://skoda.cz/cs/press-room/fotogalerie/historicke-fotografie/Contents.2/0/940CEE6C8C2E167631F5ADD1DD74099E/original.jpg?size=500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0"/>
                        </a:rPr>
                        <a:t>http://vcpd.cvut.cz/UserFiles/Image/Article/plakat_poldi.jpg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1"/>
                        </a:rPr>
                        <a:t>http://upload.wikimedia.org/wikipedia/commons/0/05/Emil_Kolben.jpg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2"/>
                        </a:rPr>
                        <a:t>http://www.prostor-ad.cz/pruvodce/okolobrd/trnova/img/danek.jpg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3"/>
                        </a:rPr>
                        <a:t>http://upload.wikimedia.org/wikipedia/commons/thumb/0/05/Brno%2C_hlavn%C3%AD_n%C3%A1dra%C5%BE%C3%AD%2C_lokomotiva_433.001_%2802%29.jpg/220px-Brno%2C_hlavn%C3%AD_n%C3%A1dra%C5%BE%C3%AD%2C_lokomotiva_433.001_%2802%29.jpg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4"/>
                        </a:rPr>
                        <a:t>http://www.auta5p.eu/katalog/zbrojovka/z_logo.gif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5"/>
                        </a:rPr>
                        <a:t>http://upload.wikimedia.org/wikipedia/commons/2/24/Logo_1227177195.jpg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6"/>
                        </a:rPr>
                        <a:t>http://www.tyden.cz/obrazek/201203/4f70404ce5e13/crop-185892-praga-600.jpg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aseline="0" dirty="0" smtClean="0"/>
                        <a:t>otevřená galerie </a:t>
                      </a:r>
                      <a:r>
                        <a:rPr lang="cs-CZ" sz="900" baseline="0" dirty="0" smtClean="0">
                          <a:hlinkClick r:id="rId27"/>
                        </a:rPr>
                        <a:t>www.office.microsoft.com</a:t>
                      </a:r>
                      <a:endParaRPr lang="cs-CZ" sz="9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321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Živly">
  <a:themeElements>
    <a:clrScheme name="Vlastní 9">
      <a:dk1>
        <a:sysClr val="windowText" lastClr="000000"/>
      </a:dk1>
      <a:lt1>
        <a:sysClr val="window" lastClr="FFFFFF"/>
      </a:lt1>
      <a:dk2>
        <a:srgbClr val="D5F0FE"/>
      </a:dk2>
      <a:lt2>
        <a:srgbClr val="C6E7FC"/>
      </a:lt2>
      <a:accent1>
        <a:srgbClr val="31B6FD"/>
      </a:accent1>
      <a:accent2>
        <a:srgbClr val="BBD2EE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584</TotalTime>
  <Words>980</Words>
  <Application>Microsoft Office PowerPoint</Application>
  <PresentationFormat>Předvádění na obrazovce (4:3)</PresentationFormat>
  <Paragraphs>133</Paragraphs>
  <Slides>19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systému Office</vt:lpstr>
      <vt:lpstr>Živly</vt:lpstr>
      <vt:lpstr>Prezentace aplikace PowerPoint</vt:lpstr>
      <vt:lpstr>Podnikatelé první republiky</vt:lpstr>
      <vt:lpstr>Jaroslav Preiss - bankéř</vt:lpstr>
      <vt:lpstr>Jaroslav Preiss - bankéř</vt:lpstr>
      <vt:lpstr>Prezentace aplikace PowerPoint</vt:lpstr>
      <vt:lpstr>Tomáš Baťa</vt:lpstr>
      <vt:lpstr>Tomáš Baťa</vt:lpstr>
      <vt:lpstr>Prezentace aplikace PowerPoint</vt:lpstr>
      <vt:lpstr>Laurin &amp; Klement</vt:lpstr>
      <vt:lpstr>Prezentace aplikace PowerPoint</vt:lpstr>
      <vt:lpstr>Emil Škoda</vt:lpstr>
      <vt:lpstr>Škodovy závody</vt:lpstr>
      <vt:lpstr>Škodovy závody</vt:lpstr>
      <vt:lpstr>Karl Wittgenstein – Poldi Kladno</vt:lpstr>
      <vt:lpstr>ČKD</vt:lpstr>
      <vt:lpstr>Prezentace tě seznámila s několika osobnostmi a podniky průmyslu první republiky. Dokážeš nyní poznat některé další významné továrny podle jejich log? Věděl bys, co vyráběly?</vt:lpstr>
      <vt:lpstr>Opakovací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26</cp:revision>
  <dcterms:created xsi:type="dcterms:W3CDTF">2013-01-23T09:56:42Z</dcterms:created>
  <dcterms:modified xsi:type="dcterms:W3CDTF">2013-01-28T13:51:25Z</dcterms:modified>
</cp:coreProperties>
</file>