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VY_12_INOVACE_13_ </a:t>
          </a:r>
          <a:r>
            <a:rPr lang="cs-CZ" smtClean="0"/>
            <a:t>Podstatná jména 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Podstatná jména rodu mužského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VY_12_INOVACE_13_ </a:t>
          </a:r>
          <a:r>
            <a:rPr lang="cs-CZ" sz="1800" kern="1200" smtClean="0"/>
            <a:t>Podstatná jména I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Podstatná jména rodu mužského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71FB7B-2827-4B81-B175-41A68DAAEEE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95DFBD-2948-4061-A213-2DA2D11423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595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 vzorů z minulého školního roku.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95DFBD-2948-4061-A213-2DA2D114236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549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Přiřazujeme podstatná jména, upozorníme se na koncovky, na životnost.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95DFBD-2948-4061-A213-2DA2D114236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738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koncovky, podle vzoru odůvodňujeme pravopis.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95DFBD-2948-4061-A213-2DA2D114236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1005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 vzorů z minulého školního roku.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95DFBD-2948-4061-A213-2DA2D114236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549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wmf"/><Relationship Id="rId4" Type="http://schemas.openxmlformats.org/officeDocument/2006/relationships/hyperlink" Target="http://www.seznam.cz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596015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/>
              <a:t>Materiál je určený žákům  5. ročníku.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Prezentace na interaktivní tabuli.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Pomůcky: fixy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Inovace: interaktivní způsob </a:t>
            </a:r>
            <a:r>
              <a:rPr lang="cs-CZ" sz="2400" dirty="0" smtClean="0"/>
              <a:t>učení, získání informací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o kompostování</a:t>
            </a:r>
            <a:endParaRPr lang="cs-CZ" sz="2400" dirty="0"/>
          </a:p>
          <a:p>
            <a:pPr>
              <a:buFont typeface="Wingdings" pitchFamily="2" charset="2"/>
              <a:buChar char="Ø"/>
            </a:pPr>
            <a:r>
              <a:rPr lang="cs-CZ" sz="2400" dirty="0"/>
              <a:t>Metodické pokyny: </a:t>
            </a:r>
            <a:r>
              <a:rPr lang="cs-CZ" sz="2400" dirty="0" smtClean="0"/>
              <a:t>podstatná jména rodu mužského a jejich vzory, pravopis  koncovek podstatných jmen rodu mužského,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ve vyhledávači </a:t>
            </a:r>
            <a:r>
              <a:rPr lang="cs-CZ" sz="2400" dirty="0" smtClean="0">
                <a:hlinkClick r:id="rId2"/>
              </a:rPr>
              <a:t>www.seznam.cz</a:t>
            </a:r>
            <a:r>
              <a:rPr lang="cs-CZ" sz="2400" dirty="0" smtClean="0"/>
              <a:t> si zadej heslo domácí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kompostování a vyhledej informace – skupinová práce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Podstatná jména rodu mužského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421536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 sadě na podzim</a:t>
            </a:r>
          </a:p>
          <a:p>
            <a:r>
              <a:rPr lang="cs-CZ" sz="2000" b="1" dirty="0" smtClean="0"/>
              <a:t>Pěstitelé mají úrodu ve sklepě. Pod stromy jsou haldy shrabaného listí.</a:t>
            </a:r>
          </a:p>
          <a:p>
            <a:r>
              <a:rPr lang="cs-CZ" sz="2000" b="1" dirty="0" smtClean="0"/>
              <a:t>To nahrneme do pytlů a odvezeme na kompost. Na holých větvích posedávají</a:t>
            </a:r>
          </a:p>
          <a:p>
            <a:r>
              <a:rPr lang="cs-CZ" sz="2000" b="1" dirty="0"/>
              <a:t>k</a:t>
            </a:r>
            <a:r>
              <a:rPr lang="cs-CZ" sz="2000" b="1" dirty="0" smtClean="0"/>
              <a:t>osi, vrabci i sýkory. Ale škůdce už teď asi neobjeví. </a:t>
            </a:r>
          </a:p>
          <a:p>
            <a:r>
              <a:rPr lang="cs-CZ" sz="2000" b="1" dirty="0" smtClean="0"/>
              <a:t>Náš Honza se svým psem v sadě také pomáhá, protože je tu stále dost práce.</a:t>
            </a:r>
          </a:p>
          <a:p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293096"/>
            <a:ext cx="4902496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000" dirty="0"/>
              <a:t>P</a:t>
            </a:r>
            <a:r>
              <a:rPr lang="cs-CZ" sz="2000" dirty="0" smtClean="0"/>
              <a:t>odtrhni podstatná jména rodu mužského</a:t>
            </a:r>
          </a:p>
          <a:p>
            <a:endParaRPr lang="cs-CZ" sz="2000" dirty="0" smtClean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Urči vzor těchto podstatných jmen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000" dirty="0" smtClean="0"/>
              <a:t>U čtyř z nich urči mluvnické kategorie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81286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Vzory podstatných jmen rodu mužského</a:t>
            </a:r>
            <a:endParaRPr lang="cs-CZ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579687"/>
              </p:ext>
            </p:extLst>
          </p:nvPr>
        </p:nvGraphicFramePr>
        <p:xfrm>
          <a:off x="755574" y="1628801"/>
          <a:ext cx="7540914" cy="235825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56819"/>
                <a:gridCol w="1256819"/>
                <a:gridCol w="1256819"/>
                <a:gridCol w="1256819"/>
                <a:gridCol w="1256819"/>
                <a:gridCol w="1256819"/>
              </a:tblGrid>
              <a:tr h="47165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Muž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Stroj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Předseda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Soudce</a:t>
                      </a:r>
                      <a:endParaRPr lang="cs-CZ" dirty="0"/>
                    </a:p>
                  </a:txBody>
                  <a:tcPr/>
                </a:tc>
              </a:tr>
              <a:tr h="47165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165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165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7165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5" y="4139788"/>
            <a:ext cx="4646978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Následující podstatná jména přiřaď ke vzoru: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701650"/>
            <a:ext cx="73248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Basista, lev, sloup, majitel, zub, rádce, automobil, jetel, Olda, hlasatel, orel,</a:t>
            </a:r>
          </a:p>
          <a:p>
            <a:r>
              <a:rPr lang="cs-CZ" b="1" dirty="0"/>
              <a:t>k</a:t>
            </a:r>
            <a:r>
              <a:rPr lang="cs-CZ" b="1" dirty="0" smtClean="0"/>
              <a:t>ašel, učitel, mráz, tenista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5" y="5661248"/>
            <a:ext cx="1947969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Přidej další jiná.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310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Doplňuj koncovky, při odůvodňování využij vzor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Pod stol_, proti </a:t>
            </a:r>
            <a:r>
              <a:rPr lang="cs-CZ" sz="2800" dirty="0" err="1" smtClean="0"/>
              <a:t>kašl</a:t>
            </a:r>
            <a:r>
              <a:rPr lang="cs-CZ" sz="2800" dirty="0" smtClean="0"/>
              <a:t>_, dva džus_, </a:t>
            </a:r>
            <a:r>
              <a:rPr lang="cs-CZ" sz="2800" dirty="0" err="1" smtClean="0"/>
              <a:t>Oldov</a:t>
            </a:r>
            <a:r>
              <a:rPr lang="cs-CZ" sz="2800" dirty="0" smtClean="0"/>
              <a:t>_, tři dopis_,</a:t>
            </a:r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oštovní holub_, mezi jitrocel_, červ_, pronásledoval</a:t>
            </a:r>
          </a:p>
          <a:p>
            <a:pPr marL="0" indent="0">
              <a:buNone/>
            </a:pPr>
            <a:r>
              <a:rPr lang="cs-CZ" sz="2800" dirty="0" err="1"/>
              <a:t>p</a:t>
            </a:r>
            <a:r>
              <a:rPr lang="cs-CZ" sz="2800" dirty="0" err="1" smtClean="0"/>
              <a:t>s</a:t>
            </a:r>
            <a:r>
              <a:rPr lang="cs-CZ" sz="2800" dirty="0" smtClean="0"/>
              <a:t>_, hluboké příkop_, čisté kostel_, panu </a:t>
            </a:r>
            <a:r>
              <a:rPr lang="cs-CZ" sz="2800" dirty="0" err="1" smtClean="0"/>
              <a:t>přednostov</a:t>
            </a:r>
            <a:r>
              <a:rPr lang="cs-CZ" sz="2800" dirty="0" smtClean="0"/>
              <a:t>_,</a:t>
            </a:r>
          </a:p>
          <a:p>
            <a:pPr marL="0" indent="0">
              <a:buNone/>
            </a:pPr>
            <a:r>
              <a:rPr lang="cs-CZ" sz="2800" dirty="0"/>
              <a:t>m</a:t>
            </a:r>
            <a:r>
              <a:rPr lang="cs-CZ" sz="2800" dirty="0" smtClean="0"/>
              <a:t>ezi spisovatel_, vysoké dom_, bránit se ostrými dráp_,</a:t>
            </a:r>
          </a:p>
          <a:p>
            <a:pPr marL="0" indent="0">
              <a:buNone/>
            </a:pPr>
            <a:r>
              <a:rPr lang="cs-CZ" sz="2800" dirty="0"/>
              <a:t>k</a:t>
            </a:r>
            <a:r>
              <a:rPr lang="cs-CZ" sz="2800" dirty="0" smtClean="0"/>
              <a:t>rém_ na obličej, mozol_, o orlov_, ke </a:t>
            </a:r>
            <a:r>
              <a:rPr lang="cs-CZ" sz="2800" dirty="0" smtClean="0"/>
              <a:t>strýcov</a:t>
            </a:r>
            <a:r>
              <a:rPr lang="cs-CZ" sz="2800" dirty="0" smtClean="0"/>
              <a:t>_, čáp_,</a:t>
            </a:r>
          </a:p>
          <a:p>
            <a:pPr marL="0" indent="0">
              <a:buNone/>
            </a:pPr>
            <a:r>
              <a:rPr lang="cs-CZ" sz="2800" dirty="0" smtClean="0"/>
              <a:t>našemu </a:t>
            </a:r>
            <a:r>
              <a:rPr lang="cs-CZ" sz="2800" dirty="0" err="1" smtClean="0"/>
              <a:t>sousedov</a:t>
            </a:r>
            <a:r>
              <a:rPr lang="cs-CZ" sz="2800" dirty="0" smtClean="0"/>
              <a:t>_, napínavé film_, husté vlas_, </a:t>
            </a:r>
            <a:r>
              <a:rPr lang="cs-CZ" sz="2800" dirty="0" err="1" smtClean="0"/>
              <a:t>chleb</a:t>
            </a:r>
            <a:r>
              <a:rPr lang="cs-CZ" sz="2800" dirty="0" smtClean="0"/>
              <a:t>_ a rohlíky, sloup_, nečitelné podpis_, komín s čáp_,</a:t>
            </a:r>
          </a:p>
          <a:p>
            <a:pPr marL="0" indent="0">
              <a:buNone/>
            </a:pPr>
            <a:r>
              <a:rPr lang="cs-CZ" sz="2800" dirty="0"/>
              <a:t>p</a:t>
            </a:r>
            <a:r>
              <a:rPr lang="cs-CZ" sz="2800" dirty="0" smtClean="0"/>
              <a:t>štros_, sob_ , losos_, rorýs_, výherní los_, o </a:t>
            </a:r>
            <a:r>
              <a:rPr lang="cs-CZ" sz="2800" dirty="0" err="1" smtClean="0"/>
              <a:t>hrdinov</a:t>
            </a:r>
            <a:r>
              <a:rPr lang="cs-CZ" sz="2800" dirty="0" smtClean="0"/>
              <a:t>_.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19723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ykovaA\AppData\Local\Microsoft\Windows\Temporary Internet Files\Content.IE5\ITUKT1GT\MP9004054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653136"/>
            <a:ext cx="2797155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Podstatná jména rodu mužského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421536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 sadě na podzim</a:t>
            </a:r>
          </a:p>
          <a:p>
            <a:r>
              <a:rPr lang="cs-CZ" sz="2000" b="1" dirty="0" smtClean="0"/>
              <a:t>Pěstitelé mají úrodu ve sklepě. Pod stromy jsou haldy shrabaného listí.</a:t>
            </a:r>
          </a:p>
          <a:p>
            <a:r>
              <a:rPr lang="cs-CZ" sz="2000" b="1" dirty="0" smtClean="0"/>
              <a:t>To nahrneme do pytlů a odvezeme na kompost. Na holých větvích posedávají</a:t>
            </a:r>
          </a:p>
          <a:p>
            <a:r>
              <a:rPr lang="cs-CZ" sz="2000" b="1" dirty="0"/>
              <a:t>k</a:t>
            </a:r>
            <a:r>
              <a:rPr lang="cs-CZ" sz="2000" b="1" dirty="0" smtClean="0"/>
              <a:t>osi, vrabci i sýkory. Ale škůdce už teď asi neobjeví. </a:t>
            </a:r>
          </a:p>
          <a:p>
            <a:r>
              <a:rPr lang="cs-CZ" sz="2000" b="1" dirty="0" smtClean="0"/>
              <a:t>Náš Honza se svým psem v sadě také pomáhají, protože je tu stále dost práce.</a:t>
            </a:r>
          </a:p>
          <a:p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365104"/>
            <a:ext cx="72642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Co je to kompost, kompostování.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Zadej si </a:t>
            </a:r>
            <a:r>
              <a:rPr lang="cs-CZ" dirty="0" smtClean="0">
                <a:hlinkClick r:id="rId4"/>
              </a:rPr>
              <a:t>www.seznam.cz</a:t>
            </a:r>
            <a:r>
              <a:rPr lang="cs-CZ" dirty="0" smtClean="0"/>
              <a:t> a do vyhledávače  napiš </a:t>
            </a:r>
            <a:r>
              <a:rPr lang="cs-CZ" b="1" u="sng" dirty="0" smtClean="0"/>
              <a:t>domácí kompostování</a:t>
            </a:r>
            <a:r>
              <a:rPr lang="cs-CZ" dirty="0" smtClean="0"/>
              <a:t>, </a:t>
            </a:r>
          </a:p>
          <a:p>
            <a:r>
              <a:rPr lang="cs-CZ" dirty="0"/>
              <a:t> </a:t>
            </a:r>
            <a:r>
              <a:rPr lang="cs-CZ" dirty="0" smtClean="0"/>
              <a:t>    zjisti, co to je a nějaké zajímavosti.</a:t>
            </a:r>
            <a:endParaRPr lang="cs-CZ" dirty="0"/>
          </a:p>
        </p:txBody>
      </p:sp>
      <p:pic>
        <p:nvPicPr>
          <p:cNvPr id="1027" name="Picture 3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193" y="476672"/>
            <a:ext cx="1806854" cy="1578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525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466</Words>
  <Application>Microsoft Office PowerPoint</Application>
  <PresentationFormat>On-screen Show (4:3)</PresentationFormat>
  <Paragraphs>63</Paragraphs>
  <Slides>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Motiv systému Office</vt:lpstr>
      <vt:lpstr>PowerPoint Presentation</vt:lpstr>
      <vt:lpstr>Anotace</vt:lpstr>
      <vt:lpstr>Podstatná jména rodu mužského</vt:lpstr>
      <vt:lpstr>Vzory podstatných jmen rodu mužského</vt:lpstr>
      <vt:lpstr>Doplňuj koncovky, při odůvodňování využij vzor</vt:lpstr>
      <vt:lpstr>Podstatná jména rodu mužského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Valued Acer Customer</cp:lastModifiedBy>
  <cp:revision>21</cp:revision>
  <dcterms:created xsi:type="dcterms:W3CDTF">2011-08-21T15:31:45Z</dcterms:created>
  <dcterms:modified xsi:type="dcterms:W3CDTF">2012-03-11T22:50:45Z</dcterms:modified>
</cp:coreProperties>
</file>