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3"/>
  </p:notesMasterIdLst>
  <p:sldIdLst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9" r:id="rId14"/>
    <p:sldId id="275" r:id="rId15"/>
    <p:sldId id="270" r:id="rId16"/>
    <p:sldId id="271" r:id="rId17"/>
    <p:sldId id="272" r:id="rId18"/>
    <p:sldId id="273" r:id="rId19"/>
    <p:sldId id="274" r:id="rId20"/>
    <p:sldId id="277" r:id="rId21"/>
    <p:sldId id="278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965C8F-F8A1-4C8B-807A-356FFD004628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9EAB37-25BE-45AC-B3CA-AE5B305C94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40726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C17731-F0A4-4261-A20A-BAC5C099A900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56636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632063-F543-4D1D-AB3D-59930624A64B}" type="slidenum">
              <a:rPr lang="cs-CZ" smtClean="0"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35118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51AB6-D9D5-4948-B40D-41525AC90F05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4ACA7-FDEE-4EFD-8C0E-C79F82FA56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38204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51AB6-D9D5-4948-B40D-41525AC90F05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4ACA7-FDEE-4EFD-8C0E-C79F82FA56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7446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51AB6-D9D5-4948-B40D-41525AC90F05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4ACA7-FDEE-4EFD-8C0E-C79F82FA56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77580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51AB6-D9D5-4948-B40D-41525AC90F05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4ACA7-FDEE-4EFD-8C0E-C79F82FA56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68833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51AB6-D9D5-4948-B40D-41525AC90F05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4ACA7-FDEE-4EFD-8C0E-C79F82FA56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2144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51AB6-D9D5-4948-B40D-41525AC90F05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4ACA7-FDEE-4EFD-8C0E-C79F82FA56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38449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51AB6-D9D5-4948-B40D-41525AC90F05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4ACA7-FDEE-4EFD-8C0E-C79F82FA56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0091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51AB6-D9D5-4948-B40D-41525AC90F05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4ACA7-FDEE-4EFD-8C0E-C79F82FA56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88607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51AB6-D9D5-4948-B40D-41525AC90F05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4ACA7-FDEE-4EFD-8C0E-C79F82FA56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4320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51AB6-D9D5-4948-B40D-41525AC90F05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4ACA7-FDEE-4EFD-8C0E-C79F82FA56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4453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51AB6-D9D5-4948-B40D-41525AC90F05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4ACA7-FDEE-4EFD-8C0E-C79F82FA56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97843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/>
          <p:nvPr/>
        </p:nvSpPr>
        <p:spPr>
          <a:xfrm>
            <a:off x="0" y="2438400"/>
            <a:ext cx="9144000" cy="457200"/>
          </a:xfrm>
          <a:prstGeom prst="rect">
            <a:avLst/>
          </a:prstGeom>
          <a:solidFill>
            <a:schemeClr val="accent1">
              <a:shade val="75000"/>
            </a:scheme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1" name="Rectangle 30"/>
          <p:cNvSpPr/>
          <p:nvPr/>
        </p:nvSpPr>
        <p:spPr>
          <a:xfrm>
            <a:off x="0" y="914400"/>
            <a:ext cx="9144000" cy="1524000"/>
          </a:xfrm>
          <a:prstGeom prst="rect">
            <a:avLst/>
          </a:prstGeom>
          <a:solidFill>
            <a:srgbClr val="000000">
              <a:alpha val="89800"/>
            </a:srgb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8251AB6-D9D5-4948-B40D-41525AC90F05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F24ACA7-FDEE-4EFD-8C0E-C79F82FA5615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2476108"/>
            <a:ext cx="8305800" cy="381000"/>
          </a:xfrm>
        </p:spPr>
        <p:txBody>
          <a:bodyPr>
            <a:noAutofit/>
          </a:bodyPr>
          <a:lstStyle>
            <a:lvl1pPr marL="0" indent="0" algn="l">
              <a:buNone/>
              <a:defRPr sz="2000" spc="100" baseline="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8" name="Title 27"/>
          <p:cNvSpPr>
            <a:spLocks noGrp="1"/>
          </p:cNvSpPr>
          <p:nvPr>
            <p:ph type="ctrTitle"/>
          </p:nvPr>
        </p:nvSpPr>
        <p:spPr>
          <a:xfrm>
            <a:off x="457200" y="1066800"/>
            <a:ext cx="8305800" cy="1295400"/>
          </a:xfrm>
        </p:spPr>
        <p:txBody>
          <a:bodyPr anchor="ctr" anchorCtr="0">
            <a:noAutofit/>
          </a:bodyPr>
          <a:lstStyle>
            <a:lvl1pPr algn="l">
              <a:defRPr sz="4800" cap="all" spc="-100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1301926"/>
            <a:ext cx="9144000" cy="4572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8251AB6-D9D5-4948-B40D-41525AC90F05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F24ACA7-FDEE-4EFD-8C0E-C79F82FA5615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8926"/>
            <a:ext cx="8229600" cy="1143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4958864"/>
            <a:ext cx="9144000" cy="457200"/>
          </a:xfrm>
          <a:prstGeom prst="rect">
            <a:avLst/>
          </a:prstGeom>
          <a:solidFill>
            <a:schemeClr val="accent1">
              <a:shade val="75000"/>
            </a:scheme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7" name="Rectangle 26"/>
          <p:cNvSpPr/>
          <p:nvPr/>
        </p:nvSpPr>
        <p:spPr>
          <a:xfrm>
            <a:off x="0" y="3429000"/>
            <a:ext cx="9144000" cy="1527048"/>
          </a:xfrm>
          <a:prstGeom prst="rect">
            <a:avLst/>
          </a:prstGeom>
          <a:solidFill>
            <a:srgbClr val="000000"/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51AB6-D9D5-4948-B40D-41525AC90F05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4ACA7-FDEE-4EFD-8C0E-C79F82FA561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>
              <a:buNone/>
              <a:defRPr sz="4200" b="0" cap="all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457200"/>
          </a:xfrm>
        </p:spPr>
        <p:txBody>
          <a:bodyPr anchor="ctr"/>
          <a:lstStyle>
            <a:lvl1pPr>
              <a:buNone/>
              <a:defRPr sz="2000" spc="100" baseline="0">
                <a:solidFill>
                  <a:srgbClr val="FFFFFF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1301926"/>
            <a:ext cx="9144000" cy="4572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51AB6-D9D5-4948-B40D-41525AC90F05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4ACA7-FDEE-4EFD-8C0E-C79F82FA561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4ACA7-FDEE-4EFD-8C0E-C79F82FA561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51AB6-D9D5-4948-B40D-41525AC90F05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71600"/>
            <a:ext cx="4040188" cy="838200"/>
          </a:xfrm>
          <a:solidFill>
            <a:schemeClr val="accent1">
              <a:alpha val="83000"/>
            </a:scheme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182880" tIns="91440" bIns="91440" anchor="ctr">
            <a:noAutofit/>
          </a:bodyPr>
          <a:lstStyle>
            <a:lvl1pPr marL="0" indent="0" algn="l">
              <a:spcBef>
                <a:spcPts val="0"/>
              </a:spcBef>
              <a:buNone/>
              <a:defRPr sz="2400" b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2" name="Content Placeholder 31"/>
          <p:cNvSpPr>
            <a:spLocks noGrp="1"/>
          </p:cNvSpPr>
          <p:nvPr>
            <p:ph sz="quarter" idx="2"/>
          </p:nvPr>
        </p:nvSpPr>
        <p:spPr>
          <a:xfrm>
            <a:off x="457200" y="2220558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34" name="Content Placeholder 33"/>
          <p:cNvSpPr>
            <a:spLocks noGrp="1"/>
          </p:cNvSpPr>
          <p:nvPr>
            <p:ph sz="quarter" idx="4"/>
          </p:nvPr>
        </p:nvSpPr>
        <p:spPr>
          <a:xfrm>
            <a:off x="4649788" y="2220558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11"/>
          <p:cNvSpPr>
            <a:spLocks noGrp="1"/>
          </p:cNvSpPr>
          <p:nvPr>
            <p:ph type="body" idx="3"/>
          </p:nvPr>
        </p:nvSpPr>
        <p:spPr>
          <a:xfrm>
            <a:off x="4648200" y="1371600"/>
            <a:ext cx="4040188" cy="838200"/>
          </a:xfrm>
          <a:solidFill>
            <a:schemeClr val="accent2">
              <a:alpha val="83000"/>
            </a:scheme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182880" tIns="91440" bIns="91440" anchor="ctr">
            <a:noAutofit/>
          </a:bodyPr>
          <a:lstStyle>
            <a:lvl1pPr marL="0" indent="0" algn="l">
              <a:spcBef>
                <a:spcPts val="0"/>
              </a:spcBef>
              <a:buNone/>
              <a:defRPr sz="2400" b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1301926"/>
            <a:ext cx="9144000" cy="4572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51AB6-D9D5-4948-B40D-41525AC90F05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4ACA7-FDEE-4EFD-8C0E-C79F82FA561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51AB6-D9D5-4948-B40D-41525AC90F05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4ACA7-FDEE-4EFD-8C0E-C79F82FA56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2590800" cy="685800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17" name="Oval 16"/>
          <p:cNvSpPr/>
          <p:nvPr/>
        </p:nvSpPr>
        <p:spPr>
          <a:xfrm>
            <a:off x="1563892" y="4337173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18" name="Rectangle 17"/>
          <p:cNvSpPr/>
          <p:nvPr/>
        </p:nvSpPr>
        <p:spPr>
          <a:xfrm>
            <a:off x="0" y="381000"/>
            <a:ext cx="2133600" cy="2388889"/>
          </a:xfrm>
          <a:prstGeom prst="rect">
            <a:avLst/>
          </a:prstGeom>
          <a:solidFill>
            <a:schemeClr val="accent1">
              <a:tint val="90000"/>
              <a:satMod val="200000"/>
              <a:alpha val="7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447800" y="0"/>
            <a:ext cx="1175303" cy="633656"/>
          </a:xfrm>
          <a:prstGeom prst="rect">
            <a:avLst/>
          </a:prstGeom>
          <a:solidFill>
            <a:schemeClr val="accent1">
              <a:tint val="60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0" name="Oval 19"/>
          <p:cNvSpPr/>
          <p:nvPr/>
        </p:nvSpPr>
        <p:spPr>
          <a:xfrm>
            <a:off x="59403" y="0"/>
            <a:ext cx="2302797" cy="2378511"/>
          </a:xfrm>
          <a:prstGeom prst="ellipse">
            <a:avLst/>
          </a:prstGeom>
          <a:solidFill>
            <a:schemeClr val="accent1">
              <a:shade val="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Clr>
                <a:schemeClr val="accent2"/>
              </a:buClr>
              <a:buSzPct val="90000"/>
              <a:buFont typeface="Wingdings 2"/>
              <a:buChar char=""/>
            </a:pPr>
            <a:endParaRPr lang="en-US" dirty="0"/>
          </a:p>
        </p:txBody>
      </p:sp>
      <p:sp>
        <p:nvSpPr>
          <p:cNvPr id="21" name="Oval 20"/>
          <p:cNvSpPr/>
          <p:nvPr/>
        </p:nvSpPr>
        <p:spPr>
          <a:xfrm>
            <a:off x="0" y="3276600"/>
            <a:ext cx="891076" cy="886968"/>
          </a:xfrm>
          <a:prstGeom prst="ellipse">
            <a:avLst/>
          </a:prstGeom>
          <a:solidFill>
            <a:schemeClr val="tx2"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2" name="Oval 21"/>
          <p:cNvSpPr/>
          <p:nvPr/>
        </p:nvSpPr>
        <p:spPr>
          <a:xfrm>
            <a:off x="793097" y="1721630"/>
            <a:ext cx="1402570" cy="140257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3" name="Oval 22"/>
          <p:cNvSpPr/>
          <p:nvPr/>
        </p:nvSpPr>
        <p:spPr>
          <a:xfrm>
            <a:off x="609600" y="4038600"/>
            <a:ext cx="1554480" cy="1554480"/>
          </a:xfrm>
          <a:prstGeom prst="ellipse">
            <a:avLst/>
          </a:prstGeom>
          <a:solidFill>
            <a:schemeClr val="tx2">
              <a:alpha val="6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Clr>
                <a:schemeClr val="accent2"/>
              </a:buClr>
              <a:buSzPct val="90000"/>
              <a:buFont typeface="Wingdings 2"/>
              <a:buChar char=""/>
            </a:pPr>
            <a:endParaRPr lang="en-US" dirty="0"/>
          </a:p>
        </p:txBody>
      </p:sp>
      <p:sp>
        <p:nvSpPr>
          <p:cNvPr id="26" name="Oval 25"/>
          <p:cNvSpPr/>
          <p:nvPr/>
        </p:nvSpPr>
        <p:spPr>
          <a:xfrm>
            <a:off x="152400" y="2362200"/>
            <a:ext cx="457200" cy="457200"/>
          </a:xfrm>
          <a:prstGeom prst="ellipse">
            <a:avLst/>
          </a:prstGeom>
          <a:solidFill>
            <a:schemeClr val="bg2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4" name="Oval 23"/>
          <p:cNvSpPr/>
          <p:nvPr/>
        </p:nvSpPr>
        <p:spPr>
          <a:xfrm>
            <a:off x="1752600" y="381000"/>
            <a:ext cx="457200" cy="457200"/>
          </a:xfrm>
          <a:prstGeom prst="ellipse">
            <a:avLst/>
          </a:prstGeom>
          <a:solidFill>
            <a:schemeClr val="accent1">
              <a:shade val="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5" name="Oval 24"/>
          <p:cNvSpPr/>
          <p:nvPr/>
        </p:nvSpPr>
        <p:spPr>
          <a:xfrm>
            <a:off x="579120" y="2514600"/>
            <a:ext cx="2011680" cy="2011680"/>
          </a:xfrm>
          <a:prstGeom prst="ellipse">
            <a:avLst/>
          </a:prstGeom>
          <a:solidFill>
            <a:schemeClr val="bg2"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0" name="Rectangle 29"/>
          <p:cNvSpPr/>
          <p:nvPr/>
        </p:nvSpPr>
        <p:spPr>
          <a:xfrm>
            <a:off x="0" y="5715000"/>
            <a:ext cx="1600200" cy="1143000"/>
          </a:xfrm>
          <a:prstGeom prst="rect">
            <a:avLst/>
          </a:prstGeom>
          <a:solidFill>
            <a:schemeClr val="accent1">
              <a:shade val="75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7" name="Oval 26"/>
          <p:cNvSpPr/>
          <p:nvPr/>
        </p:nvSpPr>
        <p:spPr>
          <a:xfrm>
            <a:off x="1323393" y="5875179"/>
            <a:ext cx="731520" cy="731520"/>
          </a:xfrm>
          <a:prstGeom prst="ellipse">
            <a:avLst/>
          </a:prstGeom>
          <a:solidFill>
            <a:schemeClr val="bg2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8" name="Oval 27"/>
          <p:cNvSpPr/>
          <p:nvPr/>
        </p:nvSpPr>
        <p:spPr>
          <a:xfrm>
            <a:off x="30970" y="5212570"/>
            <a:ext cx="1645430" cy="164543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51AB6-D9D5-4948-B40D-41525AC90F05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86000" y="6357144"/>
            <a:ext cx="34290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55448" y="6318504"/>
            <a:ext cx="1188720" cy="45720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F24ACA7-FDEE-4EFD-8C0E-C79F82FA5615}" type="slidenum">
              <a:rPr lang="cs-CZ" smtClean="0"/>
              <a:t>‹#›</a:t>
            </a:fld>
            <a:endParaRPr lang="cs-CZ"/>
          </a:p>
        </p:txBody>
      </p:sp>
      <p:sp>
        <p:nvSpPr>
          <p:cNvPr id="29" name="Content Placeholder 28"/>
          <p:cNvSpPr>
            <a:spLocks noGrp="1"/>
          </p:cNvSpPr>
          <p:nvPr>
            <p:ph sz="quarter" idx="1"/>
          </p:nvPr>
        </p:nvSpPr>
        <p:spPr>
          <a:xfrm>
            <a:off x="2743200" y="228600"/>
            <a:ext cx="6248400" cy="5867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01752" y="1600200"/>
            <a:ext cx="2057400" cy="3733800"/>
          </a:xfrm>
        </p:spPr>
        <p:txBody>
          <a:bodyPr tIns="45720" bIns="45720" anchor="t" anchorCtr="0"/>
          <a:lstStyle>
            <a:lvl1pPr marL="0" indent="0">
              <a:lnSpc>
                <a:spcPts val="2400"/>
              </a:lnSpc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1" name="Title 30"/>
          <p:cNvSpPr>
            <a:spLocks noGrp="1"/>
          </p:cNvSpPr>
          <p:nvPr>
            <p:ph type="title"/>
          </p:nvPr>
        </p:nvSpPr>
        <p:spPr>
          <a:xfrm>
            <a:off x="301752" y="384048"/>
            <a:ext cx="2057400" cy="11430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solidFill>
                  <a:srgbClr val="FFFFFF"/>
                </a:solidFill>
                <a:latin typeface="+mn-lt"/>
                <a:ea typeface="+mn-lt"/>
                <a:cs typeface="+mn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0" y="0"/>
            <a:ext cx="2590800" cy="685800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6" name="Oval 25"/>
          <p:cNvSpPr/>
          <p:nvPr/>
        </p:nvSpPr>
        <p:spPr>
          <a:xfrm>
            <a:off x="1563892" y="4337173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7" name="Rectangle 26"/>
          <p:cNvSpPr/>
          <p:nvPr/>
        </p:nvSpPr>
        <p:spPr>
          <a:xfrm>
            <a:off x="0" y="381000"/>
            <a:ext cx="2133600" cy="2388889"/>
          </a:xfrm>
          <a:prstGeom prst="rect">
            <a:avLst/>
          </a:prstGeom>
          <a:solidFill>
            <a:schemeClr val="accent1">
              <a:tint val="90000"/>
              <a:satMod val="200000"/>
              <a:alpha val="7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8" name="Rectangle 27"/>
          <p:cNvSpPr/>
          <p:nvPr/>
        </p:nvSpPr>
        <p:spPr>
          <a:xfrm>
            <a:off x="1447800" y="0"/>
            <a:ext cx="1175303" cy="633656"/>
          </a:xfrm>
          <a:prstGeom prst="rect">
            <a:avLst/>
          </a:prstGeom>
          <a:solidFill>
            <a:schemeClr val="accent1">
              <a:tint val="60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9" name="Oval 28"/>
          <p:cNvSpPr/>
          <p:nvPr/>
        </p:nvSpPr>
        <p:spPr>
          <a:xfrm>
            <a:off x="59403" y="0"/>
            <a:ext cx="2302797" cy="2378511"/>
          </a:xfrm>
          <a:prstGeom prst="ellipse">
            <a:avLst/>
          </a:prstGeom>
          <a:solidFill>
            <a:schemeClr val="accent1">
              <a:shade val="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Clr>
                <a:schemeClr val="accent2"/>
              </a:buClr>
              <a:buSzPct val="90000"/>
              <a:buFont typeface="Wingdings 2"/>
              <a:buChar char=""/>
            </a:pPr>
            <a:endParaRPr lang="en-US" dirty="0"/>
          </a:p>
        </p:txBody>
      </p:sp>
      <p:sp>
        <p:nvSpPr>
          <p:cNvPr id="30" name="Oval 29"/>
          <p:cNvSpPr/>
          <p:nvPr/>
        </p:nvSpPr>
        <p:spPr>
          <a:xfrm>
            <a:off x="0" y="3276600"/>
            <a:ext cx="891076" cy="886968"/>
          </a:xfrm>
          <a:prstGeom prst="ellipse">
            <a:avLst/>
          </a:prstGeom>
          <a:solidFill>
            <a:schemeClr val="tx2"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793097" y="1721630"/>
            <a:ext cx="1402570" cy="140257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2" name="Oval 31"/>
          <p:cNvSpPr/>
          <p:nvPr/>
        </p:nvSpPr>
        <p:spPr>
          <a:xfrm>
            <a:off x="609600" y="4038600"/>
            <a:ext cx="1554480" cy="1554480"/>
          </a:xfrm>
          <a:prstGeom prst="ellipse">
            <a:avLst/>
          </a:prstGeom>
          <a:solidFill>
            <a:schemeClr val="tx2">
              <a:alpha val="6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Clr>
                <a:schemeClr val="accent2"/>
              </a:buClr>
              <a:buSzPct val="90000"/>
              <a:buFont typeface="Wingdings 2"/>
              <a:buChar char=""/>
            </a:pPr>
            <a:endParaRPr lang="en-US" dirty="0"/>
          </a:p>
        </p:txBody>
      </p:sp>
      <p:sp>
        <p:nvSpPr>
          <p:cNvPr id="34" name="Oval 33"/>
          <p:cNvSpPr/>
          <p:nvPr/>
        </p:nvSpPr>
        <p:spPr>
          <a:xfrm>
            <a:off x="1752600" y="381000"/>
            <a:ext cx="457200" cy="457200"/>
          </a:xfrm>
          <a:prstGeom prst="ellipse">
            <a:avLst/>
          </a:prstGeom>
          <a:solidFill>
            <a:schemeClr val="accent1">
              <a:shade val="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5" name="Oval 34"/>
          <p:cNvSpPr/>
          <p:nvPr/>
        </p:nvSpPr>
        <p:spPr>
          <a:xfrm>
            <a:off x="579120" y="2514600"/>
            <a:ext cx="2011680" cy="2011680"/>
          </a:xfrm>
          <a:prstGeom prst="ellipse">
            <a:avLst/>
          </a:prstGeom>
          <a:solidFill>
            <a:schemeClr val="bg2"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6" name="Rectangle 35"/>
          <p:cNvSpPr/>
          <p:nvPr/>
        </p:nvSpPr>
        <p:spPr>
          <a:xfrm>
            <a:off x="0" y="5715000"/>
            <a:ext cx="1600200" cy="1143000"/>
          </a:xfrm>
          <a:prstGeom prst="rect">
            <a:avLst/>
          </a:prstGeom>
          <a:solidFill>
            <a:schemeClr val="accent1">
              <a:shade val="75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7" name="Oval 36"/>
          <p:cNvSpPr/>
          <p:nvPr/>
        </p:nvSpPr>
        <p:spPr>
          <a:xfrm>
            <a:off x="1323393" y="5875179"/>
            <a:ext cx="731520" cy="731520"/>
          </a:xfrm>
          <a:prstGeom prst="ellipse">
            <a:avLst/>
          </a:prstGeom>
          <a:solidFill>
            <a:schemeClr val="bg2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8" name="Oval 37"/>
          <p:cNvSpPr/>
          <p:nvPr/>
        </p:nvSpPr>
        <p:spPr>
          <a:xfrm>
            <a:off x="30970" y="5212570"/>
            <a:ext cx="1645430" cy="164543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1" name="Oval 20"/>
          <p:cNvSpPr/>
          <p:nvPr/>
        </p:nvSpPr>
        <p:spPr>
          <a:xfrm>
            <a:off x="152400" y="2362200"/>
            <a:ext cx="457200" cy="457200"/>
          </a:xfrm>
          <a:prstGeom prst="ellipse">
            <a:avLst/>
          </a:prstGeom>
          <a:solidFill>
            <a:schemeClr val="bg2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51AB6-D9D5-4948-B40D-41525AC90F05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55448" y="6318504"/>
            <a:ext cx="1188720" cy="45720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F24ACA7-FDEE-4EFD-8C0E-C79F82FA561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381000"/>
            <a:ext cx="2057400" cy="11430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solidFill>
                  <a:srgbClr val="FFFFFF"/>
                </a:solidFill>
                <a:latin typeface="+mn-lt"/>
                <a:ea typeface="+mn-lt"/>
                <a:cs typeface="+mn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90800" y="0"/>
            <a:ext cx="6553200" cy="5943600"/>
          </a:xfrm>
          <a:solidFill>
            <a:schemeClr val="bg2"/>
          </a:solidFill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800" y="1600200"/>
            <a:ext cx="2057400" cy="4267200"/>
          </a:xfrm>
        </p:spPr>
        <p:txBody>
          <a:bodyPr anchor="t" anchorCtr="0"/>
          <a:lstStyle>
            <a:lvl1pPr marL="0" indent="0">
              <a:lnSpc>
                <a:spcPts val="2400"/>
              </a:lnSpc>
              <a:spcAft>
                <a:spcPts val="1000"/>
              </a:spcAft>
              <a:buFontTx/>
              <a:buNone/>
              <a:defRPr sz="1600" b="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51AB6-D9D5-4948-B40D-41525AC90F05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4ACA7-FDEE-4EFD-8C0E-C79F82FA56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51AB6-D9D5-4948-B40D-41525AC90F05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4ACA7-FDEE-4EFD-8C0E-C79F82FA56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251AB6-D9D5-4948-B40D-41525AC90F05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24ACA7-FDEE-4EFD-8C0E-C79F82FA56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65468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914400" y="2292526"/>
            <a:ext cx="2743200" cy="2127074"/>
          </a:xfrm>
          <a:prstGeom prst="rect">
            <a:avLst/>
          </a:prstGeom>
          <a:solidFill>
            <a:schemeClr val="accent1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1" name="Oval 10"/>
          <p:cNvSpPr/>
          <p:nvPr/>
        </p:nvSpPr>
        <p:spPr>
          <a:xfrm>
            <a:off x="2977827" y="5072066"/>
            <a:ext cx="1758141" cy="1739481"/>
          </a:xfrm>
          <a:prstGeom prst="ellipse">
            <a:avLst/>
          </a:prstGeom>
          <a:solidFill>
            <a:schemeClr val="accent1">
              <a:tint val="90000"/>
              <a:shade val="45000"/>
              <a:satMod val="200000"/>
              <a:alpha val="13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5257800" y="0"/>
            <a:ext cx="3886200" cy="3048000"/>
          </a:xfrm>
          <a:prstGeom prst="rect">
            <a:avLst/>
          </a:prstGeom>
          <a:solidFill>
            <a:schemeClr val="accent1">
              <a:alpha val="6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0" y="4114800"/>
            <a:ext cx="2362200" cy="2463018"/>
          </a:xfrm>
          <a:prstGeom prst="rect">
            <a:avLst/>
          </a:prstGeom>
          <a:solidFill>
            <a:schemeClr val="bg2">
              <a:tint val="60000"/>
              <a:alpha val="7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5" name="Oval 14"/>
          <p:cNvSpPr/>
          <p:nvPr/>
        </p:nvSpPr>
        <p:spPr>
          <a:xfrm>
            <a:off x="4178687" y="2389810"/>
            <a:ext cx="2174118" cy="2174118"/>
          </a:xfrm>
          <a:prstGeom prst="ellipse">
            <a:avLst/>
          </a:prstGeom>
          <a:solidFill>
            <a:schemeClr val="accent1">
              <a:tint val="75000"/>
              <a:shade val="50000"/>
              <a:satMod val="200000"/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6" name="Oval 15"/>
          <p:cNvSpPr/>
          <p:nvPr/>
        </p:nvSpPr>
        <p:spPr>
          <a:xfrm>
            <a:off x="6384588" y="5842728"/>
            <a:ext cx="1011260" cy="101126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17" name="Oval 16"/>
          <p:cNvSpPr/>
          <p:nvPr/>
        </p:nvSpPr>
        <p:spPr>
          <a:xfrm>
            <a:off x="6322493" y="1427132"/>
            <a:ext cx="2047390" cy="2047390"/>
          </a:xfrm>
          <a:prstGeom prst="ellipse">
            <a:avLst/>
          </a:prstGeom>
          <a:solidFill>
            <a:srgbClr val="C1E8E4">
              <a:alpha val="10980"/>
            </a:srgb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8" name="Oval 17"/>
          <p:cNvSpPr/>
          <p:nvPr/>
        </p:nvSpPr>
        <p:spPr>
          <a:xfrm>
            <a:off x="114300" y="4803322"/>
            <a:ext cx="1959428" cy="1959428"/>
          </a:xfrm>
          <a:prstGeom prst="ellipse">
            <a:avLst/>
          </a:prstGeom>
          <a:solidFill>
            <a:srgbClr val="C1E8E4">
              <a:alpha val="12157"/>
            </a:srgb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9" name="Oval 18"/>
          <p:cNvSpPr/>
          <p:nvPr/>
        </p:nvSpPr>
        <p:spPr>
          <a:xfrm>
            <a:off x="2021092" y="4578526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0" name="Oval 19"/>
          <p:cNvSpPr/>
          <p:nvPr/>
        </p:nvSpPr>
        <p:spPr>
          <a:xfrm>
            <a:off x="4172385" y="4626825"/>
            <a:ext cx="1515880" cy="1394583"/>
          </a:xfrm>
          <a:prstGeom prst="ellipse">
            <a:avLst/>
          </a:prstGeom>
          <a:solidFill>
            <a:schemeClr val="accent1">
              <a:tint val="100000"/>
              <a:satMod val="275000"/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906" y="361813"/>
            <a:ext cx="2512694" cy="2388889"/>
          </a:xfrm>
          <a:prstGeom prst="rect">
            <a:avLst/>
          </a:prstGeom>
          <a:solidFill>
            <a:schemeClr val="accent1">
              <a:tint val="90000"/>
              <a:satMod val="200000"/>
              <a:alpha val="7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3" name="Rectangle 22"/>
          <p:cNvSpPr/>
          <p:nvPr/>
        </p:nvSpPr>
        <p:spPr>
          <a:xfrm>
            <a:off x="1295400" y="0"/>
            <a:ext cx="1524000" cy="609600"/>
          </a:xfrm>
          <a:prstGeom prst="rect">
            <a:avLst/>
          </a:prstGeom>
          <a:solidFill>
            <a:schemeClr val="accent1">
              <a:tint val="60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5" name="Oval 24"/>
          <p:cNvSpPr/>
          <p:nvPr/>
        </p:nvSpPr>
        <p:spPr>
          <a:xfrm>
            <a:off x="59403" y="212289"/>
            <a:ext cx="2022300" cy="2022300"/>
          </a:xfrm>
          <a:prstGeom prst="ellipse">
            <a:avLst/>
          </a:prstGeom>
          <a:solidFill>
            <a:schemeClr val="accent1">
              <a:tint val="100000"/>
              <a:satMod val="275000"/>
              <a:alpha val="15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Clr>
                <a:schemeClr val="accent2"/>
              </a:buClr>
              <a:buSzPct val="90000"/>
              <a:buFont typeface="Wingdings 2"/>
              <a:buChar char=""/>
            </a:pPr>
            <a:endParaRPr lang="en-US" dirty="0"/>
          </a:p>
        </p:txBody>
      </p:sp>
      <p:sp>
        <p:nvSpPr>
          <p:cNvPr id="26" name="Oval 25"/>
          <p:cNvSpPr/>
          <p:nvPr/>
        </p:nvSpPr>
        <p:spPr>
          <a:xfrm>
            <a:off x="76200" y="3962400"/>
            <a:ext cx="891076" cy="886968"/>
          </a:xfrm>
          <a:prstGeom prst="ellipse">
            <a:avLst/>
          </a:prstGeom>
          <a:solidFill>
            <a:schemeClr val="accent1">
              <a:tint val="75000"/>
              <a:satMod val="200000"/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7" name="Oval 26"/>
          <p:cNvSpPr/>
          <p:nvPr/>
        </p:nvSpPr>
        <p:spPr>
          <a:xfrm>
            <a:off x="2121357" y="1507438"/>
            <a:ext cx="1402570" cy="140257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3369253" y="466436"/>
            <a:ext cx="1595105" cy="1595105"/>
          </a:xfrm>
          <a:prstGeom prst="ellipse">
            <a:avLst/>
          </a:prstGeom>
          <a:solidFill>
            <a:schemeClr val="accent1">
              <a:tint val="100000"/>
              <a:satMod val="275000"/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9" name="Oval 28"/>
          <p:cNvSpPr/>
          <p:nvPr/>
        </p:nvSpPr>
        <p:spPr>
          <a:xfrm>
            <a:off x="5189756" y="2967572"/>
            <a:ext cx="3234945" cy="3234944"/>
          </a:xfrm>
          <a:prstGeom prst="ellipse">
            <a:avLst/>
          </a:prstGeom>
          <a:solidFill>
            <a:schemeClr val="accent1">
              <a:tint val="100000"/>
              <a:satMod val="180000"/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5562600" y="6526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4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2" name="Oval 31"/>
          <p:cNvSpPr/>
          <p:nvPr/>
        </p:nvSpPr>
        <p:spPr>
          <a:xfrm>
            <a:off x="6951220" y="4665220"/>
            <a:ext cx="2192780" cy="2192780"/>
          </a:xfrm>
          <a:prstGeom prst="ellipse">
            <a:avLst/>
          </a:prstGeom>
          <a:solidFill>
            <a:schemeClr val="accent1">
              <a:tint val="75000"/>
              <a:shade val="50000"/>
              <a:satMod val="200000"/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1600200" y="3705807"/>
            <a:ext cx="1195876" cy="1198294"/>
          </a:xfrm>
          <a:prstGeom prst="ellipse">
            <a:avLst/>
          </a:prstGeom>
          <a:solidFill>
            <a:schemeClr val="accent1">
              <a:tint val="75000"/>
              <a:satMod val="200000"/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6324600" y="228600"/>
            <a:ext cx="822960" cy="822960"/>
          </a:xfrm>
          <a:prstGeom prst="ellipse">
            <a:avLst/>
          </a:prstGeom>
          <a:solidFill>
            <a:schemeClr val="accent1">
              <a:tint val="90000"/>
              <a:satMod val="275000"/>
              <a:alpha val="6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8077200" y="6526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4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6" name="Rectangle 35"/>
          <p:cNvSpPr/>
          <p:nvPr/>
        </p:nvSpPr>
        <p:spPr>
          <a:xfrm>
            <a:off x="5410200" y="6324600"/>
            <a:ext cx="1524000" cy="533400"/>
          </a:xfrm>
          <a:prstGeom prst="rect">
            <a:avLst/>
          </a:prstGeom>
          <a:solidFill>
            <a:schemeClr val="accent1"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7" name="Oval 36"/>
          <p:cNvSpPr/>
          <p:nvPr/>
        </p:nvSpPr>
        <p:spPr>
          <a:xfrm>
            <a:off x="3011692" y="6526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4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5791200" y="6357144"/>
            <a:ext cx="2974848" cy="384048"/>
          </a:xfrm>
          <a:prstGeom prst="rect">
            <a:avLst/>
          </a:prstGeom>
        </p:spPr>
        <p:txBody>
          <a:bodyPr vert="horz" anchor="ctr" anchorCtr="0"/>
          <a:lstStyle>
            <a:lvl1pPr algn="l">
              <a:defRPr sz="1400">
                <a:solidFill>
                  <a:schemeClr val="tx2"/>
                </a:solidFill>
              </a:defRPr>
            </a:lvl1pPr>
          </a:lstStyle>
          <a:p>
            <a:fld id="{08251AB6-D9D5-4948-B40D-41525AC90F05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2133600" y="6357144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>
              <a:defRPr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155448" y="6315075"/>
            <a:ext cx="1188720" cy="457200"/>
          </a:xfrm>
          <a:prstGeom prst="rect">
            <a:avLst/>
          </a:prstGeom>
          <a:noFill/>
        </p:spPr>
        <p:txBody>
          <a:bodyPr vert="horz" lIns="0" tIns="0" rIns="0" bIns="0" anchor="ctr" anchorCtr="1">
            <a:normAutofit/>
          </a:bodyPr>
          <a:lstStyle>
            <a:lvl1pPr algn="ctr">
              <a:defRPr sz="2800">
                <a:solidFill>
                  <a:schemeClr val="tx2"/>
                </a:solidFill>
              </a:defRPr>
            </a:lvl1pPr>
          </a:lstStyle>
          <a:p>
            <a:fld id="{CF24ACA7-FDEE-4EFD-8C0E-C79F82FA5615}" type="slidenum">
              <a:rPr lang="cs-CZ" smtClean="0"/>
              <a:t>‹#›</a:t>
            </a:fld>
            <a:endParaRPr lang="cs-CZ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sz="38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700"/>
        </a:spcBef>
        <a:buClr>
          <a:schemeClr val="accent2"/>
        </a:buClr>
        <a:buSzPct val="85000"/>
        <a:buFont typeface="Wingdings 2"/>
        <a:buChar char="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600"/>
        </a:spcBef>
        <a:buClr>
          <a:schemeClr val="accent1"/>
        </a:buClr>
        <a:buSzPct val="85000"/>
        <a:buFont typeface="Wingdings 2"/>
        <a:buChar char=""/>
        <a:defRPr sz="25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500"/>
        </a:spcBef>
        <a:buClr>
          <a:schemeClr val="accent3"/>
        </a:buClr>
        <a:buSzPct val="85000"/>
        <a:buFont typeface="Wingdings 2"/>
        <a:buChar char="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400"/>
        </a:spcBef>
        <a:buClr>
          <a:schemeClr val="accent4"/>
        </a:buClr>
        <a:buFont typeface="Wingdings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ct val="20000"/>
        </a:spcBef>
        <a:buClr>
          <a:schemeClr val="accent5"/>
        </a:buClr>
        <a:buFont typeface="Wingdings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ct val="20000"/>
        </a:spcBef>
        <a:buClr>
          <a:schemeClr val="accent5"/>
        </a:buClr>
        <a:buFont typeface="Wingdings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6"/>
        </a:buClr>
        <a:buFont typeface="Wingdings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0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29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emf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0.tqn.com/d/arthistory/1/0/K/1/1/picasso_themes_moma_2010_12.jpg" TargetMode="External"/><Relationship Id="rId13" Type="http://schemas.openxmlformats.org/officeDocument/2006/relationships/hyperlink" Target="http://creativoas.cz/data/capek-divka-v-ruzovych-satech.jpg" TargetMode="External"/><Relationship Id="rId18" Type="http://schemas.openxmlformats.org/officeDocument/2006/relationships/hyperlink" Target="http://upload.wikimedia.org/wikipedia/commons/thumb/d/dd/Jan_Kotera_1914_Bufka.png/220px-Jan_Kotera_1914_Bufka.png" TargetMode="External"/><Relationship Id="rId26" Type="http://schemas.openxmlformats.org/officeDocument/2006/relationships/hyperlink" Target="http://www.tribu-design.com/collections/scans/0000965.jpg" TargetMode="External"/><Relationship Id="rId3" Type="http://schemas.openxmlformats.org/officeDocument/2006/relationships/hyperlink" Target="http://upload.wikimedia.org/wikipedia/en/thumb/d/d8/Georges_Braque.jpg/220px-Georges_Braque.jpg" TargetMode="External"/><Relationship Id="rId21" Type="http://schemas.openxmlformats.org/officeDocument/2006/relationships/hyperlink" Target="http://www.bam.brno.cz/data/photo/thumb/2946_4e79db9106.jpg" TargetMode="External"/><Relationship Id="rId7" Type="http://schemas.openxmlformats.org/officeDocument/2006/relationships/hyperlink" Target="http://www.artquotes.net/masters/picasso/picasso_3musicians1921.jpg" TargetMode="External"/><Relationship Id="rId12" Type="http://schemas.openxmlformats.org/officeDocument/2006/relationships/hyperlink" Target="http://www.galeriekodl.cz/gallery/filla_zatisi_48.jpg" TargetMode="External"/><Relationship Id="rId17" Type="http://schemas.openxmlformats.org/officeDocument/2006/relationships/hyperlink" Target="http://217.115.252.254:1572/Dokumenty%20pro%20studenty/Dvo%C5%99%C3%A1k%20Martin/5.%20Doba%20modern%C3%AD/1.%20Um%C4%9Bn%C3%AD%2019.%20stolet%C3%AD/6.%20Secese/5.Casa%20Mil%C3%A1,%20Gaud%C3%AD.jpg" TargetMode="External"/><Relationship Id="rId25" Type="http://schemas.openxmlformats.org/officeDocument/2006/relationships/hyperlink" Target="http://www.digital-guide.cz/media/thumbs/digital_guide/pamatky_by_divine/Vysehrad/Kubisticke_domy/002_Kubisticky_Dum_jpg_800x800_q85.jpg" TargetMode="External"/><Relationship Id="rId2" Type="http://schemas.openxmlformats.org/officeDocument/2006/relationships/notesSlide" Target="../notesSlides/notesSlide2.xml"/><Relationship Id="rId16" Type="http://schemas.openxmlformats.org/officeDocument/2006/relationships/hyperlink" Target="http://nd04.jxs.cz/824/908/434ab7cb52_70248138_o2.jpg" TargetMode="External"/><Relationship Id="rId20" Type="http://schemas.openxmlformats.org/officeDocument/2006/relationships/hyperlink" Target="http://img.radio.cz/pictures/architektura/kotera_zidle.jpg" TargetMode="External"/><Relationship Id="rId29" Type="http://schemas.openxmlformats.org/officeDocument/2006/relationships/hyperlink" Target="http://www.volny.cz/pompeius/P1110666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9/98/Pablo_picasso_1.jpg" TargetMode="External"/><Relationship Id="rId11" Type="http://schemas.openxmlformats.org/officeDocument/2006/relationships/hyperlink" Target="http://houseofwormwood.files.wordpress.com/2011/02/contrast.jpg" TargetMode="External"/><Relationship Id="rId24" Type="http://schemas.openxmlformats.org/officeDocument/2006/relationships/hyperlink" Target="http://www.slavnevily.cz/data/30/19/praha-chochol-vysehrad-choc.jpg" TargetMode="External"/><Relationship Id="rId5" Type="http://schemas.openxmlformats.org/officeDocument/2006/relationships/hyperlink" Target="http://farm7.static.flickr.com/6140/5972542479_5183c09124.jpg" TargetMode="External"/><Relationship Id="rId15" Type="http://schemas.openxmlformats.org/officeDocument/2006/relationships/hyperlink" Target="http://upload.wikimedia.org/wikipedia/commons/thumb/4/42/Antoni_gaudi.jpg/220px-Antoni_gaudi.jpg" TargetMode="External"/><Relationship Id="rId23" Type="http://schemas.openxmlformats.org/officeDocument/2006/relationships/hyperlink" Target="http://upload.wikimedia.org/wikipedia/commons/thumb/6/68/Prague_Gocar_rondokubismus.jpg/400px-Prague_Gocar_rondokubismus.jpg" TargetMode="External"/><Relationship Id="rId28" Type="http://schemas.openxmlformats.org/officeDocument/2006/relationships/hyperlink" Target="http://img.ihned.cz/attachment.php/12606510/s9nLCI8polRNTKgVHeDaGJj04vc6uzrO/kubismus_4.jpg" TargetMode="External"/><Relationship Id="rId10" Type="http://schemas.openxmlformats.org/officeDocument/2006/relationships/hyperlink" Target="http://uploads0.wikipaintings.org/images/fernand-leger/three-women-1921.jpg" TargetMode="External"/><Relationship Id="rId19" Type="http://schemas.openxmlformats.org/officeDocument/2006/relationships/hyperlink" Target="http://www.hotelkotera.cz/wp-content/uploads/images/kotera_muzeum_hk001.jpg" TargetMode="External"/><Relationship Id="rId4" Type="http://schemas.openxmlformats.org/officeDocument/2006/relationships/hyperlink" Target="http://upload.wikimedia.org/wikipedia/en/thumb/3/3c/Violin_and_Candlestick.jpg/220px-Violin_and_Candlestick.jpg" TargetMode="External"/><Relationship Id="rId9" Type="http://schemas.openxmlformats.org/officeDocument/2006/relationships/hyperlink" Target="http://upload.wikimedia.org/wikipedia/commons/thumb/0/06/Fernand_L%C3%A9ger.jpg/220px-Fernand_L%C3%A9ger.jpg" TargetMode="External"/><Relationship Id="rId14" Type="http://schemas.openxmlformats.org/officeDocument/2006/relationships/hyperlink" Target="http://www.gavu.cz/images/karta/velka/300_kubista_zlata_husa.jpg" TargetMode="External"/><Relationship Id="rId22" Type="http://schemas.openxmlformats.org/officeDocument/2006/relationships/hyperlink" Target="http://upload.wikimedia.org/wikipedia/commons/thumb/1/16/U_cerne_matky_bozi1.jpg/450px-U_cerne_matky_bozi1.jpg" TargetMode="External"/><Relationship Id="rId27" Type="http://schemas.openxmlformats.org/officeDocument/2006/relationships/hyperlink" Target="http://encyklopedienabytku.rysanek.cz/wp-content/uploads/sklen%C3%ADkjosef-gocar-mo%C5%99en%C3%BD-dub-mahagon-d%C3%BDhov%C3%A1no.jpg" TargetMode="External"/><Relationship Id="rId30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71500" y="908721"/>
            <a:ext cx="7929563" cy="5449218"/>
          </a:xfrm>
        </p:spPr>
        <p:txBody>
          <a:bodyPr/>
          <a:lstStyle/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Autor:  Mgr. Lenka Kudrnová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Název: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VY_32_INOVACE_05_B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</a:rPr>
              <a:t>_12 Osobnosti kubismu</a:t>
            </a:r>
            <a:endParaRPr lang="cs-CZ" sz="2800" dirty="0" smtClean="0">
              <a:solidFill>
                <a:schemeClr val="tx1"/>
              </a:solidFill>
              <a:latin typeface="Arial" charset="0"/>
            </a:endParaRP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Téma: Dějepis </a:t>
            </a:r>
            <a:r>
              <a:rPr lang="cs-CZ" sz="2800" dirty="0" smtClean="0">
                <a:solidFill>
                  <a:schemeClr val="tx1"/>
                </a:solidFill>
              </a:rPr>
              <a:t>9. </a:t>
            </a:r>
            <a:r>
              <a:rPr lang="cs-CZ" sz="2800" dirty="0" smtClean="0">
                <a:solidFill>
                  <a:schemeClr val="tx1"/>
                </a:solidFill>
              </a:rPr>
              <a:t>ročník 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913734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r"/>
            <a:r>
              <a:rPr lang="cs-CZ" sz="2400" dirty="0" smtClean="0"/>
              <a:t>Mgr. Lenka Kudrnová</a:t>
            </a:r>
            <a:endParaRPr lang="cs-CZ" sz="24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57200" y="404664"/>
            <a:ext cx="8305800" cy="1957536"/>
          </a:xfrm>
        </p:spPr>
        <p:txBody>
          <a:bodyPr/>
          <a:lstStyle/>
          <a:p>
            <a:pPr algn="ctr"/>
            <a:r>
              <a:rPr lang="cs-CZ" dirty="0" smtClean="0"/>
              <a:t>Osobnosti kubismu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57207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Kubismus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solidFill>
                  <a:srgbClr val="C00000"/>
                </a:solidFill>
              </a:rPr>
              <a:t>avantgardní umělecké hnutí</a:t>
            </a:r>
            <a:r>
              <a:rPr lang="cs-CZ" sz="2400" dirty="0"/>
              <a:t>, které pojímá výtvarné umění revolučním </a:t>
            </a:r>
            <a:r>
              <a:rPr lang="cs-CZ" sz="2400" dirty="0" smtClean="0"/>
              <a:t>způsobem</a:t>
            </a:r>
          </a:p>
          <a:p>
            <a:r>
              <a:rPr lang="pl-PL" sz="2400" dirty="0"/>
              <a:t>předmět nezobrazuje jen z jednoho úhlu, ale </a:t>
            </a:r>
            <a:r>
              <a:rPr lang="pl-PL" sz="2400" dirty="0">
                <a:solidFill>
                  <a:srgbClr val="C00000"/>
                </a:solidFill>
              </a:rPr>
              <a:t>z mnoha úhlů </a:t>
            </a:r>
            <a:r>
              <a:rPr lang="pl-PL" sz="2400" dirty="0" smtClean="0">
                <a:solidFill>
                  <a:srgbClr val="C00000"/>
                </a:solidFill>
              </a:rPr>
              <a:t>současně</a:t>
            </a:r>
          </a:p>
          <a:p>
            <a:r>
              <a:rPr lang="cs-CZ" sz="2400" dirty="0" smtClean="0"/>
              <a:t>zobrazovaný </a:t>
            </a:r>
            <a:r>
              <a:rPr lang="cs-CZ" sz="2400" dirty="0"/>
              <a:t>předmět byl </a:t>
            </a:r>
            <a:r>
              <a:rPr lang="cs-CZ" sz="2400" dirty="0">
                <a:solidFill>
                  <a:srgbClr val="C00000"/>
                </a:solidFill>
              </a:rPr>
              <a:t>rozkládán až na nejjednodušší geometrické tvary </a:t>
            </a:r>
            <a:endParaRPr lang="cs-CZ" sz="2400" dirty="0" smtClean="0">
              <a:solidFill>
                <a:srgbClr val="C00000"/>
              </a:solidFill>
            </a:endParaRPr>
          </a:p>
          <a:p>
            <a:r>
              <a:rPr lang="cs-CZ" sz="2400" dirty="0" smtClean="0"/>
              <a:t>názvu </a:t>
            </a:r>
            <a:r>
              <a:rPr lang="cs-CZ" sz="2400" dirty="0"/>
              <a:t>„kubismus“ jako první použil francouzský kritik umění Louis </a:t>
            </a:r>
            <a:r>
              <a:rPr lang="cs-CZ" sz="2400" dirty="0" err="1" smtClean="0"/>
              <a:t>Vauxcelles</a:t>
            </a:r>
            <a:r>
              <a:rPr lang="cs-CZ" sz="2400" dirty="0" smtClean="0"/>
              <a:t> v </a:t>
            </a:r>
            <a:r>
              <a:rPr lang="cs-CZ" sz="2400" dirty="0"/>
              <a:t>roce 1908 („divný </a:t>
            </a:r>
            <a:r>
              <a:rPr lang="cs-CZ" sz="2400" dirty="0" err="1"/>
              <a:t>cubiques</a:t>
            </a:r>
            <a:r>
              <a:rPr lang="cs-CZ" sz="2400" dirty="0"/>
              <a:t>“ = </a:t>
            </a:r>
            <a:r>
              <a:rPr lang="cs-CZ" sz="2400" dirty="0" smtClean="0"/>
              <a:t>krychle), myslel to samozřejmě  hanlivě</a:t>
            </a:r>
          </a:p>
          <a:p>
            <a:r>
              <a:rPr lang="cs-CZ" sz="2400" dirty="0" smtClean="0"/>
              <a:t>kubismus </a:t>
            </a:r>
            <a:r>
              <a:rPr lang="cs-CZ" sz="2400" dirty="0"/>
              <a:t>se snažil počítat i se čtvrtou dimenzí </a:t>
            </a:r>
            <a:r>
              <a:rPr lang="cs-CZ" sz="2400" dirty="0" smtClean="0"/>
              <a:t> </a:t>
            </a:r>
            <a:r>
              <a:rPr lang="cs-CZ" sz="2400" dirty="0"/>
              <a:t>a s </a:t>
            </a:r>
            <a:r>
              <a:rPr lang="cs-CZ" sz="2400" dirty="0" smtClean="0"/>
              <a:t>nekonečnem</a:t>
            </a:r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077501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/>
              <a:t>Georges </a:t>
            </a:r>
            <a:r>
              <a:rPr lang="cs-CZ" sz="4400" b="1" dirty="0" err="1" smtClean="0"/>
              <a:t>Braque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524000"/>
            <a:ext cx="8229600" cy="492933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společně </a:t>
            </a:r>
            <a:r>
              <a:rPr lang="cs-CZ" sz="2400" dirty="0"/>
              <a:t>s Pablem Picassem patří mezi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zakladatele kubismu</a:t>
            </a:r>
          </a:p>
          <a:p>
            <a:r>
              <a:rPr lang="cs-CZ" sz="2400" dirty="0" smtClean="0"/>
              <a:t> stal </a:t>
            </a:r>
            <a:r>
              <a:rPr lang="cs-CZ" sz="2400" dirty="0"/>
              <a:t>se jednou z největších osobností umění 20. </a:t>
            </a:r>
            <a:r>
              <a:rPr lang="cs-CZ" sz="2400" dirty="0" smtClean="0"/>
              <a:t>století</a:t>
            </a:r>
          </a:p>
          <a:p>
            <a:r>
              <a:rPr lang="cs-CZ" sz="2400" dirty="0" smtClean="0"/>
              <a:t>nejprve se učil malířem pokojů, pak dekorací</a:t>
            </a:r>
          </a:p>
          <a:p>
            <a:r>
              <a:rPr lang="cs-CZ" sz="2400" dirty="0" smtClean="0"/>
              <a:t>v mládí byl ovlivněn impresionismem a fauvismem</a:t>
            </a:r>
          </a:p>
          <a:p>
            <a:r>
              <a:rPr lang="cs-CZ" sz="2400" dirty="0" smtClean="0"/>
              <a:t>mezi léty 1908 a 13 se zajímá o geometrii a perspektivu</a:t>
            </a:r>
          </a:p>
          <a:p>
            <a:r>
              <a:rPr lang="cs-CZ" sz="2400" dirty="0" smtClean="0"/>
              <a:t>zajímá se o prostředky, kterými je možné světlo a perspektivu zobrazit</a:t>
            </a:r>
          </a:p>
          <a:p>
            <a:r>
              <a:rPr lang="cs-CZ" sz="2400" dirty="0" smtClean="0"/>
              <a:t>při svých zkoumáních </a:t>
            </a:r>
            <a:r>
              <a:rPr lang="cs-CZ" sz="2400" dirty="0" smtClean="0">
                <a:solidFill>
                  <a:srgbClr val="C00000"/>
                </a:solidFill>
              </a:rPr>
              <a:t>zpochybňoval tradiční postupy</a:t>
            </a:r>
            <a:r>
              <a:rPr lang="cs-CZ" sz="2400" dirty="0" smtClean="0"/>
              <a:t>, poukázal na základy optické iluze a uměleckého zobrazení</a:t>
            </a:r>
          </a:p>
          <a:p>
            <a:r>
              <a:rPr lang="cs-CZ" sz="2400" dirty="0" smtClean="0"/>
              <a:t>věnoval se také </a:t>
            </a:r>
            <a:r>
              <a:rPr lang="cs-CZ" sz="2400" dirty="0" smtClean="0">
                <a:solidFill>
                  <a:srgbClr val="C00000"/>
                </a:solidFill>
              </a:rPr>
              <a:t>koláži</a:t>
            </a:r>
            <a:endParaRPr lang="cs-CZ" sz="2400" dirty="0">
              <a:solidFill>
                <a:srgbClr val="C0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198" b="13636"/>
          <a:stretch/>
        </p:blipFill>
        <p:spPr bwMode="auto">
          <a:xfrm>
            <a:off x="7308304" y="188640"/>
            <a:ext cx="1546514" cy="22539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588275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/>
              <a:t>Georges </a:t>
            </a:r>
            <a:r>
              <a:rPr lang="cs-CZ" sz="4400" b="1" dirty="0" err="1"/>
              <a:t>Braque</a:t>
            </a:r>
            <a:endParaRPr lang="cs-CZ" sz="4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56792"/>
            <a:ext cx="3709035" cy="4762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556792"/>
            <a:ext cx="3867150" cy="4762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945193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Pablo Picasso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524000"/>
            <a:ext cx="8229600" cy="5145360"/>
          </a:xfrm>
        </p:spPr>
        <p:txBody>
          <a:bodyPr>
            <a:normAutofit/>
          </a:bodyPr>
          <a:lstStyle/>
          <a:p>
            <a:r>
              <a:rPr lang="cs-CZ" sz="2400" dirty="0"/>
              <a:t>byl španělský malíř a </a:t>
            </a:r>
            <a:r>
              <a:rPr lang="cs-CZ" sz="2400" dirty="0" smtClean="0"/>
              <a:t>sochař, spoluzakladatel</a:t>
            </a:r>
          </a:p>
          <a:p>
            <a:pPr marL="0" indent="0">
              <a:buNone/>
            </a:pPr>
            <a:r>
              <a:rPr lang="cs-CZ" sz="2400" dirty="0" smtClean="0"/>
              <a:t>kubismu</a:t>
            </a:r>
          </a:p>
          <a:p>
            <a:r>
              <a:rPr lang="cs-CZ" sz="2400" dirty="0" smtClean="0"/>
              <a:t>odhaduje </a:t>
            </a:r>
            <a:r>
              <a:rPr lang="cs-CZ" sz="2400" dirty="0"/>
              <a:t>se, že Picasso vytvořil asi </a:t>
            </a:r>
            <a:r>
              <a:rPr lang="cs-CZ" sz="2400" dirty="0">
                <a:solidFill>
                  <a:srgbClr val="C00000"/>
                </a:solidFill>
              </a:rPr>
              <a:t>13 500 obrazů </a:t>
            </a:r>
            <a:r>
              <a:rPr lang="cs-CZ" sz="2400" dirty="0"/>
              <a:t>a skic, 100 000 rytin a tisků, 34 000 ilustrací a 300 </a:t>
            </a:r>
            <a:r>
              <a:rPr lang="cs-CZ" sz="2400" dirty="0" smtClean="0"/>
              <a:t>soch a </a:t>
            </a:r>
            <a:r>
              <a:rPr lang="cs-CZ" sz="2400" dirty="0"/>
              <a:t>keramických </a:t>
            </a:r>
            <a:r>
              <a:rPr lang="cs-CZ" sz="2400" dirty="0" smtClean="0"/>
              <a:t>děl</a:t>
            </a:r>
          </a:p>
          <a:p>
            <a:r>
              <a:rPr lang="cs-CZ" sz="2400" dirty="0" smtClean="0"/>
              <a:t>byl dvakrát ženatý, narodily se mu 3 děti – jeden syn se stal známým motocyklovým závodníkem</a:t>
            </a:r>
          </a:p>
          <a:p>
            <a:r>
              <a:rPr lang="cs-CZ" sz="2400" dirty="0" smtClean="0"/>
              <a:t>proslavilo jej značné množství milenek, k ženám byl i značně hrubý (zejména na konci života ke své druhé ženě)</a:t>
            </a:r>
          </a:p>
          <a:p>
            <a:r>
              <a:rPr lang="cs-CZ" sz="2400" dirty="0" smtClean="0"/>
              <a:t>byl </a:t>
            </a:r>
            <a:r>
              <a:rPr lang="cs-CZ" sz="2400" dirty="0" smtClean="0">
                <a:solidFill>
                  <a:srgbClr val="C00000"/>
                </a:solidFill>
              </a:rPr>
              <a:t>pacifistou</a:t>
            </a:r>
            <a:r>
              <a:rPr lang="cs-CZ" sz="2400" dirty="0" smtClean="0"/>
              <a:t>, nacisté jeho styl malby nesnášeli, a proto mu zakázali malovat, ke konci života byl členem komunistické strany</a:t>
            </a:r>
            <a:endParaRPr lang="cs-CZ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88640"/>
            <a:ext cx="1895475" cy="2352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000476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/>
              <a:t>Pablo Picasso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156" y="1484784"/>
            <a:ext cx="5477828" cy="5143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89" t="3615" r="11035" b="4751"/>
          <a:stretch/>
        </p:blipFill>
        <p:spPr bwMode="auto">
          <a:xfrm>
            <a:off x="6012160" y="1674453"/>
            <a:ext cx="2626606" cy="4764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82570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err="1"/>
              <a:t>Fernand</a:t>
            </a:r>
            <a:r>
              <a:rPr lang="cs-CZ" sz="4400" b="1" dirty="0"/>
              <a:t> </a:t>
            </a:r>
            <a:r>
              <a:rPr lang="cs-CZ" sz="4400" b="1" dirty="0" err="1" smtClean="0"/>
              <a:t>Léger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francouzský </a:t>
            </a:r>
            <a:r>
              <a:rPr lang="cs-CZ" sz="2400" dirty="0" smtClean="0">
                <a:solidFill>
                  <a:srgbClr val="C00000"/>
                </a:solidFill>
              </a:rPr>
              <a:t>malíř</a:t>
            </a:r>
            <a:r>
              <a:rPr lang="cs-CZ" sz="2400" dirty="0">
                <a:solidFill>
                  <a:srgbClr val="C00000"/>
                </a:solidFill>
              </a:rPr>
              <a:t>, sochař a filmový tvůrce</a:t>
            </a:r>
            <a:r>
              <a:rPr lang="cs-CZ" sz="2400" dirty="0"/>
              <a:t>,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představitel kubismu</a:t>
            </a:r>
          </a:p>
          <a:p>
            <a:r>
              <a:rPr lang="cs-CZ" sz="2400" dirty="0" smtClean="0"/>
              <a:t>malovat začal ve 25 letech, byl ovlivněn impresionismem</a:t>
            </a:r>
          </a:p>
          <a:p>
            <a:r>
              <a:rPr lang="cs-CZ" sz="2400" dirty="0" smtClean="0"/>
              <a:t>zúčastnil </a:t>
            </a:r>
            <a:r>
              <a:rPr lang="cs-CZ" sz="2400" dirty="0"/>
              <a:t>se bojů 1. světové války </a:t>
            </a:r>
            <a:r>
              <a:rPr lang="cs-CZ" sz="2400" dirty="0" smtClean="0"/>
              <a:t>v </a:t>
            </a:r>
            <a:r>
              <a:rPr lang="cs-CZ" sz="2400" dirty="0"/>
              <a:t>řadách </a:t>
            </a:r>
            <a:r>
              <a:rPr lang="cs-CZ" sz="2400" dirty="0" smtClean="0"/>
              <a:t>francouzské armády </a:t>
            </a:r>
            <a:r>
              <a:rPr lang="cs-CZ" sz="2400" dirty="0"/>
              <a:t>a málem zahynul v bitvě u </a:t>
            </a:r>
            <a:r>
              <a:rPr lang="cs-CZ" sz="2400" dirty="0" err="1" smtClean="0"/>
              <a:t>Verdunu</a:t>
            </a:r>
            <a:endParaRPr lang="cs-CZ" sz="2400" dirty="0" smtClean="0"/>
          </a:p>
          <a:p>
            <a:r>
              <a:rPr lang="cs-CZ" sz="2400" dirty="0" smtClean="0"/>
              <a:t>maloval </a:t>
            </a:r>
            <a:r>
              <a:rPr lang="cs-CZ" sz="2400" dirty="0"/>
              <a:t>i ve válečném lazaretu a toto období své tvorby nazýval "strojové", neboť všechny jeho malby </a:t>
            </a:r>
            <a:r>
              <a:rPr lang="cs-CZ" sz="2400" dirty="0" smtClean="0"/>
              <a:t>připomínaly </a:t>
            </a:r>
            <a:r>
              <a:rPr lang="cs-CZ" sz="2400" dirty="0"/>
              <a:t>soukolí obřího </a:t>
            </a:r>
            <a:r>
              <a:rPr lang="cs-CZ" sz="2400" dirty="0" smtClean="0"/>
              <a:t>stroje</a:t>
            </a:r>
          </a:p>
          <a:p>
            <a:r>
              <a:rPr lang="cs-CZ" sz="2400" dirty="0"/>
              <a:t>spolu s </a:t>
            </a:r>
            <a:r>
              <a:rPr lang="cs-CZ" sz="2400" dirty="0" err="1"/>
              <a:t>Le</a:t>
            </a:r>
            <a:r>
              <a:rPr lang="cs-CZ" sz="2400" dirty="0"/>
              <a:t> </a:t>
            </a:r>
            <a:r>
              <a:rPr lang="cs-CZ" sz="2400" dirty="0" err="1" smtClean="0"/>
              <a:t>Corbusierem</a:t>
            </a:r>
            <a:r>
              <a:rPr lang="cs-CZ" sz="2400" dirty="0" smtClean="0"/>
              <a:t> založili </a:t>
            </a:r>
            <a:r>
              <a:rPr lang="cs-CZ" sz="2400" dirty="0"/>
              <a:t>nový </a:t>
            </a:r>
            <a:r>
              <a:rPr lang="cs-CZ" sz="2400" dirty="0" smtClean="0"/>
              <a:t>avantgardní směr </a:t>
            </a:r>
            <a:r>
              <a:rPr lang="cs-CZ" sz="2400" dirty="0"/>
              <a:t>zvaný </a:t>
            </a:r>
            <a:r>
              <a:rPr lang="cs-CZ" sz="2400" dirty="0">
                <a:solidFill>
                  <a:srgbClr val="C00000"/>
                </a:solidFill>
              </a:rPr>
              <a:t>purismus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74" t="11927" r="14298" b="30621"/>
          <a:stretch/>
        </p:blipFill>
        <p:spPr bwMode="auto">
          <a:xfrm>
            <a:off x="7092280" y="229711"/>
            <a:ext cx="1783098" cy="2042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68757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b="1" dirty="0" err="1"/>
              <a:t>Fernand</a:t>
            </a:r>
            <a:r>
              <a:rPr lang="cs-CZ" sz="4000" b="1" dirty="0"/>
              <a:t> </a:t>
            </a:r>
            <a:r>
              <a:rPr lang="cs-CZ" sz="4000" b="1" dirty="0" err="1"/>
              <a:t>Léger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3" y="1628803"/>
            <a:ext cx="5580698" cy="41096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796061"/>
            <a:ext cx="2993327" cy="37751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684578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      Čeští </a:t>
            </a:r>
            <a:r>
              <a:rPr lang="cs-CZ" sz="4400" dirty="0"/>
              <a:t>kubisté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544638"/>
            <a:ext cx="3810000" cy="2824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979712" y="5891583"/>
            <a:ext cx="14496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Emil Filla</a:t>
            </a:r>
            <a:endParaRPr lang="cs-CZ" sz="2400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02" t="3703" r="3877" b="6639"/>
          <a:stretch/>
        </p:blipFill>
        <p:spPr bwMode="auto">
          <a:xfrm>
            <a:off x="6710100" y="188640"/>
            <a:ext cx="2341418" cy="3117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914714" y="1986632"/>
            <a:ext cx="17257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Josef Čapek</a:t>
            </a:r>
            <a:endParaRPr lang="cs-CZ" sz="2400" dirty="0"/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777" y="188640"/>
            <a:ext cx="3105150" cy="4057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16136" y="4495055"/>
            <a:ext cx="24164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Bohumil Kubišta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681477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/>
              <a:t>Antoni </a:t>
            </a:r>
            <a:r>
              <a:rPr lang="cs-CZ" sz="4400" b="1" dirty="0" err="1"/>
              <a:t>Gaudí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340768"/>
            <a:ext cx="8507288" cy="5328592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narodil se jako páté dítě kováře, v dětství byl</a:t>
            </a:r>
          </a:p>
          <a:p>
            <a:pPr marL="0" indent="0">
              <a:buNone/>
            </a:pPr>
            <a:r>
              <a:rPr lang="cs-CZ" sz="2400" dirty="0"/>
              <a:t>často </a:t>
            </a:r>
            <a:r>
              <a:rPr lang="cs-CZ" sz="2400" dirty="0" smtClean="0"/>
              <a:t>nemocný</a:t>
            </a:r>
          </a:p>
          <a:p>
            <a:r>
              <a:rPr lang="cs-CZ" sz="2400" dirty="0" smtClean="0"/>
              <a:t>po </a:t>
            </a:r>
            <a:r>
              <a:rPr lang="cs-CZ" sz="2400" dirty="0"/>
              <a:t>plicní infekci se u něho vyvinula </a:t>
            </a:r>
            <a:r>
              <a:rPr lang="cs-CZ" sz="2400" dirty="0" smtClean="0"/>
              <a:t>revmatická</a:t>
            </a:r>
          </a:p>
          <a:p>
            <a:pPr marL="0" indent="0">
              <a:buNone/>
            </a:pPr>
            <a:r>
              <a:rPr lang="cs-CZ" sz="2400" dirty="0" smtClean="0"/>
              <a:t>artritida</a:t>
            </a:r>
            <a:r>
              <a:rPr lang="cs-CZ" sz="2400" dirty="0"/>
              <a:t>, následkem které občas ani nemohl </a:t>
            </a:r>
            <a:r>
              <a:rPr lang="cs-CZ" sz="2400" dirty="0" smtClean="0"/>
              <a:t>chodit</a:t>
            </a:r>
          </a:p>
          <a:p>
            <a:r>
              <a:rPr lang="cs-CZ" sz="2400" dirty="0" smtClean="0"/>
              <a:t>žil </a:t>
            </a:r>
            <a:r>
              <a:rPr lang="cs-CZ" sz="2400" dirty="0"/>
              <a:t>samotářsky, značně asketicky a v naprosté oddanosti své umělecké práci, nikdy se </a:t>
            </a:r>
            <a:r>
              <a:rPr lang="cs-CZ" sz="2400" dirty="0" smtClean="0"/>
              <a:t>neoženil</a:t>
            </a:r>
          </a:p>
          <a:p>
            <a:r>
              <a:rPr lang="cs-CZ" sz="2400" dirty="0" smtClean="0"/>
              <a:t>7</a:t>
            </a:r>
            <a:r>
              <a:rPr lang="cs-CZ" sz="2400" dirty="0"/>
              <a:t>. července 1926 utrpěl těžká zranění při srážce s tramvají, zemřel o tři dny </a:t>
            </a:r>
            <a:r>
              <a:rPr lang="cs-CZ" sz="2400" dirty="0" smtClean="0"/>
              <a:t>později, kvůli </a:t>
            </a:r>
            <a:r>
              <a:rPr lang="cs-CZ" sz="2400" dirty="0"/>
              <a:t>svému chudému oděvu byl považován za </a:t>
            </a:r>
            <a:r>
              <a:rPr lang="cs-CZ" sz="2400" dirty="0" smtClean="0"/>
              <a:t>žebráka</a:t>
            </a:r>
          </a:p>
          <a:p>
            <a:r>
              <a:rPr lang="cs-CZ" sz="2400" dirty="0" smtClean="0"/>
              <a:t>od </a:t>
            </a:r>
            <a:r>
              <a:rPr lang="cs-CZ" sz="2400" dirty="0"/>
              <a:t>roku </a:t>
            </a:r>
            <a:r>
              <a:rPr lang="cs-CZ" sz="2400" dirty="0" smtClean="0"/>
              <a:t>1914 až </a:t>
            </a:r>
            <a:r>
              <a:rPr lang="cs-CZ" sz="2400" dirty="0"/>
              <a:t>do své </a:t>
            </a:r>
            <a:r>
              <a:rPr lang="cs-CZ" sz="2400" dirty="0" smtClean="0"/>
              <a:t>smrti </a:t>
            </a:r>
            <a:r>
              <a:rPr lang="cs-CZ" sz="2400" dirty="0"/>
              <a:t>se plně věnoval </a:t>
            </a:r>
            <a:r>
              <a:rPr lang="cs-CZ" sz="2400" dirty="0">
                <a:solidFill>
                  <a:srgbClr val="C00000"/>
                </a:solidFill>
              </a:rPr>
              <a:t>stavbě katedrály </a:t>
            </a:r>
            <a:r>
              <a:rPr lang="cs-CZ" sz="2400" dirty="0" err="1">
                <a:solidFill>
                  <a:srgbClr val="C00000"/>
                </a:solidFill>
              </a:rPr>
              <a:t>Sagrada</a:t>
            </a:r>
            <a:r>
              <a:rPr lang="cs-CZ" sz="2400" dirty="0">
                <a:solidFill>
                  <a:srgbClr val="C00000"/>
                </a:solidFill>
              </a:rPr>
              <a:t> </a:t>
            </a:r>
            <a:r>
              <a:rPr lang="cs-CZ" sz="2400" dirty="0" err="1" smtClean="0">
                <a:solidFill>
                  <a:srgbClr val="C00000"/>
                </a:solidFill>
              </a:rPr>
              <a:t>Familia</a:t>
            </a:r>
            <a:r>
              <a:rPr lang="cs-CZ" sz="2400" dirty="0" smtClean="0"/>
              <a:t>, jeho </a:t>
            </a:r>
            <a:r>
              <a:rPr lang="cs-CZ" sz="2400" dirty="0"/>
              <a:t>posledním přáním bylo, aby byla postavena čistě z darovaných </a:t>
            </a:r>
            <a:r>
              <a:rPr lang="cs-CZ" sz="2400" dirty="0" smtClean="0"/>
              <a:t>peněz</a:t>
            </a:r>
          </a:p>
          <a:p>
            <a:r>
              <a:rPr lang="cs-CZ" sz="2400" dirty="0" smtClean="0"/>
              <a:t>proto </a:t>
            </a:r>
            <a:r>
              <a:rPr lang="cs-CZ" sz="2400" dirty="0"/>
              <a:t>se staví dodnes — předpokládaný rok dostavby má být rok 2026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70" r="18265" b="30488"/>
          <a:stretch/>
        </p:blipFill>
        <p:spPr bwMode="auto">
          <a:xfrm>
            <a:off x="7164288" y="116632"/>
            <a:ext cx="1827248" cy="22992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807932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/>
              <a:t>Antoni </a:t>
            </a:r>
            <a:r>
              <a:rPr lang="cs-CZ" sz="4400" b="1" dirty="0" err="1"/>
              <a:t>Gaudí</a:t>
            </a:r>
            <a:endParaRPr lang="cs-CZ" sz="4400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697" r="6601" b="13443"/>
          <a:stretch/>
        </p:blipFill>
        <p:spPr bwMode="auto">
          <a:xfrm>
            <a:off x="179512" y="1339876"/>
            <a:ext cx="4420197" cy="53149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612" r="5615" b="12772"/>
          <a:stretch/>
        </p:blipFill>
        <p:spPr bwMode="auto">
          <a:xfrm>
            <a:off x="4599709" y="1339876"/>
            <a:ext cx="4391891" cy="53149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277463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/>
              <a:t>Jan </a:t>
            </a:r>
            <a:r>
              <a:rPr lang="cs-CZ" sz="4400" b="1" dirty="0" err="1" smtClean="0"/>
              <a:t>Kotěra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524000"/>
            <a:ext cx="8229600" cy="1061478"/>
          </a:xfrm>
        </p:spPr>
        <p:txBody>
          <a:bodyPr>
            <a:normAutofit/>
          </a:bodyPr>
          <a:lstStyle/>
          <a:p>
            <a:r>
              <a:rPr lang="cs-CZ" sz="2400" dirty="0"/>
              <a:t>byl český </a:t>
            </a:r>
            <a:r>
              <a:rPr lang="cs-CZ" sz="2400" dirty="0">
                <a:solidFill>
                  <a:srgbClr val="C00000"/>
                </a:solidFill>
              </a:rPr>
              <a:t>architekt</a:t>
            </a:r>
            <a:r>
              <a:rPr lang="cs-CZ" sz="2400" dirty="0"/>
              <a:t>, urbanista, teoretik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architektury</a:t>
            </a:r>
            <a:r>
              <a:rPr lang="cs-CZ" sz="2400" dirty="0"/>
              <a:t>, </a:t>
            </a:r>
            <a:r>
              <a:rPr lang="cs-CZ" sz="2400" dirty="0">
                <a:solidFill>
                  <a:srgbClr val="C00000"/>
                </a:solidFill>
              </a:rPr>
              <a:t>návrhář nábytku a malíř</a:t>
            </a: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569" t="7791" r="20909" b="32296"/>
          <a:stretch/>
        </p:blipFill>
        <p:spPr bwMode="auto">
          <a:xfrm>
            <a:off x="7308304" y="188640"/>
            <a:ext cx="1506718" cy="2396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37" y="2852928"/>
            <a:ext cx="3743325" cy="311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4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575459"/>
            <a:ext cx="2714625" cy="3981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96888" y="6111698"/>
            <a:ext cx="36286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muzeum v Hradci Králové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127921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4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/>
              <a:t>Josef </a:t>
            </a:r>
            <a:r>
              <a:rPr lang="cs-CZ" sz="4400" b="1" dirty="0" smtClean="0"/>
              <a:t>Gočár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jeho </a:t>
            </a:r>
            <a:r>
              <a:rPr lang="cs-CZ" sz="2400" dirty="0"/>
              <a:t>díla především z kubistického </a:t>
            </a:r>
            <a:r>
              <a:rPr lang="cs-CZ" sz="2400" dirty="0" smtClean="0"/>
              <a:t>a</a:t>
            </a:r>
          </a:p>
          <a:p>
            <a:pPr marL="0" indent="0">
              <a:buNone/>
            </a:pPr>
            <a:r>
              <a:rPr lang="cs-CZ" sz="2400" dirty="0"/>
              <a:t> </a:t>
            </a:r>
            <a:r>
              <a:rPr lang="cs-CZ" sz="2400" dirty="0" smtClean="0"/>
              <a:t>funkcionalistického období </a:t>
            </a:r>
            <a:r>
              <a:rPr lang="cs-CZ" sz="2400" dirty="0"/>
              <a:t>patří </a:t>
            </a:r>
            <a:r>
              <a:rPr lang="cs-CZ" sz="2400" dirty="0">
                <a:solidFill>
                  <a:srgbClr val="C00000"/>
                </a:solidFill>
              </a:rPr>
              <a:t>k </a:t>
            </a:r>
            <a:r>
              <a:rPr lang="cs-CZ" sz="2400" dirty="0" smtClean="0">
                <a:solidFill>
                  <a:srgbClr val="C00000"/>
                </a:solidFill>
              </a:rPr>
              <a:t>vrcholům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>
                <a:solidFill>
                  <a:srgbClr val="C00000"/>
                </a:solidFill>
              </a:rPr>
              <a:t>české moderní </a:t>
            </a:r>
            <a:r>
              <a:rPr lang="cs-CZ" sz="2400" dirty="0" smtClean="0">
                <a:solidFill>
                  <a:srgbClr val="C00000"/>
                </a:solidFill>
              </a:rPr>
              <a:t>architektury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změnil a modernizoval tvář </a:t>
            </a:r>
            <a:r>
              <a:rPr lang="cs-CZ" sz="2400" dirty="0" smtClean="0"/>
              <a:t>některých českých </a:t>
            </a:r>
            <a:r>
              <a:rPr lang="cs-CZ" sz="2400" dirty="0" smtClean="0">
                <a:solidFill>
                  <a:srgbClr val="C00000"/>
                </a:solidFill>
              </a:rPr>
              <a:t>měst</a:t>
            </a:r>
            <a:r>
              <a:rPr lang="cs-CZ" sz="2400" dirty="0" smtClean="0"/>
              <a:t> – např. Hradce Králové</a:t>
            </a:r>
          </a:p>
          <a:p>
            <a:r>
              <a:rPr lang="cs-CZ" sz="2400" dirty="0"/>
              <a:t>nejvýznamnější </a:t>
            </a:r>
            <a:r>
              <a:rPr lang="cs-CZ" sz="2400" dirty="0" smtClean="0"/>
              <a:t>díla </a:t>
            </a:r>
            <a:r>
              <a:rPr lang="cs-CZ" sz="2400" dirty="0"/>
              <a:t>kubistické epochy – </a:t>
            </a:r>
            <a:r>
              <a:rPr lang="cs-CZ" sz="2400" dirty="0">
                <a:solidFill>
                  <a:srgbClr val="C00000"/>
                </a:solidFill>
              </a:rPr>
              <a:t>Dům U Černé Matky Boží v Praze</a:t>
            </a:r>
            <a:r>
              <a:rPr lang="cs-CZ" sz="2400" dirty="0"/>
              <a:t> a Lázeňský dům – Gočárův pavilon v Lázních </a:t>
            </a:r>
            <a:r>
              <a:rPr lang="cs-CZ" sz="2400" dirty="0" smtClean="0"/>
              <a:t>Bohdaneč</a:t>
            </a:r>
          </a:p>
          <a:p>
            <a:r>
              <a:rPr lang="cs-CZ" sz="2400" dirty="0" smtClean="0"/>
              <a:t>od roku 1928 až do své smrti byl rektorem Akademie výtvarného umění</a:t>
            </a:r>
          </a:p>
          <a:p>
            <a:endParaRPr lang="cs-CZ" sz="2400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271" t="4931" r="8125" b="33301"/>
          <a:stretch/>
        </p:blipFill>
        <p:spPr bwMode="auto">
          <a:xfrm>
            <a:off x="6948264" y="172259"/>
            <a:ext cx="1842655" cy="21474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893579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00336"/>
          </a:xfrm>
        </p:spPr>
        <p:txBody>
          <a:bodyPr/>
          <a:lstStyle/>
          <a:p>
            <a:pPr algn="ctr"/>
            <a:r>
              <a:rPr lang="cs-CZ" sz="4000" b="1" dirty="0"/>
              <a:t>Josef Gočár</a:t>
            </a:r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57" r="7010" b="27576"/>
          <a:stretch/>
        </p:blipFill>
        <p:spPr bwMode="auto">
          <a:xfrm>
            <a:off x="107504" y="1196752"/>
            <a:ext cx="4169648" cy="47184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14867" y="6151481"/>
            <a:ext cx="27549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U černé matky boží</a:t>
            </a:r>
            <a:endParaRPr lang="cs-CZ" sz="2400" dirty="0"/>
          </a:p>
        </p:txBody>
      </p:sp>
      <p:pic>
        <p:nvPicPr>
          <p:cNvPr id="1126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18" r="4976" b="15561"/>
          <a:stretch/>
        </p:blipFill>
        <p:spPr bwMode="auto">
          <a:xfrm>
            <a:off x="5004049" y="1196753"/>
            <a:ext cx="3322534" cy="47184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800848" y="6151481"/>
            <a:ext cx="17289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Legiobanka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751796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/>
              <a:t>Josef </a:t>
            </a:r>
            <a:r>
              <a:rPr lang="cs-CZ" sz="4400" b="1" dirty="0" smtClean="0"/>
              <a:t>Chochol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524000"/>
            <a:ext cx="8229600" cy="956982"/>
          </a:xfrm>
        </p:spPr>
        <p:txBody>
          <a:bodyPr>
            <a:normAutofit/>
          </a:bodyPr>
          <a:lstStyle/>
          <a:p>
            <a:r>
              <a:rPr lang="cs-CZ" sz="2400" dirty="0"/>
              <a:t>byl český </a:t>
            </a:r>
            <a:r>
              <a:rPr lang="cs-CZ" sz="2400" dirty="0">
                <a:solidFill>
                  <a:srgbClr val="C00000"/>
                </a:solidFill>
              </a:rPr>
              <a:t>architekt</a:t>
            </a:r>
            <a:r>
              <a:rPr lang="cs-CZ" sz="2400" dirty="0"/>
              <a:t>, urbanista, </a:t>
            </a:r>
            <a:r>
              <a:rPr lang="cs-CZ" sz="2400" dirty="0">
                <a:solidFill>
                  <a:srgbClr val="C00000"/>
                </a:solidFill>
              </a:rPr>
              <a:t>návrhář </a:t>
            </a:r>
            <a:endParaRPr lang="cs-CZ" sz="2400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nábytku </a:t>
            </a:r>
            <a:r>
              <a:rPr lang="cs-CZ" sz="2400" dirty="0">
                <a:solidFill>
                  <a:srgbClr val="C00000"/>
                </a:solidFill>
              </a:rPr>
              <a:t>a teoretik </a:t>
            </a:r>
            <a:r>
              <a:rPr lang="cs-CZ" sz="2400" dirty="0" smtClean="0">
                <a:solidFill>
                  <a:srgbClr val="C00000"/>
                </a:solidFill>
              </a:rPr>
              <a:t>architektury</a:t>
            </a:r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882" b="38875"/>
          <a:stretch/>
        </p:blipFill>
        <p:spPr bwMode="auto">
          <a:xfrm>
            <a:off x="6876256" y="116632"/>
            <a:ext cx="2072640" cy="2364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005"/>
          <a:stretch/>
        </p:blipFill>
        <p:spPr bwMode="auto">
          <a:xfrm>
            <a:off x="323528" y="2362200"/>
            <a:ext cx="2995327" cy="41078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5631" y="2780928"/>
            <a:ext cx="2381250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327417" y="4000637"/>
            <a:ext cx="223593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kubistický dům</a:t>
            </a:r>
          </a:p>
          <a:p>
            <a:r>
              <a:rPr lang="cs-CZ" sz="2400" dirty="0" smtClean="0"/>
              <a:t>Praha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8432828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Bytové doplňky</a:t>
            </a:r>
            <a:endParaRPr lang="cs-CZ" sz="4400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3" y="2348880"/>
            <a:ext cx="3104102" cy="4269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5615" y="1617363"/>
            <a:ext cx="3491103" cy="24056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6718" y="3684984"/>
            <a:ext cx="2357438" cy="3143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301742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Opakovací otázky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524000"/>
            <a:ext cx="8229600" cy="5001344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V prezentaci je na několika místech připomínán impresionismus. Vzpomeneš si na jeho charakteristické znaky a nejdůležitější představitele?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Vysvětli neznámé pojmy, na něž jsi narazil v prezentaci – avantgarda, purismus, urbanismus, pacifismus, koláž</a:t>
            </a:r>
          </a:p>
          <a:p>
            <a:pPr marL="0" indent="0">
              <a:buNone/>
            </a:pPr>
            <a:r>
              <a:rPr lang="cs-CZ" sz="2400" dirty="0" smtClean="0"/>
              <a:t>(můžeš si pomoci jakýmkoli zdrojem informací)</a:t>
            </a:r>
          </a:p>
          <a:p>
            <a:pPr marL="514350" indent="-514350">
              <a:buFont typeface="+mj-lt"/>
              <a:buAutoNum type="arabicPeriod" startAt="3"/>
            </a:pPr>
            <a:r>
              <a:rPr lang="cs-CZ" sz="2400" dirty="0" smtClean="0"/>
              <a:t>Pokus se navrhnout kubistický dům, kus nábytku, bytový doplněk či namaluj obraz inspirovaný kubismem. Je ti tento umělecký směr blízký? Proč?</a:t>
            </a:r>
          </a:p>
          <a:p>
            <a:pPr marL="514350" indent="-514350">
              <a:buFont typeface="+mj-lt"/>
              <a:buAutoNum type="arabicPeriod" startAt="3"/>
            </a:pPr>
            <a:r>
              <a:rPr lang="cs-CZ" sz="2400" dirty="0" smtClean="0"/>
              <a:t>Vyber si jednoho z uvedených českých kubistických malířů a pokus se zjistit další informace o jeho životě a tvorbě.</a:t>
            </a:r>
            <a:endParaRPr lang="cs-CZ" sz="2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88640"/>
            <a:ext cx="1222643" cy="12226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963556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2394681"/>
              </p:ext>
            </p:extLst>
          </p:nvPr>
        </p:nvGraphicFramePr>
        <p:xfrm>
          <a:off x="1187624" y="1556792"/>
          <a:ext cx="6834187" cy="3211830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8B2EE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Mgr. Lenka Kudrnová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8B2EE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25.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01.  2013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Člověk a společnost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Osobnosti kubismu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Dějepis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9.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G.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Braque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P. Picasso, F.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Legér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čestí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kubisté – malíři, A.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Gaudí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J.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Kotěra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J. Gočár, J. Chochol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029276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80186791"/>
              </p:ext>
            </p:extLst>
          </p:nvPr>
        </p:nvGraphicFramePr>
        <p:xfrm>
          <a:off x="755576" y="692696"/>
          <a:ext cx="7358063" cy="12343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30721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/>
                    </a:p>
                  </a:txBody>
                  <a:tcPr marL="91439" marR="91439" marT="45689" marB="45689"/>
                </a:tc>
              </a:tr>
              <a:tr h="84491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sz="1100" dirty="0" smtClean="0"/>
                        <a:t>Výkladový</a:t>
                      </a:r>
                      <a:r>
                        <a:rPr lang="cs-CZ" sz="1100" baseline="0" dirty="0" smtClean="0"/>
                        <a:t> materiál obsahově rozvíjející učebnici dějepisu pro 9. ročník. Časová dotace cca </a:t>
                      </a:r>
                      <a:r>
                        <a:rPr lang="cs-CZ" sz="1100" baseline="0" dirty="0" smtClean="0"/>
                        <a:t>30 </a:t>
                      </a:r>
                      <a:r>
                        <a:rPr lang="cs-CZ" sz="1100" baseline="0" dirty="0" smtClean="0"/>
                        <a:t>min. Materiál obsahuje </a:t>
                      </a:r>
                      <a:r>
                        <a:rPr lang="cs-CZ" sz="1100" baseline="0" dirty="0" smtClean="0"/>
                        <a:t> </a:t>
                      </a:r>
                      <a:r>
                        <a:rPr lang="cs-CZ" sz="1100" baseline="0" dirty="0" smtClean="0"/>
                        <a:t>závěrečné opakovací </a:t>
                      </a:r>
                      <a:r>
                        <a:rPr lang="cs-CZ" sz="1100" baseline="0" dirty="0" smtClean="0"/>
                        <a:t>otázky, k nimž žáci využijí jakékoli další zdroje informací. Pokusí se vytvořit vlastní návrh inspirovaný kubismem. Materiál posiluje mezipředmětové vztahy (výtvarná výchova, geometrie). </a:t>
                      </a:r>
                      <a:endParaRPr lang="cs-CZ" sz="1100" dirty="0" smtClean="0"/>
                    </a:p>
                    <a:p>
                      <a:pPr marL="0" indent="0">
                        <a:buNone/>
                      </a:pPr>
                      <a:endParaRPr lang="cs-CZ" sz="1800" dirty="0" smtClean="0"/>
                    </a:p>
                  </a:txBody>
                  <a:tcPr marL="91439" marR="91439" marT="45689" marB="45689"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4817342"/>
              </p:ext>
            </p:extLst>
          </p:nvPr>
        </p:nvGraphicFramePr>
        <p:xfrm>
          <a:off x="755576" y="1772816"/>
          <a:ext cx="7358063" cy="49053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287695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POUŽITÉ  ZDROJE</a:t>
                      </a:r>
                      <a:endParaRPr lang="cs-CZ" sz="1200" dirty="0"/>
                    </a:p>
                  </a:txBody>
                  <a:tcPr marL="91439" marR="91439" marT="45698" marB="45698"/>
                </a:tc>
              </a:tr>
              <a:tr h="396077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baseline="0" dirty="0" smtClean="0"/>
                        <a:t>Vlastní tvorba.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/>
                        <a:t>Zdroje obrazového materiálu: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3"/>
                        </a:rPr>
                        <a:t>http://upload.wikimedia.org/wikipedia/en/thumb/d/d8/Georges_Braque.jpg/220px-Georges_Braque.jpg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4"/>
                        </a:rPr>
                        <a:t>http://upload.wikimedia.org/wikipedia/en/thumb/3/3c/Violin_and_Candlestick.jpg/220px-Violin_and_Candlestick.jpg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5"/>
                        </a:rPr>
                        <a:t>http://farm7.static.flickr.com/6140/5972542479_5183c09124.jpg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6"/>
                        </a:rPr>
                        <a:t>http://upload.wikimedia.org/wikipedia/commons/9/98/Pablo_picasso_1.jpg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7"/>
                        </a:rPr>
                        <a:t>http://www.artquotes.net/masters/picasso/picasso_3musicians1921.jpg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8"/>
                        </a:rPr>
                        <a:t>http://0.tqn.com/d/arthistory/1/0/K/1/1/picasso_themes_moma_2010_12.jpg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9"/>
                        </a:rPr>
                        <a:t>http://upload.wikimedia.org/wikipedia/commons/thumb/0/06/Fernand_L%C3%A9ger.jpg/220px-Fernand_L%C3%A9ger.jpg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0"/>
                        </a:rPr>
                        <a:t>http://uploads0.wikipaintings.org/images/fernand-leger/three-women-1921.jpg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1"/>
                        </a:rPr>
                        <a:t>http://houseofwormwood.files.wordpress.com/2011/02/contrast.jpg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2"/>
                        </a:rPr>
                        <a:t>http://www.galeriekodl.cz/gallery/filla_zatisi_48.jpg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3"/>
                        </a:rPr>
                        <a:t>http://creativoas.cz/data/capek-divka-v-ruzovych-satech.jpg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4"/>
                        </a:rPr>
                        <a:t>http://www.gavu.cz/images/karta/velka/300_kubista_zlata_husa.jpg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5"/>
                        </a:rPr>
                        <a:t>http://upload.wikimedia.org/wikipedia/commons/thumb/4/42/Antoni_gaudi.jpg/220px-Antoni_gaudi.jpg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6"/>
                        </a:rPr>
                        <a:t>http://nd04.jxs.cz/824/908/434ab7cb52_70248138_o2.jpg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7"/>
                        </a:rPr>
                        <a:t>http://217.115.252.254:1572/Dokumenty%20pro%20studenty/Dvo%C5%99%C3%A1k%20Martin/5.%20Doba%20modern%C3%AD/1.%20Um%C4%9Bn%C3%AD%2019.%20stolet%C3%AD/6.%20Secese/5.Casa%20Mil%C3%A1,%20Gaud%C3%AD.jpg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8"/>
                        </a:rPr>
                        <a:t>http://upload.wikimedia.org/wikipedia/commons/thumb/d/dd/Jan_Kotera_1914_Bufka.png/220px-Jan_Kotera_1914_Bufka.png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9"/>
                        </a:rPr>
                        <a:t>http://www.hotelkotera.cz/wp-content/uploads/images/kotera_muzeum_hk001.jpg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0"/>
                        </a:rPr>
                        <a:t>http://img.radio.cz/pictures/architektura/kotera_zidle.jpg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1"/>
                        </a:rPr>
                        <a:t>http://www.bam.brno.cz/data/photo/thumb/2946_4e79db9106.jpg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2"/>
                        </a:rPr>
                        <a:t>http://upload.wikimedia.org/wikipedia/commons/thumb/1/16/U_cerne_matky_bozi1.jpg/450px-U_cerne_matky_bozi1.jpg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3"/>
                        </a:rPr>
                        <a:t>http://upload.wikimedia.org/wikipedia/commons/thumb/6/68/Prague_Gocar_rondokubismus.jpg/400px-Prague_Gocar_rondokubismus.jpg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4"/>
                        </a:rPr>
                        <a:t>http://www.slavnevily.cz/data/30/19/praha-chochol-vysehrad-choc.jpg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5"/>
                        </a:rPr>
                        <a:t>http://www.digital-guide.cz/media/thumbs/digital_guide/pamatky_by_divine/Vysehrad/Kubisticke_domy/002_Kubisticky_Dum_jpg_800x800_q85.jpg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6"/>
                        </a:rPr>
                        <a:t>http://www.tribu-design.com/collections/scans/0000965.jpg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7"/>
                        </a:rPr>
                        <a:t>http://encyklopedienabytku.rysanek.cz/wp-content/uploads/sklen%C3%ADkjosef-gocar-mo%C5%99en%C3%BD-dub-mahagon-d%C3%BDhov%C3%A1no.jpg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8"/>
                        </a:rPr>
                        <a:t>http://img.ihned.cz/attachment.php/12606510/s9nLCI8polRNTKgVHeDaGJj04vc6uzrO/kubismus_4.jpg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9"/>
                        </a:rPr>
                        <a:t>http://www.volny.cz/pompeius/P1110666.jpg</a:t>
                      </a: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9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baseline="0" dirty="0" smtClean="0"/>
                        <a:t>otevřená </a:t>
                      </a:r>
                      <a:r>
                        <a:rPr lang="cs-CZ" sz="900" baseline="0" dirty="0" smtClean="0"/>
                        <a:t>galerie </a:t>
                      </a:r>
                      <a:r>
                        <a:rPr lang="cs-CZ" sz="900" baseline="0" dirty="0" smtClean="0">
                          <a:hlinkClick r:id="rId30"/>
                        </a:rPr>
                        <a:t>www.office.microsoft.com</a:t>
                      </a:r>
                      <a:endParaRPr lang="cs-CZ" sz="900" dirty="0"/>
                    </a:p>
                  </a:txBody>
                  <a:tcPr marL="91439" marR="91439" marT="45698" marB="4569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243274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urrency">
  <a:themeElements>
    <a:clrScheme name="Vlastní 2">
      <a:dk1>
        <a:srgbClr val="381750"/>
      </a:dk1>
      <a:lt1>
        <a:srgbClr val="D4F3EE"/>
      </a:lt1>
      <a:dk2>
        <a:srgbClr val="073763"/>
      </a:dk2>
      <a:lt2>
        <a:srgbClr val="C7A2E3"/>
      </a:lt2>
      <a:accent1>
        <a:srgbClr val="0F6FC6"/>
      </a:accent1>
      <a:accent2>
        <a:srgbClr val="009DD9"/>
      </a:accent2>
      <a:accent3>
        <a:srgbClr val="381750"/>
      </a:accent3>
      <a:accent4>
        <a:srgbClr val="10CF9B"/>
      </a:accent4>
      <a:accent5>
        <a:srgbClr val="3ECCB4"/>
      </a:accent5>
      <a:accent6>
        <a:srgbClr val="248D7B"/>
      </a:accent6>
      <a:hlink>
        <a:srgbClr val="34BAA4"/>
      </a:hlink>
      <a:folHlink>
        <a:srgbClr val="E6F8F5"/>
      </a:folHlink>
    </a:clrScheme>
    <a:fontScheme name="Currency">
      <a:majorFont>
        <a:latin typeface="Constantia"/>
        <a:ea typeface=""/>
        <a:cs typeface=""/>
        <a:font script="Jpan" typeface="HGS明朝E"/>
        <a:font script="Hang" typeface="맑은 고딕"/>
        <a:font script="Hans" typeface="华文楷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S明朝E"/>
        <a:font script="Hang" typeface="맑은 고딕"/>
        <a:font script="Hans" typeface="华文楷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urrency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10000"/>
              </a:schemeClr>
            </a:gs>
            <a:gs pos="47500">
              <a:schemeClr val="phClr">
                <a:tint val="35000"/>
                <a:satMod val="110000"/>
              </a:schemeClr>
            </a:gs>
            <a:gs pos="58500">
              <a:schemeClr val="phClr">
                <a:tint val="35000"/>
                <a:satMod val="110000"/>
              </a:schemeClr>
            </a:gs>
            <a:gs pos="100000">
              <a:schemeClr val="phClr">
                <a:tint val="80000"/>
                <a:satMod val="110000"/>
              </a:schemeClr>
            </a:gs>
          </a:gsLst>
          <a:lin ang="3600000" scaled="1"/>
        </a:gradFill>
        <a:gradFill rotWithShape="1">
          <a:gsLst>
            <a:gs pos="0">
              <a:schemeClr val="phClr">
                <a:shade val="52000"/>
                <a:satMod val="105000"/>
              </a:schemeClr>
            </a:gs>
            <a:gs pos="47500">
              <a:schemeClr val="phClr">
                <a:shade val="89000"/>
                <a:satMod val="105000"/>
              </a:schemeClr>
            </a:gs>
            <a:gs pos="58500">
              <a:schemeClr val="phClr">
                <a:shade val="89000"/>
                <a:satMod val="105000"/>
              </a:schemeClr>
            </a:gs>
            <a:gs pos="100000">
              <a:schemeClr val="phClr">
                <a:shade val="52000"/>
                <a:satMod val="105000"/>
              </a:schemeClr>
            </a:gs>
          </a:gsLst>
          <a:lin ang="36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60000" cap="flat" cmpd="thickThin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8100" dir="5400000" algn="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38100" dir="5400000" algn="r" rotWithShape="0">
              <a:srgbClr val="000000">
                <a:alpha val="60000"/>
              </a:srgbClr>
            </a:outerShdw>
          </a:effectLst>
          <a:scene3d>
            <a:camera prst="isometricLeftDown" fov="0">
              <a:rot lat="0" lon="0" rev="0"/>
            </a:camera>
            <a:lightRig rig="harsh" dir="tl">
              <a:rot lat="0" lon="0" rev="8400000"/>
            </a:lightRig>
          </a:scene3d>
          <a:sp3d prstMaterial="flat">
            <a:bevelT w="38100" h="50800" prst="softRound"/>
          </a:sp3d>
        </a:effectStyle>
        <a:effectStyle>
          <a:effectLst>
            <a:outerShdw blurRad="50800" dist="63500" dir="5400000" algn="r" rotWithShape="0">
              <a:srgbClr val="000000">
                <a:alpha val="65000"/>
              </a:srgbClr>
            </a:outerShdw>
          </a:effectLst>
          <a:scene3d>
            <a:camera prst="isometricLeftDown" fov="0">
              <a:rot lat="0" lon="0" rev="0"/>
            </a:camera>
            <a:lightRig rig="harsh" dir="tl">
              <a:rot lat="0" lon="0" rev="8400000"/>
            </a:lightRig>
          </a:scene3d>
          <a:sp3d extrusionH="63500" contourW="38100" prstMaterial="flat">
            <a:bevelT w="50800" h="63500" prst="softRound"/>
            <a:contourClr>
              <a:schemeClr val="phClr">
                <a:tint val="5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20000"/>
                <a:satMod val="3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8000"/>
                <a:shade val="98000"/>
                <a:satMod val="120000"/>
              </a:schemeClr>
              <a:schemeClr val="phClr">
                <a:tint val="86000"/>
                <a:shade val="92000"/>
                <a:satMod val="150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192</TotalTime>
  <Words>764</Words>
  <Application>Microsoft Office PowerPoint</Application>
  <PresentationFormat>Předvádění na obrazovce (4:3)</PresentationFormat>
  <Paragraphs>134</Paragraphs>
  <Slides>20</Slides>
  <Notes>2</Notes>
  <HiddenSlides>3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20</vt:i4>
      </vt:variant>
    </vt:vector>
  </HeadingPairs>
  <TitlesOfParts>
    <vt:vector size="22" baseType="lpstr">
      <vt:lpstr>Motiv systému Office</vt:lpstr>
      <vt:lpstr>Currency</vt:lpstr>
      <vt:lpstr>Prezentace aplikace PowerPoint</vt:lpstr>
      <vt:lpstr>Osobnosti kubismu</vt:lpstr>
      <vt:lpstr>Kubismus</vt:lpstr>
      <vt:lpstr>Georges Braque</vt:lpstr>
      <vt:lpstr>Georges Braque</vt:lpstr>
      <vt:lpstr>Pablo Picasso</vt:lpstr>
      <vt:lpstr>Pablo Picasso</vt:lpstr>
      <vt:lpstr>Fernand Léger</vt:lpstr>
      <vt:lpstr>Fernand Léger</vt:lpstr>
      <vt:lpstr>      Čeští kubisté</vt:lpstr>
      <vt:lpstr>Antoni Gaudí</vt:lpstr>
      <vt:lpstr>Antoni Gaudí</vt:lpstr>
      <vt:lpstr>Jan Kotěra</vt:lpstr>
      <vt:lpstr>Josef Gočár</vt:lpstr>
      <vt:lpstr>Josef Gočár</vt:lpstr>
      <vt:lpstr>Josef Chochol</vt:lpstr>
      <vt:lpstr>Bytové doplňky</vt:lpstr>
      <vt:lpstr>Opakovací otázky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 </cp:lastModifiedBy>
  <cp:revision>27</cp:revision>
  <dcterms:created xsi:type="dcterms:W3CDTF">2013-01-25T08:57:29Z</dcterms:created>
  <dcterms:modified xsi:type="dcterms:W3CDTF">2013-01-25T12:10:07Z</dcterms:modified>
</cp:coreProperties>
</file>