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61" r:id="rId5"/>
    <p:sldId id="265" r:id="rId6"/>
    <p:sldId id="263" r:id="rId7"/>
    <p:sldId id="264" r:id="rId8"/>
    <p:sldId id="259" r:id="rId9"/>
    <p:sldId id="260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CC1627-5205-4115-94F4-C4922552A1DD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3144E5-B506-4743-9815-39CFEB6D6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551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14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2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36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0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85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56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58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89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16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75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341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62E7A2-49FA-403E-A4DD-6522C433FB0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DA0888-CE8A-4EF3-B5E0-C6CBA316E6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115/281152-original1-grm3x.jpg" TargetMode="External"/><Relationship Id="rId13" Type="http://schemas.openxmlformats.org/officeDocument/2006/relationships/hyperlink" Target="http://www.hvezdaren.sk/buxus/images/2010/fyzikovia/curie/c02.jpg" TargetMode="External"/><Relationship Id="rId18" Type="http://schemas.openxmlformats.org/officeDocument/2006/relationships/hyperlink" Target="http://media.novinky.cz/127/271276-original1-3wgef.jpg" TargetMode="External"/><Relationship Id="rId3" Type="http://schemas.openxmlformats.org/officeDocument/2006/relationships/hyperlink" Target="http://upload.wikimedia.org/wikipedia/commons/2/2a/Ivan_Pavlov_nobel.jpg" TargetMode="External"/><Relationship Id="rId7" Type="http://schemas.openxmlformats.org/officeDocument/2006/relationships/hyperlink" Target="http://content.answcdn.com/main/content/img/scitech/HSsirale.jpg" TargetMode="External"/><Relationship Id="rId12" Type="http://schemas.openxmlformats.org/officeDocument/2006/relationships/hyperlink" Target="http://upload.wikimedia.org/wikipedia/commons/thumb/a/a3/Henri_Becquerel.jpg/225px-Henri_Becquerel.jpg" TargetMode="External"/><Relationship Id="rId17" Type="http://schemas.openxmlformats.org/officeDocument/2006/relationships/hyperlink" Target="http://upload.wikimedia.org/wikipedia/commons/thumb/3/3b/Marconi.jpg/150px-Marconi.jpg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hp.ujf.cas.cz/~wagner/popclan/jadra/supertezka_soubory/image026.jpg" TargetMode="External"/><Relationship Id="rId20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.novinky.cz/081/200819-top_foto1-7smed.jpg" TargetMode="External"/><Relationship Id="rId11" Type="http://schemas.openxmlformats.org/officeDocument/2006/relationships/hyperlink" Target="http://upload.wikimedia.org/wikipedia/commons/thumb/f/fb/X-ray_by_Wilhelm_R%C3%B6ntgen_of_Albert_von_K%C3%B6lliker's_hand_-_18960123-02.jpg/220px-X-ray_by_Wilhelm_R%C3%B6ntgen_of_Albert_von_K%C3%B6lliker's_hand_-_18960123-02.jpg" TargetMode="External"/><Relationship Id="rId5" Type="http://schemas.openxmlformats.org/officeDocument/2006/relationships/hyperlink" Target="http://upload.wikimedia.org/wikipedia/commons/thumb/8/8d/RobertKoch_cropped.jpg/220px-RobertKoch_cropped.jpg" TargetMode="External"/><Relationship Id="rId15" Type="http://schemas.openxmlformats.org/officeDocument/2006/relationships/hyperlink" Target="http://www.transformacni-technologie.cz/obrazky/529.jpg" TargetMode="External"/><Relationship Id="rId10" Type="http://schemas.openxmlformats.org/officeDocument/2006/relationships/hyperlink" Target="http://upload.wikimedia.org/wikipedia/commons/thumb/8/86/Wilhelm_Conrad_R%C3%B6ntgen_(1845--1923).jpg/225px-Wilhelm_Conrad_R%C3%B6ntgen_(1845--1923).jpg" TargetMode="External"/><Relationship Id="rId19" Type="http://schemas.openxmlformats.org/officeDocument/2006/relationships/hyperlink" Target="http://upload.wikimedia.org/wikipedia/commons/thumb/d/d3/Albert_Einstein_Head.jpg/225px-Albert_Einstein_Head.jpg" TargetMode="External"/><Relationship Id="rId4" Type="http://schemas.openxmlformats.org/officeDocument/2006/relationships/hyperlink" Target="http://www.szs-tabor.cz/Projekt/projekt/som/Obrazovy_pruvodce/tema/t10/1017.jpg" TargetMode="External"/><Relationship Id="rId9" Type="http://schemas.openxmlformats.org/officeDocument/2006/relationships/hyperlink" Target="http://upload.wikimedia.org/wikipedia/commons/thumb/c/cc/PenicillinPSAedit.jpg/220px-PenicillinPSAedit.jpg" TargetMode="External"/><Relationship Id="rId14" Type="http://schemas.openxmlformats.org/officeDocument/2006/relationships/hyperlink" Target="http://www.trekkies.cz/storage/obrazky/2012/201209161832_d-121_radioaktivi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_13 Osobnosti vědy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9.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738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Osobnosti vědy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55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/>
              <a:t>Ivan Petrovič </a:t>
            </a:r>
            <a:r>
              <a:rPr lang="cs-CZ" b="1" dirty="0" smtClean="0"/>
              <a:t>Pavlov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byl ruský fyziolog, </a:t>
            </a:r>
            <a:r>
              <a:rPr lang="cs-CZ" sz="2400" dirty="0">
                <a:solidFill>
                  <a:srgbClr val="C00000"/>
                </a:solidFill>
              </a:rPr>
              <a:t>psycholog a lékař</a:t>
            </a:r>
            <a:r>
              <a:rPr lang="cs-CZ" sz="2400" dirty="0"/>
              <a:t>, který </a:t>
            </a:r>
            <a:r>
              <a:rPr lang="cs-CZ" sz="2400" dirty="0" smtClean="0"/>
              <a:t>se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zabýval studiem trávicích procesů a s nimi spojených </a:t>
            </a:r>
            <a:r>
              <a:rPr lang="cs-CZ" sz="2400" dirty="0" smtClean="0">
                <a:solidFill>
                  <a:srgbClr val="C00000"/>
                </a:solidFill>
              </a:rPr>
              <a:t>reflexů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1904 obdržel za své výzkumy </a:t>
            </a:r>
            <a:r>
              <a:rPr lang="cs-CZ" sz="2400" dirty="0">
                <a:solidFill>
                  <a:srgbClr val="C00000"/>
                </a:solidFill>
              </a:rPr>
              <a:t>Nobelovu cenu </a:t>
            </a:r>
            <a:r>
              <a:rPr lang="cs-CZ" sz="2400" dirty="0" smtClean="0"/>
              <a:t>za medicínu</a:t>
            </a:r>
          </a:p>
          <a:p>
            <a:r>
              <a:rPr lang="cs-CZ" sz="2400" dirty="0" smtClean="0"/>
              <a:t>některé údaje o jeho životě je obtížné zjistit, protože se stal v Rusku nepohodlnou osobou</a:t>
            </a:r>
          </a:p>
          <a:p>
            <a:r>
              <a:rPr lang="cs-CZ" sz="2400" dirty="0" smtClean="0"/>
              <a:t>proslavil se zejména studiem </a:t>
            </a:r>
            <a:r>
              <a:rPr lang="cs-CZ" sz="2400" dirty="0" smtClean="0">
                <a:solidFill>
                  <a:srgbClr val="C00000"/>
                </a:solidFill>
              </a:rPr>
              <a:t>nepodmíněných (instinkt) a podmíněných (získaných) reflexů</a:t>
            </a:r>
          </a:p>
          <a:p>
            <a:r>
              <a:rPr lang="cs-CZ" sz="2400" dirty="0" smtClean="0"/>
              <a:t>dodnes se jeho poznatků využívá </a:t>
            </a:r>
            <a:r>
              <a:rPr lang="cs-CZ" sz="2400" dirty="0" smtClean="0">
                <a:solidFill>
                  <a:srgbClr val="C00000"/>
                </a:solidFill>
              </a:rPr>
              <a:t>při léčbě alkoholismu </a:t>
            </a:r>
            <a:r>
              <a:rPr lang="cs-CZ" sz="2400" dirty="0" smtClean="0"/>
              <a:t>– spolu s vůní či požití alkoholu se podává tableta, která vyvolá silné zvracení (po ukončení léčby je trvale zafixován alkohol s pocitem dávení)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12"/>
          <a:stretch/>
        </p:blipFill>
        <p:spPr bwMode="auto">
          <a:xfrm>
            <a:off x="7383780" y="0"/>
            <a:ext cx="1760220" cy="2003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772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Ivan Petrovič Pavlov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97" y="1917325"/>
            <a:ext cx="47625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21157" y="1484784"/>
            <a:ext cx="39632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Dodnes je Pavlov spojován</a:t>
            </a:r>
          </a:p>
          <a:p>
            <a:r>
              <a:rPr lang="cs-CZ" sz="2400" dirty="0" smtClean="0"/>
              <a:t>se svým pokusem naučit psy </a:t>
            </a:r>
          </a:p>
          <a:p>
            <a:r>
              <a:rPr lang="cs-CZ" sz="2400" dirty="0" smtClean="0"/>
              <a:t>slinit při spatření rozsvícené</a:t>
            </a:r>
          </a:p>
          <a:p>
            <a:r>
              <a:rPr lang="cs-CZ" sz="2400" dirty="0" smtClean="0"/>
              <a:t>žárovky, který dokázal, že i</a:t>
            </a:r>
          </a:p>
          <a:p>
            <a:r>
              <a:rPr lang="cs-CZ" sz="2400" dirty="0" smtClean="0"/>
              <a:t>zvířata se mohou učit.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3598785"/>
            <a:ext cx="24963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bys naučil psy</a:t>
            </a:r>
          </a:p>
          <a:p>
            <a:r>
              <a:rPr lang="cs-CZ" sz="2400" dirty="0" smtClean="0"/>
              <a:t> slinit ty?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55910" y="4435078"/>
            <a:ext cx="392851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Postup je velmi jednoduchý.</a:t>
            </a:r>
          </a:p>
          <a:p>
            <a:r>
              <a:rPr lang="cs-CZ" sz="2400" dirty="0" smtClean="0"/>
              <a:t>Vždy se spojí krmení s </a:t>
            </a:r>
            <a:r>
              <a:rPr lang="cs-CZ" sz="2400" dirty="0" err="1" smtClean="0"/>
              <a:t>rozsví</a:t>
            </a:r>
            <a:r>
              <a:rPr lang="cs-CZ" sz="2400" dirty="0" smtClean="0"/>
              <a:t>-</a:t>
            </a:r>
          </a:p>
          <a:p>
            <a:r>
              <a:rPr lang="cs-CZ" sz="2400" dirty="0" smtClean="0"/>
              <a:t>cením žárovky. Po několika </a:t>
            </a:r>
          </a:p>
          <a:p>
            <a:r>
              <a:rPr lang="cs-CZ" sz="2400" dirty="0" smtClean="0"/>
              <a:t>dnech psům stačí pohled na</a:t>
            </a:r>
          </a:p>
          <a:p>
            <a:r>
              <a:rPr lang="cs-CZ" sz="2400" dirty="0" smtClean="0"/>
              <a:t>svítící žárovku, aby věděli, že</a:t>
            </a:r>
          </a:p>
          <a:p>
            <a:r>
              <a:rPr lang="cs-CZ" sz="2400" dirty="0" smtClean="0"/>
              <a:t>dostanou krmení.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57592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235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Robert </a:t>
            </a:r>
            <a:r>
              <a:rPr lang="cs-CZ" b="1" dirty="0" smtClean="0"/>
              <a:t>Koch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byl německý </a:t>
            </a:r>
            <a:r>
              <a:rPr lang="cs-CZ" sz="2400" dirty="0">
                <a:solidFill>
                  <a:srgbClr val="C00000"/>
                </a:solidFill>
              </a:rPr>
              <a:t>lékař a mikrobiolog</a:t>
            </a:r>
            <a:r>
              <a:rPr lang="cs-CZ" sz="2400" dirty="0"/>
              <a:t>, zakladatel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bakteriologie </a:t>
            </a:r>
            <a:r>
              <a:rPr lang="cs-CZ" sz="2400" dirty="0"/>
              <a:t>a nositel </a:t>
            </a:r>
            <a:r>
              <a:rPr lang="cs-CZ" sz="2400" dirty="0">
                <a:solidFill>
                  <a:srgbClr val="C00000"/>
                </a:solidFill>
              </a:rPr>
              <a:t>Nobelovy </a:t>
            </a:r>
            <a:r>
              <a:rPr lang="cs-CZ" sz="2400" dirty="0" smtClean="0">
                <a:solidFill>
                  <a:srgbClr val="C00000"/>
                </a:solidFill>
              </a:rPr>
              <a:t>ceny </a:t>
            </a:r>
            <a:r>
              <a:rPr lang="cs-CZ" sz="2400" dirty="0" smtClean="0"/>
              <a:t>(1905)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objevil </a:t>
            </a:r>
            <a:r>
              <a:rPr lang="cs-CZ" sz="2400" dirty="0">
                <a:solidFill>
                  <a:srgbClr val="C00000"/>
                </a:solidFill>
              </a:rPr>
              <a:t>původce tuberkulózy a </a:t>
            </a:r>
            <a:r>
              <a:rPr lang="cs-CZ" sz="2400" dirty="0" smtClean="0">
                <a:solidFill>
                  <a:srgbClr val="C00000"/>
                </a:solidFill>
              </a:rPr>
              <a:t>cholery</a:t>
            </a:r>
          </a:p>
          <a:p>
            <a:r>
              <a:rPr lang="cs-CZ" sz="2400" dirty="0" smtClean="0"/>
              <a:t>objevil </a:t>
            </a:r>
            <a:r>
              <a:rPr lang="cs-CZ" sz="2400" dirty="0"/>
              <a:t>existenci </a:t>
            </a:r>
            <a:r>
              <a:rPr lang="cs-CZ" sz="2400" dirty="0">
                <a:solidFill>
                  <a:srgbClr val="C00000"/>
                </a:solidFill>
              </a:rPr>
              <a:t>spor </a:t>
            </a:r>
            <a:r>
              <a:rPr lang="cs-CZ" sz="2400" dirty="0" err="1">
                <a:solidFill>
                  <a:srgbClr val="C00000"/>
                </a:solidFill>
              </a:rPr>
              <a:t>anthraxu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/>
              <a:t>a popsal jejich stavbu, vysokou odolnost vůči nepříznivým vlivům a schopnost způsobit nákazu i po velmi dlouhé </a:t>
            </a:r>
            <a:r>
              <a:rPr lang="cs-CZ" sz="2400" dirty="0" smtClean="0"/>
              <a:t>době, hledal způsoby, jak se proti nákaze bránit</a:t>
            </a:r>
          </a:p>
          <a:p>
            <a:r>
              <a:rPr lang="cs-CZ" sz="2400" dirty="0" smtClean="0"/>
              <a:t>přišel </a:t>
            </a:r>
            <a:r>
              <a:rPr lang="cs-CZ" sz="2400" dirty="0" smtClean="0">
                <a:solidFill>
                  <a:srgbClr val="C00000"/>
                </a:solidFill>
              </a:rPr>
              <a:t>s  </a:t>
            </a:r>
            <a:r>
              <a:rPr lang="cs-CZ" sz="2400" dirty="0">
                <a:solidFill>
                  <a:srgbClr val="C00000"/>
                </a:solidFill>
              </a:rPr>
              <a:t>tuberkulinem </a:t>
            </a:r>
            <a:r>
              <a:rPr lang="cs-CZ" sz="2400" dirty="0"/>
              <a:t>jakožto lékem a očkovací látkou proti </a:t>
            </a:r>
            <a:r>
              <a:rPr lang="cs-CZ" sz="2400" dirty="0" smtClean="0"/>
              <a:t>tuberkulóze – bohužel tato látka se neosvědčila, protože vyvolával prudké alergické reakce</a:t>
            </a:r>
          </a:p>
          <a:p>
            <a:r>
              <a:rPr lang="cs-CZ" sz="2400" dirty="0" smtClean="0"/>
              <a:t>studoval také původce spavé nemoci, malárie a lepry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6632"/>
            <a:ext cx="15716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951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Robert Koch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571500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24267" y="5090134"/>
            <a:ext cx="2169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Bakterie tuberkulózy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53795" y="2966476"/>
            <a:ext cx="318273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víš o této nemoci?</a:t>
            </a:r>
          </a:p>
          <a:p>
            <a:r>
              <a:rPr lang="cs-CZ" sz="2400" dirty="0" smtClean="0"/>
              <a:t>Jak se projevuje? Jak</a:t>
            </a:r>
          </a:p>
          <a:p>
            <a:r>
              <a:rPr lang="cs-CZ" sz="2400" dirty="0" smtClean="0"/>
              <a:t>se jí můžeš bránit?</a:t>
            </a:r>
          </a:p>
          <a:p>
            <a:r>
              <a:rPr lang="cs-CZ" sz="2400" dirty="0" smtClean="0"/>
              <a:t>Znáš několik slavných </a:t>
            </a:r>
          </a:p>
          <a:p>
            <a:r>
              <a:rPr lang="cs-CZ" sz="2400" dirty="0" smtClean="0"/>
              <a:t>osobností, které </a:t>
            </a:r>
            <a:r>
              <a:rPr lang="cs-CZ" sz="2400" dirty="0" err="1" smtClean="0"/>
              <a:t>one</a:t>
            </a:r>
            <a:r>
              <a:rPr lang="cs-CZ" sz="2400" dirty="0" smtClean="0"/>
              <a:t>-</a:t>
            </a:r>
          </a:p>
          <a:p>
            <a:r>
              <a:rPr lang="cs-CZ" sz="2400" dirty="0" smtClean="0"/>
              <a:t>mocněly tuberkulózou?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838" y="1412776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59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/>
              <a:t>Alexander </a:t>
            </a:r>
            <a:r>
              <a:rPr lang="cs-CZ" b="1" dirty="0" smtClean="0"/>
              <a:t>Fleming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skotský lékař, objevitel penicilínu</a:t>
            </a:r>
          </a:p>
          <a:p>
            <a:r>
              <a:rPr lang="cs-CZ" sz="2400" dirty="0" smtClean="0"/>
              <a:t>původně měl být chirurgem, ale dobrovolně </a:t>
            </a:r>
          </a:p>
          <a:p>
            <a:pPr marL="0" indent="0">
              <a:buNone/>
            </a:pPr>
            <a:r>
              <a:rPr lang="cs-CZ" sz="2400" dirty="0" smtClean="0"/>
              <a:t>přešel na bakteriologii</a:t>
            </a:r>
          </a:p>
          <a:p>
            <a:r>
              <a:rPr lang="cs-CZ" sz="2400" dirty="0" smtClean="0"/>
              <a:t>byl </a:t>
            </a:r>
            <a:r>
              <a:rPr lang="cs-CZ" sz="2400" dirty="0"/>
              <a:t>známý tím, že si </a:t>
            </a:r>
            <a:r>
              <a:rPr lang="cs-CZ" sz="2400" dirty="0">
                <a:solidFill>
                  <a:srgbClr val="C00000"/>
                </a:solidFill>
              </a:rPr>
              <a:t>kultury ponechával i několik týdnů </a:t>
            </a:r>
            <a:r>
              <a:rPr lang="cs-CZ" sz="2400" dirty="0"/>
              <a:t>ve své laboratoři, aby mohl pozorovat, jestli se nestane něco </a:t>
            </a:r>
            <a:r>
              <a:rPr lang="cs-CZ" sz="2400" dirty="0" smtClean="0"/>
              <a:t>neobvyklého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1928 zjistil, že plíseň </a:t>
            </a:r>
            <a:r>
              <a:rPr lang="cs-CZ" sz="2400" i="1" dirty="0" err="1"/>
              <a:t>Penicilinum</a:t>
            </a:r>
            <a:r>
              <a:rPr lang="cs-CZ" sz="2400" i="1" dirty="0"/>
              <a:t> </a:t>
            </a:r>
            <a:r>
              <a:rPr lang="cs-CZ" sz="2400" i="1" dirty="0" err="1"/>
              <a:t>notatum</a:t>
            </a:r>
            <a:r>
              <a:rPr lang="cs-CZ" sz="2400" dirty="0"/>
              <a:t>, která byla zanesena do </a:t>
            </a:r>
            <a:r>
              <a:rPr lang="cs-CZ" sz="2400" dirty="0" err="1"/>
              <a:t>Petriho</a:t>
            </a:r>
            <a:r>
              <a:rPr lang="cs-CZ" sz="2400" dirty="0"/>
              <a:t> misky s bakteriemi a otevřeným oknem v laboratoři, vytváří látky, které zabíjí některé kmeny </a:t>
            </a:r>
            <a:r>
              <a:rPr lang="cs-CZ" sz="2400" dirty="0" smtClean="0"/>
              <a:t>bakterií</a:t>
            </a:r>
          </a:p>
          <a:p>
            <a:r>
              <a:rPr lang="cs-CZ" sz="2400" dirty="0"/>
              <a:t>roce </a:t>
            </a:r>
            <a:r>
              <a:rPr lang="cs-CZ" sz="2400" dirty="0">
                <a:solidFill>
                  <a:srgbClr val="C00000"/>
                </a:solidFill>
              </a:rPr>
              <a:t>1941 se začal penicilin masově vyrábět a používat v </a:t>
            </a:r>
            <a:r>
              <a:rPr lang="cs-CZ" sz="2400" dirty="0" smtClean="0">
                <a:solidFill>
                  <a:srgbClr val="C00000"/>
                </a:solidFill>
              </a:rPr>
              <a:t>medicíně</a:t>
            </a:r>
          </a:p>
          <a:p>
            <a:r>
              <a:rPr lang="cs-CZ" sz="2400" dirty="0" smtClean="0"/>
              <a:t>v roce 1945 mu byla udělena </a:t>
            </a:r>
            <a:r>
              <a:rPr lang="cs-CZ" sz="2400" dirty="0" smtClean="0">
                <a:solidFill>
                  <a:srgbClr val="C00000"/>
                </a:solidFill>
              </a:rPr>
              <a:t>Nobelova cena </a:t>
            </a:r>
            <a:r>
              <a:rPr lang="cs-CZ" sz="2400" dirty="0" smtClean="0"/>
              <a:t>za lékařství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314"/>
          <a:stretch/>
        </p:blipFill>
        <p:spPr bwMode="auto">
          <a:xfrm>
            <a:off x="7033087" y="32079"/>
            <a:ext cx="2053590" cy="2418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413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Alexander Fleming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47625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3059430" cy="2461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15492" y="6144010"/>
            <a:ext cx="172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Objev penicilínu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37941" y="4690709"/>
            <a:ext cx="2191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Reklama na nový lék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67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Wilhelm </a:t>
            </a:r>
            <a:r>
              <a:rPr lang="cs-CZ" b="1" dirty="0" err="1"/>
              <a:t>Conrad</a:t>
            </a:r>
            <a:r>
              <a:rPr lang="cs-CZ" b="1" dirty="0"/>
              <a:t> </a:t>
            </a:r>
            <a:r>
              <a:rPr lang="cs-CZ" b="1" dirty="0" err="1" smtClean="0"/>
              <a:t>Röntgen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7"/>
            <a:ext cx="8686800" cy="381642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německý fyzik, objevitel paprsků</a:t>
            </a:r>
            <a:r>
              <a:rPr lang="cs-CZ" sz="2400" dirty="0" smtClean="0"/>
              <a:t>, které byly</a:t>
            </a:r>
          </a:p>
          <a:p>
            <a:pPr marL="0" indent="0">
              <a:buNone/>
            </a:pPr>
            <a:r>
              <a:rPr lang="cs-CZ" sz="2400" dirty="0" smtClean="0"/>
              <a:t>pojmenovány jeho jménem</a:t>
            </a:r>
          </a:p>
          <a:p>
            <a:r>
              <a:rPr lang="cs-CZ" sz="2400" dirty="0" smtClean="0"/>
              <a:t>v roce 1901 mu za tento objev byla udělena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Nobelova cena za fyziku</a:t>
            </a:r>
          </a:p>
          <a:p>
            <a:r>
              <a:rPr lang="cs-CZ" sz="2400" dirty="0" err="1" smtClean="0"/>
              <a:t>rentgenovy</a:t>
            </a:r>
            <a:r>
              <a:rPr lang="cs-CZ" sz="2400" dirty="0" smtClean="0"/>
              <a:t> paprsky byly využívány v </a:t>
            </a:r>
            <a:r>
              <a:rPr lang="cs-CZ" sz="2400" dirty="0" smtClean="0">
                <a:solidFill>
                  <a:srgbClr val="C00000"/>
                </a:solidFill>
              </a:rPr>
              <a:t>lékařské diagnostice </a:t>
            </a:r>
            <a:r>
              <a:rPr lang="cs-CZ" sz="2400" dirty="0" smtClean="0"/>
              <a:t>i dalších oborech</a:t>
            </a:r>
          </a:p>
          <a:p>
            <a:r>
              <a:rPr lang="cs-CZ" sz="2400" dirty="0" smtClean="0"/>
              <a:t>bohužel si svůj objev nenechal patentovat, a proto </a:t>
            </a:r>
            <a:r>
              <a:rPr lang="cs-CZ" sz="2400" dirty="0" smtClean="0">
                <a:solidFill>
                  <a:srgbClr val="C00000"/>
                </a:solidFill>
              </a:rPr>
              <a:t>umřel chudý </a:t>
            </a:r>
            <a:r>
              <a:rPr lang="cs-CZ" sz="2400" dirty="0" smtClean="0"/>
              <a:t>na rakovinu střev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8" r="9573" b="31050"/>
          <a:stretch/>
        </p:blipFill>
        <p:spPr bwMode="auto">
          <a:xfrm>
            <a:off x="7093527" y="104775"/>
            <a:ext cx="1648691" cy="229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86895" y="3769792"/>
            <a:ext cx="209550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34516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5157192"/>
            <a:ext cx="49194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rentgenování bezpečné? Jak lze</a:t>
            </a:r>
          </a:p>
          <a:p>
            <a:r>
              <a:rPr lang="cs-CZ" sz="2400" dirty="0" smtClean="0"/>
              <a:t>pronikající paprsky zastavit? Kdy je</a:t>
            </a:r>
          </a:p>
          <a:p>
            <a:r>
              <a:rPr lang="cs-CZ" sz="2400" dirty="0" smtClean="0"/>
              <a:t>tato diagnostická metoda lékaři </a:t>
            </a:r>
            <a:r>
              <a:rPr lang="cs-CZ" sz="2400" dirty="0" err="1" smtClean="0"/>
              <a:t>pou</a:t>
            </a:r>
            <a:r>
              <a:rPr lang="cs-CZ" sz="2400" dirty="0" smtClean="0"/>
              <a:t>-</a:t>
            </a:r>
          </a:p>
          <a:p>
            <a:r>
              <a:rPr lang="cs-CZ" sz="2400" dirty="0" err="1" smtClean="0"/>
              <a:t>žívána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761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/>
              <a:t>Henri</a:t>
            </a:r>
            <a:r>
              <a:rPr lang="cs-CZ" b="1" dirty="0"/>
              <a:t> </a:t>
            </a:r>
            <a:r>
              <a:rPr lang="cs-CZ" b="1" dirty="0" smtClean="0"/>
              <a:t>Becquerel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7813964" cy="4525963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francouzský fyzik, nositel Nobelovy ceny </a:t>
            </a:r>
            <a:r>
              <a:rPr lang="cs-CZ" sz="2400" dirty="0"/>
              <a:t>za </a:t>
            </a:r>
            <a:r>
              <a:rPr lang="cs-CZ" sz="2400" dirty="0" smtClean="0"/>
              <a:t>fyziku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v roce 1903 za objev </a:t>
            </a:r>
            <a:r>
              <a:rPr lang="cs-CZ" sz="2400" dirty="0">
                <a:solidFill>
                  <a:srgbClr val="C00000"/>
                </a:solidFill>
              </a:rPr>
              <a:t>přirozené </a:t>
            </a:r>
            <a:r>
              <a:rPr lang="cs-CZ" sz="2400" dirty="0" smtClean="0">
                <a:solidFill>
                  <a:srgbClr val="C00000"/>
                </a:solidFill>
              </a:rPr>
              <a:t>radioaktivity</a:t>
            </a:r>
          </a:p>
          <a:p>
            <a:r>
              <a:rPr lang="cs-CZ" sz="2400" dirty="0"/>
              <a:t>studoval fluorescenci uranových solí - </a:t>
            </a:r>
            <a:r>
              <a:rPr lang="cs-CZ" sz="2400" dirty="0" smtClean="0"/>
              <a:t>vložil </a:t>
            </a:r>
            <a:r>
              <a:rPr lang="cs-CZ" sz="2400" dirty="0"/>
              <a:t>fluorescenční minerál mezi fotografické desky. Když zkoumal fotografickou desku, která přišla se solemi do styku, zjistil, že na ní došlo k chemickým změnám, ačkoliv nebyla ozářena světlem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později </a:t>
            </a:r>
            <a:r>
              <a:rPr lang="cs-CZ" sz="2400" dirty="0"/>
              <a:t>po něm byla pojmenována </a:t>
            </a:r>
            <a:r>
              <a:rPr lang="cs-CZ" sz="2400" dirty="0">
                <a:solidFill>
                  <a:srgbClr val="C00000"/>
                </a:solidFill>
              </a:rPr>
              <a:t>jednotka radioaktivity becquerel</a:t>
            </a:r>
            <a:r>
              <a:rPr lang="cs-CZ" sz="2400" dirty="0"/>
              <a:t>, kráter na Měsíci (nachází se na severní polokouli) a kráter na </a:t>
            </a:r>
            <a:r>
              <a:rPr lang="cs-CZ" sz="2400" dirty="0" smtClean="0"/>
              <a:t>Marsu</a:t>
            </a:r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5" r="22848" b="27469"/>
          <a:stretch/>
        </p:blipFill>
        <p:spPr bwMode="auto">
          <a:xfrm>
            <a:off x="7524328" y="260648"/>
            <a:ext cx="1343891" cy="1761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996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Maria </a:t>
            </a:r>
            <a:r>
              <a:rPr lang="cs-CZ" b="1" dirty="0" smtClean="0"/>
              <a:t>Curie-</a:t>
            </a:r>
            <a:r>
              <a:rPr lang="cs-CZ" b="1" dirty="0" err="1" smtClean="0"/>
              <a:t>Skłodowska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vědkyně polského původu</a:t>
            </a:r>
            <a:r>
              <a:rPr lang="cs-CZ" sz="2400" dirty="0"/>
              <a:t>, která většinu </a:t>
            </a:r>
            <a:r>
              <a:rPr lang="cs-CZ" sz="2400" dirty="0" smtClean="0"/>
              <a:t>života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působila ve </a:t>
            </a:r>
            <a:r>
              <a:rPr lang="cs-CZ" sz="2400" dirty="0" smtClean="0"/>
              <a:t>Francii</a:t>
            </a:r>
          </a:p>
          <a:p>
            <a:r>
              <a:rPr lang="cs-CZ" sz="2400" dirty="0" smtClean="0"/>
              <a:t>zabývala </a:t>
            </a:r>
            <a:r>
              <a:rPr lang="cs-CZ" sz="2400" dirty="0"/>
              <a:t>se výzkumy v oblasti fyziky a </a:t>
            </a:r>
            <a:r>
              <a:rPr lang="cs-CZ" sz="2400" dirty="0" smtClean="0"/>
              <a:t>chemie – </a:t>
            </a:r>
            <a:r>
              <a:rPr lang="cs-CZ" sz="2400" dirty="0" smtClean="0">
                <a:solidFill>
                  <a:srgbClr val="C00000"/>
                </a:solidFill>
              </a:rPr>
              <a:t>přišla s teorií radioaktivity, objevila radium a polonium</a:t>
            </a:r>
          </a:p>
          <a:p>
            <a:r>
              <a:rPr lang="cs-CZ" sz="2400" dirty="0" smtClean="0"/>
              <a:t>je držitelkou </a:t>
            </a:r>
            <a:r>
              <a:rPr lang="cs-CZ" sz="2400" dirty="0" smtClean="0">
                <a:solidFill>
                  <a:srgbClr val="C00000"/>
                </a:solidFill>
              </a:rPr>
              <a:t>dvou Nobelových cen </a:t>
            </a:r>
            <a:r>
              <a:rPr lang="cs-CZ" sz="2400" dirty="0" smtClean="0"/>
              <a:t>– 1903 za objev radioaktivity spolu se svým mužem </a:t>
            </a:r>
            <a:r>
              <a:rPr lang="cs-CZ" sz="2400" dirty="0" err="1" smtClean="0"/>
              <a:t>Pierem</a:t>
            </a:r>
            <a:r>
              <a:rPr lang="cs-CZ" sz="2400" dirty="0" smtClean="0"/>
              <a:t> Curie, 1911 z chemie za izolaci čistého radia</a:t>
            </a:r>
          </a:p>
          <a:p>
            <a:r>
              <a:rPr lang="cs-CZ" sz="2400" dirty="0" smtClean="0"/>
              <a:t>pod jejím dozorem byly prováděny </a:t>
            </a:r>
            <a:r>
              <a:rPr lang="cs-CZ" sz="2400" dirty="0" smtClean="0">
                <a:solidFill>
                  <a:srgbClr val="C00000"/>
                </a:solidFill>
              </a:rPr>
              <a:t>první výzkumy léčby rakoviny za pomoci radioaktivity</a:t>
            </a:r>
          </a:p>
          <a:p>
            <a:r>
              <a:rPr lang="cs-CZ" sz="2400" dirty="0" smtClean="0"/>
              <a:t>byla přijata jako vůbec </a:t>
            </a:r>
            <a:r>
              <a:rPr lang="cs-CZ" sz="2400" dirty="0" smtClean="0">
                <a:solidFill>
                  <a:srgbClr val="C00000"/>
                </a:solidFill>
              </a:rPr>
              <a:t>první žena na </a:t>
            </a:r>
            <a:r>
              <a:rPr lang="cs-CZ" sz="2400" dirty="0" err="1" smtClean="0">
                <a:solidFill>
                  <a:srgbClr val="C00000"/>
                </a:solidFill>
              </a:rPr>
              <a:t>Sorbonu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také její dcera </a:t>
            </a:r>
            <a:r>
              <a:rPr lang="cs-CZ" sz="2400" dirty="0" err="1" smtClean="0"/>
              <a:t>Iréne</a:t>
            </a:r>
            <a:r>
              <a:rPr lang="cs-CZ" sz="2400" dirty="0" smtClean="0"/>
              <a:t> je nositelkou Nobelovy ceny za chemii</a:t>
            </a:r>
          </a:p>
          <a:p>
            <a:r>
              <a:rPr lang="cs-CZ" sz="2400" dirty="0" smtClean="0"/>
              <a:t>první gram radia izolovala ze smolince z Jáchymova</a:t>
            </a:r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7160"/>
            <a:ext cx="1554861" cy="2011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95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1355164"/>
            <a:ext cx="59037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Co je radioaktivita?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Jaké typy záření znáš?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ji člověk využívá či naopak zneužívá?</a:t>
            </a:r>
            <a:endParaRPr lang="cs-CZ" sz="2400" dirty="0"/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3238500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34290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55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/>
              <a:t>Guglielmo</a:t>
            </a:r>
            <a:r>
              <a:rPr lang="cs-CZ" b="1" dirty="0"/>
              <a:t> </a:t>
            </a:r>
            <a:r>
              <a:rPr lang="cs-CZ" b="1" dirty="0" err="1" smtClean="0"/>
              <a:t>Marconi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italský </a:t>
            </a:r>
            <a:r>
              <a:rPr lang="cs-CZ" sz="2400" dirty="0">
                <a:solidFill>
                  <a:srgbClr val="C00000"/>
                </a:solidFill>
              </a:rPr>
              <a:t>fyzik, vynálezce</a:t>
            </a:r>
            <a:r>
              <a:rPr lang="cs-CZ" sz="2400" dirty="0"/>
              <a:t>, podnikatel a </a:t>
            </a:r>
            <a:r>
              <a:rPr lang="cs-CZ" sz="2400" dirty="0" smtClean="0"/>
              <a:t>politik</a:t>
            </a:r>
          </a:p>
          <a:p>
            <a:r>
              <a:rPr lang="cs-CZ" sz="2400" dirty="0"/>
              <a:t>je považován za autora </a:t>
            </a:r>
            <a:r>
              <a:rPr lang="cs-CZ" sz="2400" dirty="0">
                <a:solidFill>
                  <a:srgbClr val="C00000"/>
                </a:solidFill>
              </a:rPr>
              <a:t>bezdrátového telegrafu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prvního způsobu radiového </a:t>
            </a:r>
            <a:r>
              <a:rPr lang="cs-CZ" sz="2400" dirty="0" smtClean="0"/>
              <a:t>spojení</a:t>
            </a:r>
          </a:p>
          <a:p>
            <a:r>
              <a:rPr lang="cs-CZ" sz="2400" dirty="0" smtClean="0"/>
              <a:t>ve </a:t>
            </a:r>
            <a:r>
              <a:rPr lang="cs-CZ" sz="2400" dirty="0"/>
              <a:t>skutečnosti si ale stejný vynález patentoval o několik let dříve Nikola </a:t>
            </a:r>
            <a:r>
              <a:rPr lang="cs-CZ" sz="2400" dirty="0" smtClean="0"/>
              <a:t>Tesla</a:t>
            </a:r>
          </a:p>
          <a:p>
            <a:r>
              <a:rPr lang="cs-CZ" sz="2400" dirty="0" smtClean="0"/>
              <a:t>založil </a:t>
            </a:r>
            <a:r>
              <a:rPr lang="cs-CZ" sz="2400" dirty="0">
                <a:solidFill>
                  <a:srgbClr val="C00000"/>
                </a:solidFill>
              </a:rPr>
              <a:t>několik úspěšných společností </a:t>
            </a:r>
            <a:r>
              <a:rPr lang="cs-CZ" sz="2400" dirty="0"/>
              <a:t>podnikajících v oboru radiotelegrafického </a:t>
            </a:r>
            <a:r>
              <a:rPr lang="cs-CZ" sz="2400" dirty="0" smtClean="0"/>
              <a:t>spojení</a:t>
            </a:r>
          </a:p>
          <a:p>
            <a:r>
              <a:rPr lang="cs-CZ" sz="2400" dirty="0" smtClean="0"/>
              <a:t>1909 mu byla udělena </a:t>
            </a:r>
            <a:r>
              <a:rPr lang="cs-CZ" sz="2400" dirty="0" smtClean="0">
                <a:solidFill>
                  <a:srgbClr val="C00000"/>
                </a:solidFill>
              </a:rPr>
              <a:t>Nobelova cena </a:t>
            </a:r>
            <a:r>
              <a:rPr lang="cs-CZ" sz="2400" dirty="0" smtClean="0"/>
              <a:t>za fyziku</a:t>
            </a:r>
          </a:p>
          <a:p>
            <a:r>
              <a:rPr lang="cs-CZ" sz="2400" dirty="0"/>
              <a:t>12. prosince 1901 provedl první transatlantické bezdrátové </a:t>
            </a:r>
            <a:r>
              <a:rPr lang="cs-CZ" sz="2400" dirty="0" smtClean="0"/>
              <a:t>spojení</a:t>
            </a:r>
          </a:p>
          <a:p>
            <a:r>
              <a:rPr lang="cs-CZ" sz="2400" dirty="0" smtClean="0"/>
              <a:t>byl </a:t>
            </a:r>
            <a:r>
              <a:rPr lang="cs-CZ" sz="2400" dirty="0"/>
              <a:t>autorem </a:t>
            </a:r>
            <a:r>
              <a:rPr lang="cs-CZ" sz="2400" dirty="0">
                <a:solidFill>
                  <a:srgbClr val="C00000"/>
                </a:solidFill>
              </a:rPr>
              <a:t>mnoha dalších vynálezů </a:t>
            </a:r>
            <a:r>
              <a:rPr lang="cs-CZ" sz="2400" dirty="0"/>
              <a:t>(magnetický detektor, duplexní radiotelegrafie, rotační jiskřiště, vodorovná směrová </a:t>
            </a:r>
            <a:r>
              <a:rPr lang="cs-CZ" sz="2400" dirty="0" smtClean="0"/>
              <a:t>anténa)</a:t>
            </a:r>
            <a:endParaRPr lang="cs-CZ" sz="24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42875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99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marconiho</a:t>
            </a:r>
            <a:r>
              <a:rPr lang="cs-CZ" dirty="0" smtClean="0"/>
              <a:t> telegraf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08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/>
              <a:t>Albert </a:t>
            </a:r>
            <a:r>
              <a:rPr lang="cs-CZ" b="1" dirty="0" smtClean="0"/>
              <a:t>Einstein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r>
              <a:rPr lang="cs-CZ" sz="2400" dirty="0"/>
              <a:t>byl </a:t>
            </a:r>
            <a:r>
              <a:rPr lang="cs-CZ" sz="2400" dirty="0">
                <a:solidFill>
                  <a:srgbClr val="C00000"/>
                </a:solidFill>
              </a:rPr>
              <a:t>teoretický fyzik, jeden z nejvýznamnějších 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vědců </a:t>
            </a:r>
            <a:r>
              <a:rPr lang="cs-CZ" sz="2400" dirty="0">
                <a:solidFill>
                  <a:srgbClr val="C00000"/>
                </a:solidFill>
              </a:rPr>
              <a:t>všech </a:t>
            </a:r>
            <a:r>
              <a:rPr lang="cs-CZ" sz="2400" dirty="0" smtClean="0">
                <a:solidFill>
                  <a:srgbClr val="C00000"/>
                </a:solidFill>
              </a:rPr>
              <a:t>dob</a:t>
            </a:r>
          </a:p>
          <a:p>
            <a:r>
              <a:rPr lang="cs-CZ" sz="2400" dirty="0" smtClean="0"/>
              <a:t>mezi </a:t>
            </a:r>
            <a:r>
              <a:rPr lang="cs-CZ" sz="2400" dirty="0"/>
              <a:t>jeho příspěvky fyzice patří </a:t>
            </a:r>
            <a:r>
              <a:rPr lang="cs-CZ" sz="2400" dirty="0">
                <a:solidFill>
                  <a:srgbClr val="C00000"/>
                </a:solidFill>
              </a:rPr>
              <a:t>speciální </a:t>
            </a:r>
            <a:r>
              <a:rPr lang="cs-CZ" sz="2400" dirty="0" smtClean="0">
                <a:solidFill>
                  <a:srgbClr val="C00000"/>
                </a:solidFill>
              </a:rPr>
              <a:t>teorie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>
                <a:solidFill>
                  <a:srgbClr val="C00000"/>
                </a:solidFill>
              </a:rPr>
              <a:t>relativity (1905)</a:t>
            </a:r>
            <a:r>
              <a:rPr lang="cs-CZ" sz="2400" dirty="0"/>
              <a:t>, myšlenka kvantování elektromagnetického pole a vysvětlení fotoefektu (1905), vysvětlení Brownova pohybu (1905) a snad nejvíce </a:t>
            </a:r>
            <a:r>
              <a:rPr lang="cs-CZ" sz="2400" dirty="0">
                <a:solidFill>
                  <a:srgbClr val="C00000"/>
                </a:solidFill>
              </a:rPr>
              <a:t>obecná teorie relativity (1915)</a:t>
            </a:r>
            <a:r>
              <a:rPr lang="cs-CZ" sz="2400" dirty="0"/>
              <a:t>, která doposud nejlépe popisuje vesmír ve velkých </a:t>
            </a:r>
            <a:r>
              <a:rPr lang="cs-CZ" sz="2400" dirty="0" smtClean="0"/>
              <a:t>měřítkách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1921 byl oceněn </a:t>
            </a:r>
            <a:r>
              <a:rPr lang="cs-CZ" sz="2400" dirty="0">
                <a:solidFill>
                  <a:srgbClr val="C00000"/>
                </a:solidFill>
              </a:rPr>
              <a:t>Nobelovou cenou </a:t>
            </a:r>
            <a:r>
              <a:rPr lang="cs-CZ" sz="2400" dirty="0"/>
              <a:t>za </a:t>
            </a:r>
            <a:r>
              <a:rPr lang="cs-CZ" sz="2400" dirty="0" smtClean="0"/>
              <a:t>fyziku</a:t>
            </a:r>
          </a:p>
          <a:p>
            <a:r>
              <a:rPr lang="cs-CZ" sz="2400" dirty="0"/>
              <a:t>stal </a:t>
            </a:r>
            <a:r>
              <a:rPr lang="cs-CZ" sz="2400" dirty="0" smtClean="0"/>
              <a:t>se synonymem </a:t>
            </a:r>
            <a:r>
              <a:rPr lang="cs-CZ" sz="2400" dirty="0"/>
              <a:t>pro člověka s velmi vysokou inteligencí nebo zkrátka </a:t>
            </a:r>
            <a:r>
              <a:rPr lang="cs-CZ" sz="2400" dirty="0" smtClean="0">
                <a:solidFill>
                  <a:srgbClr val="C00000"/>
                </a:solidFill>
              </a:rPr>
              <a:t>génia</a:t>
            </a:r>
          </a:p>
          <a:p>
            <a:r>
              <a:rPr lang="cs-CZ" sz="2400" dirty="0"/>
              <a:t>byla </a:t>
            </a:r>
            <a:r>
              <a:rPr lang="cs-CZ" sz="2400" dirty="0" smtClean="0"/>
              <a:t>po něm pojmenována </a:t>
            </a:r>
            <a:r>
              <a:rPr lang="cs-CZ" sz="2400" dirty="0">
                <a:solidFill>
                  <a:srgbClr val="C00000"/>
                </a:solidFill>
              </a:rPr>
              <a:t>fotochemická jednotka </a:t>
            </a:r>
            <a:r>
              <a:rPr lang="cs-CZ" sz="2400" dirty="0" err="1">
                <a:solidFill>
                  <a:srgbClr val="C00000"/>
                </a:solidFill>
              </a:rPr>
              <a:t>einstein</a:t>
            </a:r>
            <a:r>
              <a:rPr lang="cs-CZ" sz="2400" dirty="0">
                <a:solidFill>
                  <a:srgbClr val="C00000"/>
                </a:solidFill>
              </a:rPr>
              <a:t>, chemický prvek einsteinium</a:t>
            </a:r>
            <a:r>
              <a:rPr lang="cs-CZ" sz="2400" dirty="0"/>
              <a:t> a planetka 2001 Einstein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914" y="32970"/>
            <a:ext cx="2143125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72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o </a:t>
            </a:r>
            <a:r>
              <a:rPr lang="cs-CZ" dirty="0" err="1" smtClean="0"/>
              <a:t>einsteinovi</a:t>
            </a:r>
            <a:r>
              <a:rPr lang="cs-CZ" dirty="0" smtClean="0"/>
              <a:t> asi nevíte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mládí byl považován za pomalého a tak trochu </a:t>
            </a:r>
            <a:r>
              <a:rPr lang="cs-CZ" sz="2400" dirty="0" err="1" smtClean="0"/>
              <a:t>natvrdlého</a:t>
            </a:r>
            <a:r>
              <a:rPr lang="cs-CZ" sz="2400" dirty="0" smtClean="0"/>
              <a:t> žáka – trpěl </a:t>
            </a:r>
            <a:r>
              <a:rPr lang="cs-CZ" sz="2400" dirty="0" smtClean="0">
                <a:solidFill>
                  <a:srgbClr val="C00000"/>
                </a:solidFill>
              </a:rPr>
              <a:t>dyslexií, byl ostýchavý</a:t>
            </a:r>
          </a:p>
          <a:p>
            <a:r>
              <a:rPr lang="cs-CZ" sz="2400" dirty="0" smtClean="0"/>
              <a:t>vědci se nyní shodují  na tom, že trpěl formou </a:t>
            </a:r>
            <a:r>
              <a:rPr lang="cs-CZ" sz="2400" dirty="0" smtClean="0">
                <a:solidFill>
                  <a:srgbClr val="C00000"/>
                </a:solidFill>
              </a:rPr>
              <a:t>autismu – tzv. Aspergerovým syndromem</a:t>
            </a:r>
          </a:p>
          <a:p>
            <a:r>
              <a:rPr lang="cs-CZ" sz="2400" dirty="0" smtClean="0"/>
              <a:t>po jeho smrti se pitvou ukázalo, že jeho </a:t>
            </a:r>
            <a:r>
              <a:rPr lang="cs-CZ" sz="2400" dirty="0" smtClean="0">
                <a:solidFill>
                  <a:srgbClr val="C00000"/>
                </a:solidFill>
              </a:rPr>
              <a:t>mozek měl vzácnou a velmi neobvyklou strukturu</a:t>
            </a:r>
          </a:p>
          <a:p>
            <a:r>
              <a:rPr lang="cs-CZ" sz="2400" dirty="0" smtClean="0"/>
              <a:t>není pravdou, že propadal v matematice – tehdy měli odlišnou stupnici</a:t>
            </a:r>
          </a:p>
          <a:p>
            <a:r>
              <a:rPr lang="cs-CZ" sz="2400" dirty="0" smtClean="0"/>
              <a:t>při přijímacím řízení na vysokou školu poprvé neuspěl – byl sice z matematiky výborný, ale propadl ze všech ostatních předmětů</a:t>
            </a:r>
          </a:p>
          <a:p>
            <a:r>
              <a:rPr lang="cs-CZ" sz="2400" dirty="0" smtClean="0"/>
              <a:t>pracoval spoustu let na švýcarském </a:t>
            </a:r>
            <a:r>
              <a:rPr lang="cs-CZ" sz="2400" dirty="0" smtClean="0">
                <a:solidFill>
                  <a:srgbClr val="C00000"/>
                </a:solidFill>
              </a:rPr>
              <a:t>patentovém úřadě</a:t>
            </a:r>
          </a:p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vegetariánem, pacifistou</a:t>
            </a:r>
            <a:r>
              <a:rPr lang="cs-CZ" sz="2400" dirty="0" smtClean="0"/>
              <a:t>, miloval hru na housle a jachting, byl </a:t>
            </a:r>
            <a:r>
              <a:rPr lang="cs-CZ" sz="2400" dirty="0" smtClean="0">
                <a:solidFill>
                  <a:srgbClr val="C00000"/>
                </a:solidFill>
              </a:rPr>
              <a:t>velmi roztržitý </a:t>
            </a:r>
            <a:r>
              <a:rPr lang="cs-CZ" sz="2400" dirty="0" smtClean="0"/>
              <a:t>– stále někde něco zapomínal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716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rychlé opakování</a:t>
            </a:r>
            <a:endParaRPr lang="cs-CZ" dirty="0"/>
          </a:p>
        </p:txBody>
      </p:sp>
      <p:sp>
        <p:nvSpPr>
          <p:cNvPr id="4" name="Vývojový diagram: paměť s přímým přístupem 3"/>
          <p:cNvSpPr/>
          <p:nvPr/>
        </p:nvSpPr>
        <p:spPr>
          <a:xfrm>
            <a:off x="1158249" y="5294118"/>
            <a:ext cx="2664296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W. H. </a:t>
            </a:r>
            <a:r>
              <a:rPr lang="cs-CZ" dirty="0" err="1" smtClean="0"/>
              <a:t>Röntgen</a:t>
            </a:r>
            <a:endParaRPr lang="cs-CZ" dirty="0"/>
          </a:p>
        </p:txBody>
      </p:sp>
      <p:sp>
        <p:nvSpPr>
          <p:cNvPr id="5" name="Vývojový diagram: paměť s přímým přístupem 4"/>
          <p:cNvSpPr/>
          <p:nvPr/>
        </p:nvSpPr>
        <p:spPr>
          <a:xfrm>
            <a:off x="3275856" y="2289239"/>
            <a:ext cx="2448272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H. Becquerel</a:t>
            </a:r>
            <a:endParaRPr lang="cs-CZ" dirty="0"/>
          </a:p>
        </p:txBody>
      </p:sp>
      <p:sp>
        <p:nvSpPr>
          <p:cNvPr id="6" name="Vývojový diagram: paměť s přímým přístupem 5"/>
          <p:cNvSpPr/>
          <p:nvPr/>
        </p:nvSpPr>
        <p:spPr>
          <a:xfrm>
            <a:off x="83573" y="3339852"/>
            <a:ext cx="2771800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M. </a:t>
            </a:r>
            <a:r>
              <a:rPr lang="cs-CZ" dirty="0" err="1" smtClean="0"/>
              <a:t>Sklodowská</a:t>
            </a:r>
            <a:endParaRPr lang="cs-CZ" dirty="0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4211960" y="4077072"/>
            <a:ext cx="2232248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G. </a:t>
            </a:r>
            <a:r>
              <a:rPr lang="cs-CZ" dirty="0" err="1" smtClean="0"/>
              <a:t>Marconi</a:t>
            </a:r>
            <a:endParaRPr lang="cs-CZ" dirty="0"/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5508104" y="1480592"/>
            <a:ext cx="2304256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Einstein</a:t>
            </a:r>
            <a:endParaRPr lang="cs-CZ" dirty="0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323528" y="1556792"/>
            <a:ext cx="2448272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Fleming</a:t>
            </a:r>
            <a:endParaRPr lang="cs-CZ" dirty="0"/>
          </a:p>
        </p:txBody>
      </p:sp>
      <p:sp>
        <p:nvSpPr>
          <p:cNvPr id="10" name="Vývojový diagram: paměť s přímým přístupem 9"/>
          <p:cNvSpPr/>
          <p:nvPr/>
        </p:nvSpPr>
        <p:spPr>
          <a:xfrm>
            <a:off x="5724128" y="3284209"/>
            <a:ext cx="2592288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R. Koch</a:t>
            </a:r>
            <a:endParaRPr lang="cs-CZ" dirty="0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6521330" y="5145182"/>
            <a:ext cx="2604655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I. P. Pavlov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11960" y="4905253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objev přirozené radioaktivity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60227" y="2174939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objev radioaktivity, radium, polonium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51920" y="5930117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objev původců tuberkulózy a cholery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27439" y="1251992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podmíněný a nepodmíněný reflex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96236" y="4077072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objev penicilínu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3125" y="4354535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3"/>
                </a:solidFill>
              </a:rPr>
              <a:t>rentgenovy</a:t>
            </a:r>
            <a:r>
              <a:rPr lang="cs-CZ" dirty="0" smtClean="0">
                <a:solidFill>
                  <a:schemeClr val="accent3"/>
                </a:solidFill>
              </a:rPr>
              <a:t> paprsky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9552" y="2289239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telegraf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48011" y="3089339"/>
            <a:ext cx="2232248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teoretický fyzik, speciální teorie relativity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18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7 L 0.31719 -0.35301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51" y="-1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53 -0.01436 L -0.11632 -0.26482 " pathEditMode="relative" rAng="0" ptsTypes="AA">
                                      <p:cBhvr>
                                        <p:cTn id="1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92" y="-1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73 -0.01598 L 0.42309 0.36712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1042 L -0.66354 -0.27662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73" y="-1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3 0.0037 L 0.30903 -0.28079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-1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0.07344 0.23935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63" y="1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-0.73455 0.28426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36" y="1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0.38247 0.68125 " pathEditMode="relative" rAng="0" ptsTypes="AA">
                                      <p:cBhvr>
                                        <p:cTn id="1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15" y="3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052164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28. 01.  2013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vědy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9.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P. Pavlov, R. Koch, A. Fleming, W. C.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Röntgen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H. Becquerel, M. C.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Sklodowská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G.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Marconi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A. Einstein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110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229787"/>
              </p:ext>
            </p:extLst>
          </p:nvPr>
        </p:nvGraphicFramePr>
        <p:xfrm>
          <a:off x="755576" y="692696"/>
          <a:ext cx="7358063" cy="1584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9. ročník. Časová dotace cca 40 min. Materiál obsahuje jednu  </a:t>
                      </a:r>
                      <a:r>
                        <a:rPr lang="cs-CZ" sz="1400" baseline="0" dirty="0" err="1" smtClean="0"/>
                        <a:t>spojovačku</a:t>
                      </a:r>
                      <a:r>
                        <a:rPr lang="cs-CZ" sz="1400" baseline="0" dirty="0" smtClean="0"/>
                        <a:t> s řešením a průběžné otázky v textu prezentace – ty mají za úkol posilovat mezipředmětové vztahy. Materiál seznamuje s významnými velikány vědy počátku 20. století. 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6033027"/>
              </p:ext>
            </p:extLst>
          </p:nvPr>
        </p:nvGraphicFramePr>
        <p:xfrm>
          <a:off x="827584" y="2132857"/>
          <a:ext cx="7358063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http://upload.wikimedia.org/wikipedia/commons/2/2a/Ivan_Pavlov_nobel.jpg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http://www.szs-tabor.cz/Projekt/projekt/som/Obrazovy_pruvodce/tema/t10/1017.jpg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http://upload.wikimedia.org/wikipedia/commons/thumb/8/8d/RobertKoch_cropped.jpg/220px-RobertKoch_cropped.jpg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http://im.novinky.cz/081/200819-top_foto1-7smed.jpg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http://content.answcdn.com/main/content/img/scitech/HSsirale.jpg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http://media.novinky.cz/115/281152-original1-grm3x.jpg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http://upload.wikimedia.org/wikipedia/commons/thumb/c/cc/PenicillinPSAedit.jpg/220px-PenicillinPSAedit.jpg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http://upload.wikimedia.org/wikipedia/commons/thumb/8/86/Wilhelm_Conrad_R%C3%B6ntgen_%281845--1923%29.jpg/225px-Wilhelm_Conrad_R%C3%B6ntgen_%281845--1923%29.jpg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http://upload.wikimedia.org/wikipedia/commons/thumb/f/fb/X-ray_by_Wilhelm_R%C3%B6ntgen_of_Albert_von_K%C3%B6lliker%27s_hand_-_18960123-02.jpg/220px-X-ray_by_Wilhelm_R%C3%B6ntgen_of_Albert_von_K%C3%B6lliker%27s_hand_-_18960123-02.jpg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http://upload.wikimedia.org/wikipedia/commons/thumb/a/a3/Henri_Becquerel.jpg/225px-Henri_Becquerel.jpg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http://www.hvezdaren.sk/buxus/images/2010/fyzikovia/curie/c02.jpg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http://www.trekkies.cz/storage/obrazky/2012/201209161832_d-121_radioaktivita.jpg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http://www.transformacni-technologie.cz/obrazky/529.jpg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http://hp.ujf.cas.cz/~wagner/popclan/jadra/supertezka_soubory/image026.jpg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http://upload.wikimedia.org/wikipedia/commons/thumb/3/3b/Marconi.jpg/150px-Marconi.jpg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http://media.novinky.cz/127/271276-original1-3wgef.jpg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http://upload.wikimedia.org/wikipedia/commons/thumb/d/d3/Albert_Einstein_Head.jpg/225px-Albert_Einstein_Head.jpg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galerie </a:t>
                      </a:r>
                      <a:r>
                        <a:rPr lang="cs-CZ" sz="900" baseline="0" dirty="0" smtClean="0">
                          <a:hlinkClick r:id="rId20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785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Vlastní 2">
      <a:dk1>
        <a:srgbClr val="381750"/>
      </a:dk1>
      <a:lt1>
        <a:srgbClr val="D4F3EE"/>
      </a:lt1>
      <a:dk2>
        <a:srgbClr val="073763"/>
      </a:dk2>
      <a:lt2>
        <a:srgbClr val="C7A2E3"/>
      </a:lt2>
      <a:accent1>
        <a:srgbClr val="0F6FC6"/>
      </a:accent1>
      <a:accent2>
        <a:srgbClr val="009DD9"/>
      </a:accent2>
      <a:accent3>
        <a:srgbClr val="381750"/>
      </a:accent3>
      <a:accent4>
        <a:srgbClr val="10CF9B"/>
      </a:accent4>
      <a:accent5>
        <a:srgbClr val="3ECCB4"/>
      </a:accent5>
      <a:accent6>
        <a:srgbClr val="248D7B"/>
      </a:accent6>
      <a:hlink>
        <a:srgbClr val="34BAA4"/>
      </a:hlink>
      <a:folHlink>
        <a:srgbClr val="E6F8F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1225</Words>
  <Application>Microsoft Office PowerPoint</Application>
  <PresentationFormat>Předvádění na obrazovce (4:3)</PresentationFormat>
  <Paragraphs>170</Paragraphs>
  <Slides>19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Cesta</vt:lpstr>
      <vt:lpstr>Prezentace aplikace PowerPoint</vt:lpstr>
      <vt:lpstr>Osobnosti vědy</vt:lpstr>
      <vt:lpstr>Ivan Petrovič Pavlov</vt:lpstr>
      <vt:lpstr>Ivan Petrovič Pavlov</vt:lpstr>
      <vt:lpstr>Robert Koch</vt:lpstr>
      <vt:lpstr>Robert Koch</vt:lpstr>
      <vt:lpstr>Alexander Fleming </vt:lpstr>
      <vt:lpstr>Alexander Fleming</vt:lpstr>
      <vt:lpstr>Wilhelm Conrad Röntgen</vt:lpstr>
      <vt:lpstr>Henri Becquerel</vt:lpstr>
      <vt:lpstr>Maria Curie-Skłodowska</vt:lpstr>
      <vt:lpstr>Prezentace aplikace PowerPoint</vt:lpstr>
      <vt:lpstr>Guglielmo Marconi</vt:lpstr>
      <vt:lpstr>marconiho telegraf</vt:lpstr>
      <vt:lpstr>Albert Einstein</vt:lpstr>
      <vt:lpstr>Co o einsteinovi asi nevíte</vt:lpstr>
      <vt:lpstr>rychlé opakování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26</cp:revision>
  <dcterms:created xsi:type="dcterms:W3CDTF">2013-01-28T10:43:53Z</dcterms:created>
  <dcterms:modified xsi:type="dcterms:W3CDTF">2013-01-29T11:30:36Z</dcterms:modified>
</cp:coreProperties>
</file>