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2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9A6DB8-5C7F-4852-80DC-3A8781C6BCD8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8E8F5C-F8DB-4B21-8E90-BEF1D76F1A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0999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8E8F5C-F8DB-4B21-8E90-BEF1D76F1A95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65379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8E8F5C-F8DB-4B21-8E90-BEF1D76F1A95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66416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17731-F0A4-4261-A20A-BAC5C099A900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56636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632063-F543-4D1D-AB3D-59930624A64B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35118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A2424-AF10-4177-89DA-EE2D71743CC1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88BAE-C6BA-4691-9BEC-C0D91D845D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7046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A2424-AF10-4177-89DA-EE2D71743CC1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88BAE-C6BA-4691-9BEC-C0D91D845D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572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A2424-AF10-4177-89DA-EE2D71743CC1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88BAE-C6BA-4691-9BEC-C0D91D845D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3437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A2424-AF10-4177-89DA-EE2D71743CC1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88BAE-C6BA-4691-9BEC-C0D91D845D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9221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A2424-AF10-4177-89DA-EE2D71743CC1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88BAE-C6BA-4691-9BEC-C0D91D845D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366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A2424-AF10-4177-89DA-EE2D71743CC1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88BAE-C6BA-4691-9BEC-C0D91D845D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354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A2424-AF10-4177-89DA-EE2D71743CC1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88BAE-C6BA-4691-9BEC-C0D91D845D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3772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A2424-AF10-4177-89DA-EE2D71743CC1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88BAE-C6BA-4691-9BEC-C0D91D845D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9342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A2424-AF10-4177-89DA-EE2D71743CC1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88BAE-C6BA-4691-9BEC-C0D91D845D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2587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A2424-AF10-4177-89DA-EE2D71743CC1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88BAE-C6BA-4691-9BEC-C0D91D845D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0823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A2424-AF10-4177-89DA-EE2D71743CC1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88BAE-C6BA-4691-9BEC-C0D91D845D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6208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A2424-AF10-4177-89DA-EE2D71743CC1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3988BAE-C6BA-4691-9BEC-C0D91D845D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A2424-AF10-4177-89DA-EE2D71743CC1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3988BAE-C6BA-4691-9BEC-C0D91D845D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A2424-AF10-4177-89DA-EE2D71743CC1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88BAE-C6BA-4691-9BEC-C0D91D845DA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A2424-AF10-4177-89DA-EE2D71743CC1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88BAE-C6BA-4691-9BEC-C0D91D845D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A2424-AF10-4177-89DA-EE2D71743CC1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C3988BAE-C6BA-4691-9BEC-C0D91D845DA8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A2424-AF10-4177-89DA-EE2D71743CC1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88BAE-C6BA-4691-9BEC-C0D91D845D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A2424-AF10-4177-89DA-EE2D71743CC1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88BAE-C6BA-4691-9BEC-C0D91D845D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A2424-AF10-4177-89DA-EE2D71743CC1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88BAE-C6BA-4691-9BEC-C0D91D845D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A2424-AF10-4177-89DA-EE2D71743CC1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88BAE-C6BA-4691-9BEC-C0D91D845DA8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A2424-AF10-4177-89DA-EE2D71743CC1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88BAE-C6BA-4691-9BEC-C0D91D845D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A2424-AF10-4177-89DA-EE2D71743CC1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88BAE-C6BA-4691-9BEC-C0D91D845D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BA2424-AF10-4177-89DA-EE2D71743CC1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88BAE-C6BA-4691-9BEC-C0D91D845D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93662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6BA2424-AF10-4177-89DA-EE2D71743CC1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3988BAE-C6BA-4691-9BEC-C0D91D845DA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7.e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ujv.cz/image/image_gallery?uuid=1ab3f26e-3f1f-467f-89b1-962bddc7590d&amp;groupId=10504&amp;t=1278938011647" TargetMode="External"/><Relationship Id="rId13" Type="http://schemas.openxmlformats.org/officeDocument/2006/relationships/hyperlink" Target="http://vtm.e15.cz/files/imagecache/dust_filerenderer_normal/upload/aktuality/5065/uk_zka_kl_nov_ho_p_sma_zdroj_cc_by_sa_3_0_chriso_50b5e85781.jpg" TargetMode="External"/><Relationship Id="rId18" Type="http://schemas.openxmlformats.org/officeDocument/2006/relationships/hyperlink" Target="http://www.office.microsoft.com/" TargetMode="External"/><Relationship Id="rId3" Type="http://schemas.openxmlformats.org/officeDocument/2006/relationships/hyperlink" Target="http://upload.wikimedia.org/wikipedia/commons/thumb/a/a2/Jan_Jansk%C3%BD%2C_1902.jpg/225px-Jan_Jansk%C3%BD%2C_1902.jpg" TargetMode="External"/><Relationship Id="rId7" Type="http://schemas.openxmlformats.org/officeDocument/2006/relationships/hyperlink" Target="http://chir1.lf1.cuni.cz/Data/img/3351/Jirasek.jpg" TargetMode="External"/><Relationship Id="rId12" Type="http://schemas.openxmlformats.org/officeDocument/2006/relationships/hyperlink" Target="http://nd01.jxs.cz/702/887/ef29e10a02_18834657_o2.jpg" TargetMode="External"/><Relationship Id="rId17" Type="http://schemas.openxmlformats.org/officeDocument/2006/relationships/hyperlink" Target="http://upload.wikimedia.org/wikipedia/commons/thumb/6/63/Josef_Peka%C5%99.JPG/220px-Josef_Peka%C5%99.JPG" TargetMode="External"/><Relationship Id="rId2" Type="http://schemas.openxmlformats.org/officeDocument/2006/relationships/notesSlide" Target="../notesSlides/notesSlide4.xml"/><Relationship Id="rId16" Type="http://schemas.openxmlformats.org/officeDocument/2006/relationships/hyperlink" Target="http://nd03.jxs.cz/951/249/767eeff7d0_56037203_o2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thumb/1/12/Sigmund_Freud_LIFE.jpg/225px-Sigmund_Freud_LIFE.jpg" TargetMode="External"/><Relationship Id="rId11" Type="http://schemas.openxmlformats.org/officeDocument/2006/relationships/hyperlink" Target="http://upload.wikimedia.org/wikipedia/commons/thumb/8/85/Bed%C5%99ich_Hrozn%C3%BD_v_20._letech.jpg/220px-Bed%C5%99ich_Hrozn%C3%BD_v_20._letech.jpg" TargetMode="External"/><Relationship Id="rId5" Type="http://schemas.openxmlformats.org/officeDocument/2006/relationships/hyperlink" Target="http://www.ods-karvina.cz/img/clanky/2010/100106-big.jpg" TargetMode="External"/><Relationship Id="rId15" Type="http://schemas.openxmlformats.org/officeDocument/2006/relationships/hyperlink" Target="http://www.teiresias.muni.cz/gifs/web/motto.bmp" TargetMode="External"/><Relationship Id="rId10" Type="http://schemas.openxmlformats.org/officeDocument/2006/relationships/hyperlink" Target="http://www.tyden.cz/obrazek/1121956907-47d54daf37c69_275x183.jpg" TargetMode="External"/><Relationship Id="rId4" Type="http://schemas.openxmlformats.org/officeDocument/2006/relationships/hyperlink" Target="http://www.wikiskripta.eu/images/a/a6/Krevni_skupiny.png" TargetMode="External"/><Relationship Id="rId9" Type="http://schemas.openxmlformats.org/officeDocument/2006/relationships/hyperlink" Target="http://img.radio.cz/pictures/osobnosti/nobile_behounek.jpg" TargetMode="External"/><Relationship Id="rId14" Type="http://schemas.openxmlformats.org/officeDocument/2006/relationships/hyperlink" Target="http://myty.info/image/2007040004/elefantina_papyrus_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Podnadpis 2"/>
          <p:cNvSpPr>
            <a:spLocks noGrp="1"/>
          </p:cNvSpPr>
          <p:nvPr>
            <p:ph type="subTitle" idx="1"/>
          </p:nvPr>
        </p:nvSpPr>
        <p:spPr>
          <a:xfrm>
            <a:off x="571500" y="908721"/>
            <a:ext cx="7929563" cy="5449218"/>
          </a:xfrm>
        </p:spPr>
        <p:txBody>
          <a:bodyPr/>
          <a:lstStyle/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Autor:  Mgr. Lenka Kudrnová</a:t>
            </a:r>
          </a:p>
          <a:p>
            <a:pPr algn="l"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Název:</a:t>
            </a:r>
            <a:r>
              <a:rPr lang="cs-CZ" sz="2800" dirty="0" smtClean="0"/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VY_32_INOVACE_05_B</a:t>
            </a:r>
            <a:r>
              <a:rPr lang="cs-CZ" sz="2800" dirty="0" smtClean="0">
                <a:solidFill>
                  <a:schemeClr val="tx1"/>
                </a:solidFill>
                <a:latin typeface="Arial" charset="0"/>
              </a:rPr>
              <a:t>_14 </a:t>
            </a:r>
            <a:r>
              <a:rPr lang="cs-CZ" sz="2800" dirty="0" smtClean="0">
                <a:solidFill>
                  <a:schemeClr val="tx1"/>
                </a:solidFill>
                <a:latin typeface="Arial" charset="0"/>
              </a:rPr>
              <a:t>Osobnosti </a:t>
            </a:r>
            <a:r>
              <a:rPr lang="cs-CZ" sz="2800" dirty="0" smtClean="0">
                <a:solidFill>
                  <a:schemeClr val="tx1"/>
                </a:solidFill>
                <a:latin typeface="Arial" charset="0"/>
              </a:rPr>
              <a:t>české vědy</a:t>
            </a:r>
            <a:endParaRPr lang="cs-CZ" sz="2800" dirty="0" smtClean="0">
              <a:solidFill>
                <a:schemeClr val="tx1"/>
              </a:solidFill>
              <a:latin typeface="Arial" charset="0"/>
            </a:endParaRPr>
          </a:p>
          <a:p>
            <a:pPr algn="l"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Téma: Dějepis 9. ročník </a:t>
            </a:r>
            <a:r>
              <a:rPr lang="cs-CZ" sz="2800" dirty="0">
                <a:solidFill>
                  <a:schemeClr val="tx1"/>
                </a:solidFill>
              </a:rPr>
              <a:t> </a:t>
            </a:r>
            <a:endParaRPr lang="cs-CZ" sz="2800" dirty="0" smtClean="0">
              <a:solidFill>
                <a:schemeClr val="tx1"/>
              </a:solidFill>
            </a:endParaRPr>
          </a:p>
          <a:p>
            <a:pPr algn="l"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Číslo projektu: CZ.1.07/1.4.00/21.2131</a:t>
            </a:r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4786313"/>
            <a:ext cx="64722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3314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/>
              <a:t>Osobnosti české vědy</a:t>
            </a:r>
            <a:endParaRPr lang="cs-CZ" sz="4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cs-CZ" dirty="0" smtClean="0"/>
              <a:t>Mgr. Lenka Kudrnová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7920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Jan Jánský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246910"/>
            <a:ext cx="8686800" cy="5350442"/>
          </a:xfrm>
        </p:spPr>
        <p:txBody>
          <a:bodyPr>
            <a:normAutofit fontScale="92500"/>
          </a:bodyPr>
          <a:lstStyle/>
          <a:p>
            <a:r>
              <a:rPr lang="cs-CZ" sz="2400" dirty="0"/>
              <a:t>byl český </a:t>
            </a:r>
            <a:r>
              <a:rPr lang="cs-CZ" sz="2400" dirty="0">
                <a:solidFill>
                  <a:srgbClr val="C00000"/>
                </a:solidFill>
              </a:rPr>
              <a:t>sérolog, neurolog a </a:t>
            </a:r>
            <a:r>
              <a:rPr lang="cs-CZ" sz="2400" dirty="0" smtClean="0">
                <a:solidFill>
                  <a:srgbClr val="C00000"/>
                </a:solidFill>
              </a:rPr>
              <a:t>psychiatr</a:t>
            </a:r>
          </a:p>
          <a:p>
            <a:r>
              <a:rPr lang="cs-CZ" sz="2400" dirty="0" smtClean="0"/>
              <a:t> </a:t>
            </a:r>
            <a:r>
              <a:rPr lang="cs-CZ" sz="2400" dirty="0">
                <a:solidFill>
                  <a:srgbClr val="C00000"/>
                </a:solidFill>
              </a:rPr>
              <a:t>objevitel čtyř základních krevních </a:t>
            </a:r>
            <a:r>
              <a:rPr lang="cs-CZ" sz="2400" dirty="0" smtClean="0">
                <a:solidFill>
                  <a:srgbClr val="C00000"/>
                </a:solidFill>
              </a:rPr>
              <a:t>skupin</a:t>
            </a:r>
          </a:p>
          <a:p>
            <a:r>
              <a:rPr lang="cs-CZ" sz="2400" dirty="0" smtClean="0"/>
              <a:t>byl </a:t>
            </a:r>
            <a:r>
              <a:rPr lang="cs-CZ" sz="2400" dirty="0"/>
              <a:t>soudním znalcem z psychiatrie a jeho posudky přispívaly k vážnosti oboru u </a:t>
            </a:r>
            <a:r>
              <a:rPr lang="cs-CZ" sz="2400" dirty="0" smtClean="0"/>
              <a:t>soudu</a:t>
            </a:r>
          </a:p>
          <a:p>
            <a:r>
              <a:rPr lang="cs-CZ" sz="2400" dirty="0" smtClean="0"/>
              <a:t>v období 1. světové války nastoupil jako lékař na frontu</a:t>
            </a:r>
          </a:p>
          <a:p>
            <a:r>
              <a:rPr lang="cs-CZ" sz="2400" dirty="0" smtClean="0"/>
              <a:t>po prodělaném infarktu byl zproštěn služby</a:t>
            </a:r>
          </a:p>
          <a:p>
            <a:r>
              <a:rPr lang="cs-CZ" sz="2400" dirty="0" smtClean="0"/>
              <a:t>zemřel na anginu pectoris</a:t>
            </a:r>
          </a:p>
          <a:p>
            <a:r>
              <a:rPr lang="cs-CZ" sz="2400" dirty="0" smtClean="0"/>
              <a:t>jako </a:t>
            </a:r>
            <a:r>
              <a:rPr lang="cs-CZ" sz="2400" dirty="0"/>
              <a:t>víceméně vedlejší produkt své výzkumné činnosti popsal čtyři základní krevní skupiny (neoznačil tak, jak je tomu dnes, tedy A, B, AB a 0, ale přiřadil jim římské číslice I., II., III. a IV</a:t>
            </a:r>
            <a:r>
              <a:rPr lang="cs-CZ" sz="2400" dirty="0" smtClean="0"/>
              <a:t>.), </a:t>
            </a:r>
            <a:r>
              <a:rPr lang="cs-CZ" sz="2400" dirty="0" smtClean="0">
                <a:solidFill>
                  <a:srgbClr val="C00000"/>
                </a:solidFill>
              </a:rPr>
              <a:t>Nobelovu cenu </a:t>
            </a:r>
            <a:r>
              <a:rPr lang="cs-CZ" sz="2400" dirty="0" smtClean="0"/>
              <a:t>za objev krevních skupin </a:t>
            </a:r>
            <a:r>
              <a:rPr lang="cs-CZ" sz="2400" dirty="0" smtClean="0">
                <a:solidFill>
                  <a:srgbClr val="C00000"/>
                </a:solidFill>
              </a:rPr>
              <a:t>obdržel K. </a:t>
            </a:r>
            <a:r>
              <a:rPr lang="cs-CZ" sz="2400" dirty="0" err="1" smtClean="0">
                <a:solidFill>
                  <a:srgbClr val="C00000"/>
                </a:solidFill>
              </a:rPr>
              <a:t>Landsteiner</a:t>
            </a:r>
            <a:r>
              <a:rPr lang="cs-CZ" sz="2400" dirty="0" smtClean="0">
                <a:solidFill>
                  <a:srgbClr val="C00000"/>
                </a:solidFill>
              </a:rPr>
              <a:t> </a:t>
            </a:r>
            <a:r>
              <a:rPr lang="cs-CZ" sz="2400" dirty="0" smtClean="0"/>
              <a:t>(o Jánském až do 1923 vědecký svět vůbec nic netušil)</a:t>
            </a:r>
          </a:p>
          <a:p>
            <a:r>
              <a:rPr lang="cs-CZ" sz="2400" dirty="0" smtClean="0"/>
              <a:t>byl </a:t>
            </a:r>
            <a:r>
              <a:rPr lang="cs-CZ" sz="2400" dirty="0">
                <a:solidFill>
                  <a:srgbClr val="C00000"/>
                </a:solidFill>
              </a:rPr>
              <a:t>propagátorem dárcovství </a:t>
            </a:r>
            <a:r>
              <a:rPr lang="cs-CZ" sz="2400" dirty="0" smtClean="0">
                <a:solidFill>
                  <a:srgbClr val="C00000"/>
                </a:solidFill>
              </a:rPr>
              <a:t>krve</a:t>
            </a:r>
            <a:r>
              <a:rPr lang="cs-CZ" sz="2400" dirty="0" smtClean="0"/>
              <a:t>, na </a:t>
            </a:r>
            <a:r>
              <a:rPr lang="cs-CZ" sz="2400" dirty="0"/>
              <a:t>jeho počest je dobrovolným dárcům krve </a:t>
            </a:r>
            <a:r>
              <a:rPr lang="cs-CZ" sz="2400" dirty="0" smtClean="0"/>
              <a:t> </a:t>
            </a:r>
            <a:r>
              <a:rPr lang="cs-CZ" sz="2400" dirty="0"/>
              <a:t>udělována Medaile prof. MUDr. Jana </a:t>
            </a:r>
            <a:r>
              <a:rPr lang="cs-CZ" sz="2400" dirty="0" smtClean="0"/>
              <a:t>Janského</a:t>
            </a:r>
            <a:endParaRPr lang="cs-CZ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84" t="9246" r="17676" b="31311"/>
          <a:stretch/>
        </p:blipFill>
        <p:spPr bwMode="auto">
          <a:xfrm>
            <a:off x="7452320" y="332510"/>
            <a:ext cx="1413163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3057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Krevní skupiny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12780"/>
            <a:ext cx="4000500" cy="2580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3082" y="1505800"/>
            <a:ext cx="1275588" cy="1340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550731" y="3140968"/>
            <a:ext cx="410029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Víš jakou máš krevní skupinu?</a:t>
            </a:r>
          </a:p>
          <a:p>
            <a:r>
              <a:rPr lang="cs-CZ" sz="2400" dirty="0" smtClean="0"/>
              <a:t>Proč bys tuto informaci měl</a:t>
            </a:r>
          </a:p>
          <a:p>
            <a:r>
              <a:rPr lang="cs-CZ" sz="2400" dirty="0" smtClean="0"/>
              <a:t>vědět?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4941168"/>
            <a:ext cx="864512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Co by se stalo, kdyby při krevní transfúzi byla člověku se skupinou</a:t>
            </a:r>
          </a:p>
          <a:p>
            <a:r>
              <a:rPr lang="cs-CZ" sz="2400" dirty="0" smtClean="0"/>
              <a:t>A dána krev dárce skupiny 0? Jak by se změnila situace, kdyby</a:t>
            </a:r>
          </a:p>
          <a:p>
            <a:r>
              <a:rPr lang="cs-CZ" sz="2400" dirty="0" smtClean="0"/>
              <a:t>tomu bylo opačně?</a:t>
            </a:r>
            <a:endParaRPr lang="cs-CZ" sz="24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840" y="3993103"/>
            <a:ext cx="1222643" cy="1222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9732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b="1" dirty="0"/>
              <a:t>Sigmund </a:t>
            </a:r>
            <a:r>
              <a:rPr lang="cs-CZ" b="1" dirty="0" smtClean="0"/>
              <a:t>Freud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sz="2400" dirty="0">
                <a:solidFill>
                  <a:srgbClr val="C00000"/>
                </a:solidFill>
              </a:rPr>
              <a:t>lékař–neurolog, psycholog </a:t>
            </a:r>
            <a:endParaRPr lang="pl-PL" sz="2400" dirty="0" smtClean="0">
              <a:solidFill>
                <a:srgbClr val="C00000"/>
              </a:solidFill>
            </a:endParaRPr>
          </a:p>
          <a:p>
            <a:r>
              <a:rPr lang="pl-PL" sz="2400" dirty="0" smtClean="0">
                <a:solidFill>
                  <a:srgbClr val="C00000"/>
                </a:solidFill>
              </a:rPr>
              <a:t> </a:t>
            </a:r>
            <a:r>
              <a:rPr lang="pl-PL" sz="2400" dirty="0">
                <a:solidFill>
                  <a:srgbClr val="C00000"/>
                </a:solidFill>
              </a:rPr>
              <a:t>zakladatel </a:t>
            </a:r>
            <a:r>
              <a:rPr lang="pl-PL" sz="2400" dirty="0" smtClean="0">
                <a:solidFill>
                  <a:srgbClr val="C00000"/>
                </a:solidFill>
              </a:rPr>
              <a:t>psychoanalýzy</a:t>
            </a:r>
          </a:p>
          <a:p>
            <a:r>
              <a:rPr lang="cs-CZ" sz="2400" dirty="0" smtClean="0"/>
              <a:t>narodil </a:t>
            </a:r>
            <a:r>
              <a:rPr lang="cs-CZ" sz="2400" dirty="0"/>
              <a:t>se v moravském </a:t>
            </a:r>
            <a:r>
              <a:rPr lang="cs-CZ" sz="2400" dirty="0" err="1"/>
              <a:t>Příboře</a:t>
            </a:r>
            <a:r>
              <a:rPr lang="cs-CZ" sz="2400" dirty="0"/>
              <a:t> v německy mluvící židovské </a:t>
            </a:r>
            <a:r>
              <a:rPr lang="cs-CZ" sz="2400" dirty="0" smtClean="0"/>
              <a:t>rodině</a:t>
            </a:r>
          </a:p>
          <a:p>
            <a:r>
              <a:rPr lang="cs-CZ" sz="2400" dirty="0" smtClean="0"/>
              <a:t>už </a:t>
            </a:r>
            <a:r>
              <a:rPr lang="cs-CZ" sz="2400" dirty="0"/>
              <a:t>během jeho dětství se ale rodina přestěhovala </a:t>
            </a:r>
            <a:r>
              <a:rPr lang="cs-CZ" sz="2400" dirty="0">
                <a:solidFill>
                  <a:srgbClr val="C00000"/>
                </a:solidFill>
              </a:rPr>
              <a:t>do Vídně</a:t>
            </a:r>
            <a:r>
              <a:rPr lang="cs-CZ" sz="2400" dirty="0"/>
              <a:t>, kde prožil takřka celý </a:t>
            </a:r>
            <a:r>
              <a:rPr lang="cs-CZ" sz="2400" dirty="0" smtClean="0"/>
              <a:t>život</a:t>
            </a:r>
          </a:p>
          <a:p>
            <a:r>
              <a:rPr lang="cs-CZ" sz="2400" dirty="0" smtClean="0"/>
              <a:t> </a:t>
            </a:r>
            <a:r>
              <a:rPr lang="cs-CZ" sz="2400" dirty="0"/>
              <a:t>zemřel ale </a:t>
            </a:r>
            <a:r>
              <a:rPr lang="cs-CZ" sz="2400" dirty="0">
                <a:solidFill>
                  <a:srgbClr val="C00000"/>
                </a:solidFill>
              </a:rPr>
              <a:t>v emigraci v Londýně</a:t>
            </a:r>
            <a:r>
              <a:rPr lang="cs-CZ" sz="2400" dirty="0"/>
              <a:t>, kam se uchýlil před nastupujícím </a:t>
            </a:r>
            <a:r>
              <a:rPr lang="cs-CZ" sz="2400" dirty="0" smtClean="0"/>
              <a:t>nacismem</a:t>
            </a:r>
          </a:p>
          <a:p>
            <a:r>
              <a:rPr lang="cs-CZ" sz="2400" dirty="0" smtClean="0"/>
              <a:t>vytvořil </a:t>
            </a:r>
            <a:r>
              <a:rPr lang="cs-CZ" sz="2400" dirty="0"/>
              <a:t>psychoterapeutickou metodu založenou na volných asociacích </a:t>
            </a:r>
            <a:r>
              <a:rPr lang="cs-CZ" sz="2400" dirty="0" smtClean="0"/>
              <a:t>pacienta, na výkladu jeho přání, promluv, snů a přenesených emocí</a:t>
            </a:r>
            <a:endParaRPr lang="cs-CZ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15" r="18971" b="53876"/>
          <a:stretch/>
        </p:blipFill>
        <p:spPr bwMode="auto">
          <a:xfrm>
            <a:off x="7308304" y="227998"/>
            <a:ext cx="1579415" cy="1681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9010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b="1" dirty="0"/>
              <a:t>Arnold </a:t>
            </a:r>
            <a:r>
              <a:rPr lang="cs-CZ" b="1" dirty="0" smtClean="0"/>
              <a:t>Jirásek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971182"/>
          </a:xfrm>
        </p:spPr>
        <p:txBody>
          <a:bodyPr>
            <a:normAutofit/>
          </a:bodyPr>
          <a:lstStyle/>
          <a:p>
            <a:r>
              <a:rPr lang="cs-CZ" sz="2400" dirty="0">
                <a:solidFill>
                  <a:srgbClr val="C00000"/>
                </a:solidFill>
              </a:rPr>
              <a:t>český lékař, chirurg</a:t>
            </a:r>
            <a:r>
              <a:rPr lang="cs-CZ" sz="2400" dirty="0"/>
              <a:t>, vzdálený příbuzný </a:t>
            </a:r>
            <a:r>
              <a:rPr lang="cs-CZ" sz="2400" dirty="0" smtClean="0"/>
              <a:t>českého</a:t>
            </a:r>
          </a:p>
          <a:p>
            <a:pPr marL="0" indent="0">
              <a:buNone/>
            </a:pPr>
            <a:r>
              <a:rPr lang="cs-CZ" sz="2400" dirty="0" smtClean="0"/>
              <a:t> </a:t>
            </a:r>
            <a:r>
              <a:rPr lang="cs-CZ" sz="2400" dirty="0"/>
              <a:t>spisovatele Aloise </a:t>
            </a:r>
            <a:r>
              <a:rPr lang="cs-CZ" sz="2400" dirty="0" smtClean="0"/>
              <a:t>Jiráska</a:t>
            </a:r>
          </a:p>
          <a:p>
            <a:r>
              <a:rPr lang="cs-CZ" sz="2400" dirty="0" smtClean="0"/>
              <a:t>jeho </a:t>
            </a:r>
            <a:r>
              <a:rPr lang="cs-CZ" sz="2400" dirty="0"/>
              <a:t>otec vlastnil krupařství na Starém Městě pražském </a:t>
            </a:r>
            <a:endParaRPr lang="cs-CZ" sz="2400" dirty="0" smtClean="0"/>
          </a:p>
          <a:p>
            <a:r>
              <a:rPr lang="cs-CZ" sz="2400" dirty="0" smtClean="0"/>
              <a:t>rodiče </a:t>
            </a:r>
            <a:r>
              <a:rPr lang="cs-CZ" sz="2400" dirty="0"/>
              <a:t>si přáli, aby se </a:t>
            </a:r>
            <a:r>
              <a:rPr lang="cs-CZ" sz="2400" dirty="0" smtClean="0"/>
              <a:t>stal knězem, on se však rozhodl pro medicínu</a:t>
            </a:r>
          </a:p>
          <a:p>
            <a:r>
              <a:rPr lang="cs-CZ" sz="2400" dirty="0"/>
              <a:t>1927 byl jmenován </a:t>
            </a:r>
            <a:r>
              <a:rPr lang="cs-CZ" sz="2400" dirty="0">
                <a:solidFill>
                  <a:srgbClr val="C00000"/>
                </a:solidFill>
              </a:rPr>
              <a:t>přednostou I. chirurgické </a:t>
            </a:r>
            <a:r>
              <a:rPr lang="cs-CZ" sz="2400" dirty="0" smtClean="0">
                <a:solidFill>
                  <a:srgbClr val="C00000"/>
                </a:solidFill>
              </a:rPr>
              <a:t>kliniky</a:t>
            </a:r>
            <a:r>
              <a:rPr lang="cs-CZ" sz="2400" dirty="0" smtClean="0"/>
              <a:t>, ihned </a:t>
            </a:r>
            <a:r>
              <a:rPr lang="cs-CZ" sz="2400" dirty="0"/>
              <a:t>po jeho nástupu do funkce zavládla na klinice přísná </a:t>
            </a:r>
            <a:r>
              <a:rPr lang="cs-CZ" sz="2400" dirty="0" smtClean="0"/>
              <a:t>kázeň</a:t>
            </a:r>
          </a:p>
          <a:p>
            <a:r>
              <a:rPr lang="cs-CZ" sz="2400" dirty="0" smtClean="0"/>
              <a:t>jeho osobnost však měla i mnohé stinné stránky – k podřízeným lékařům se choval velmi tyransky a svárlivě, naopak až příliš „něžný“ byl jeho vztah ke zdravotním sestrám</a:t>
            </a:r>
          </a:p>
          <a:p>
            <a:r>
              <a:rPr lang="cs-CZ" sz="2400" dirty="0" smtClean="0"/>
              <a:t>jeho přednášky byly studenty velmi oblíbené, byl však velmi přísným zkoušejícím</a:t>
            </a:r>
            <a:endParaRPr lang="cs-CZ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188640"/>
            <a:ext cx="1428750" cy="2066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4234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b="1" dirty="0"/>
              <a:t>František </a:t>
            </a:r>
            <a:r>
              <a:rPr lang="cs-CZ" b="1" dirty="0" smtClean="0"/>
              <a:t>Běhounek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>
                <a:solidFill>
                  <a:srgbClr val="C00000"/>
                </a:solidFill>
              </a:rPr>
              <a:t>fyzik, akademik, profesor a spisovatel, autor </a:t>
            </a:r>
            <a:endParaRPr lang="cs-CZ" sz="240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rgbClr val="C00000"/>
                </a:solidFill>
              </a:rPr>
              <a:t>odborné </a:t>
            </a:r>
            <a:r>
              <a:rPr lang="cs-CZ" sz="2400" dirty="0">
                <a:solidFill>
                  <a:srgbClr val="C00000"/>
                </a:solidFill>
              </a:rPr>
              <a:t>literatury a literatury pro mládež </a:t>
            </a:r>
            <a:r>
              <a:rPr lang="cs-CZ" sz="2400" dirty="0" smtClean="0"/>
              <a:t>a</a:t>
            </a:r>
          </a:p>
          <a:p>
            <a:pPr marL="0" indent="0">
              <a:buNone/>
            </a:pPr>
            <a:r>
              <a:rPr lang="cs-CZ" sz="2400" dirty="0" smtClean="0"/>
              <a:t> </a:t>
            </a:r>
            <a:r>
              <a:rPr lang="cs-CZ" sz="2400" dirty="0"/>
              <a:t>science </a:t>
            </a:r>
            <a:r>
              <a:rPr lang="cs-CZ" sz="2400" dirty="0" smtClean="0"/>
              <a:t>fiction</a:t>
            </a:r>
          </a:p>
          <a:p>
            <a:r>
              <a:rPr lang="cs-CZ" sz="2400" dirty="0" smtClean="0"/>
              <a:t>díky dvouletému stipendiu </a:t>
            </a:r>
            <a:r>
              <a:rPr lang="cs-CZ" sz="2400" dirty="0" smtClean="0">
                <a:solidFill>
                  <a:srgbClr val="C00000"/>
                </a:solidFill>
              </a:rPr>
              <a:t>studoval radiologii na </a:t>
            </a:r>
            <a:r>
              <a:rPr lang="cs-CZ" sz="2400" dirty="0" err="1" smtClean="0">
                <a:solidFill>
                  <a:srgbClr val="C00000"/>
                </a:solidFill>
              </a:rPr>
              <a:t>Sorboně</a:t>
            </a:r>
            <a:r>
              <a:rPr lang="cs-CZ" sz="2400" dirty="0" smtClean="0">
                <a:solidFill>
                  <a:srgbClr val="C00000"/>
                </a:solidFill>
              </a:rPr>
              <a:t> </a:t>
            </a:r>
            <a:r>
              <a:rPr lang="cs-CZ" sz="2400" dirty="0" smtClean="0"/>
              <a:t>pod přímým vedením Marie Curie </a:t>
            </a:r>
            <a:r>
              <a:rPr lang="cs-CZ" sz="2400" dirty="0" err="1" smtClean="0"/>
              <a:t>Sklodowské</a:t>
            </a:r>
            <a:endParaRPr lang="cs-CZ" sz="2400" dirty="0" smtClean="0"/>
          </a:p>
          <a:p>
            <a:r>
              <a:rPr lang="cs-CZ" sz="2400" dirty="0" smtClean="0"/>
              <a:t>po </a:t>
            </a:r>
            <a:r>
              <a:rPr lang="cs-CZ" sz="2400" dirty="0"/>
              <a:t>návratu do Československa vybudoval </a:t>
            </a:r>
            <a:r>
              <a:rPr lang="cs-CZ" sz="2400" dirty="0">
                <a:solidFill>
                  <a:srgbClr val="C00000"/>
                </a:solidFill>
              </a:rPr>
              <a:t>Státní radiologický </a:t>
            </a:r>
            <a:r>
              <a:rPr lang="cs-CZ" sz="2400" dirty="0" smtClean="0">
                <a:solidFill>
                  <a:srgbClr val="C00000"/>
                </a:solidFill>
              </a:rPr>
              <a:t>ústav</a:t>
            </a:r>
          </a:p>
          <a:p>
            <a:r>
              <a:rPr lang="cs-CZ" sz="2400" dirty="0" smtClean="0"/>
              <a:t> účastnil se části </a:t>
            </a:r>
            <a:r>
              <a:rPr lang="cs-CZ" sz="2400" dirty="0"/>
              <a:t>výpravy </a:t>
            </a:r>
            <a:r>
              <a:rPr lang="cs-CZ" sz="2400" dirty="0" err="1"/>
              <a:t>Roalda</a:t>
            </a:r>
            <a:r>
              <a:rPr lang="cs-CZ" sz="2400" dirty="0"/>
              <a:t> Amundsena </a:t>
            </a:r>
            <a:r>
              <a:rPr lang="cs-CZ" sz="2400" dirty="0">
                <a:solidFill>
                  <a:srgbClr val="C00000"/>
                </a:solidFill>
              </a:rPr>
              <a:t>k severnímu pólu, vzducholodí </a:t>
            </a:r>
            <a:r>
              <a:rPr lang="cs-CZ" sz="2400" dirty="0" err="1" smtClean="0">
                <a:solidFill>
                  <a:srgbClr val="C00000"/>
                </a:solidFill>
              </a:rPr>
              <a:t>Norge</a:t>
            </a:r>
            <a:endParaRPr lang="cs-CZ" sz="2400" dirty="0" smtClean="0">
              <a:solidFill>
                <a:srgbClr val="C00000"/>
              </a:solidFill>
            </a:endParaRPr>
          </a:p>
          <a:p>
            <a:r>
              <a:rPr lang="cs-CZ" sz="2400" dirty="0" smtClean="0"/>
              <a:t>prováděl </a:t>
            </a:r>
            <a:r>
              <a:rPr lang="cs-CZ" sz="2400" dirty="0"/>
              <a:t>měření na Špicberkách, ale vlastního letu k pólu se ještě nezúčastnil - letěly jen jeho měřicí přístroje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60648"/>
            <a:ext cx="1783080" cy="21954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69879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/>
              <a:t>František Běhounek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5400600"/>
          </a:xfrm>
        </p:spPr>
        <p:txBody>
          <a:bodyPr>
            <a:normAutofit lnSpcReduction="10000"/>
          </a:bodyPr>
          <a:lstStyle/>
          <a:p>
            <a:r>
              <a:rPr lang="cs-CZ" sz="2400" dirty="0" smtClean="0"/>
              <a:t>v roce 1928 se </a:t>
            </a:r>
            <a:r>
              <a:rPr lang="cs-CZ" sz="2400" dirty="0" smtClean="0">
                <a:solidFill>
                  <a:srgbClr val="C00000"/>
                </a:solidFill>
              </a:rPr>
              <a:t>účastnil expedice Umberta </a:t>
            </a:r>
            <a:r>
              <a:rPr lang="cs-CZ" sz="2400" dirty="0" err="1" smtClean="0">
                <a:solidFill>
                  <a:srgbClr val="C00000"/>
                </a:solidFill>
              </a:rPr>
              <a:t>Nobileho</a:t>
            </a:r>
            <a:r>
              <a:rPr lang="cs-CZ" sz="2400" dirty="0" smtClean="0">
                <a:solidFill>
                  <a:srgbClr val="C00000"/>
                </a:solidFill>
              </a:rPr>
              <a:t> </a:t>
            </a:r>
            <a:r>
              <a:rPr lang="cs-CZ" sz="2400" dirty="0" smtClean="0"/>
              <a:t>a byl prvním Čechem, který ve vzducholodi Italia přeletěl nad severním pólem</a:t>
            </a:r>
          </a:p>
          <a:p>
            <a:r>
              <a:rPr lang="cs-CZ" sz="2400" dirty="0" smtClean="0"/>
              <a:t>vzducholoď však bohužel </a:t>
            </a:r>
            <a:r>
              <a:rPr lang="cs-CZ" sz="2400" dirty="0" smtClean="0">
                <a:solidFill>
                  <a:srgbClr val="C00000"/>
                </a:solidFill>
              </a:rPr>
              <a:t>ztroskotala</a:t>
            </a:r>
            <a:r>
              <a:rPr lang="cs-CZ" sz="2400" dirty="0" smtClean="0"/>
              <a:t> při svém návratu, trosečníci byli po několikatýdenním pobytu na kře zachráněni sovětským ledoborcem </a:t>
            </a:r>
            <a:r>
              <a:rPr lang="cs-CZ" sz="2400" dirty="0" err="1" smtClean="0"/>
              <a:t>Krasin</a:t>
            </a:r>
            <a:endParaRPr lang="cs-CZ" sz="2400" dirty="0" smtClean="0"/>
          </a:p>
          <a:p>
            <a:r>
              <a:rPr lang="cs-CZ" sz="2400" dirty="0" smtClean="0"/>
              <a:t>o tomto zážitku napsal knihu </a:t>
            </a:r>
            <a:r>
              <a:rPr lang="cs-CZ" sz="2400" dirty="0" smtClean="0">
                <a:solidFill>
                  <a:srgbClr val="C00000"/>
                </a:solidFill>
              </a:rPr>
              <a:t>Trosečníci na kře ledové</a:t>
            </a:r>
          </a:p>
          <a:p>
            <a:r>
              <a:rPr lang="cs-CZ" sz="2400" dirty="0" smtClean="0"/>
              <a:t>podílel se na založení </a:t>
            </a:r>
            <a:r>
              <a:rPr lang="cs-CZ" sz="2400" dirty="0" smtClean="0">
                <a:solidFill>
                  <a:srgbClr val="C00000"/>
                </a:solidFill>
              </a:rPr>
              <a:t>observatoře atmosférické elektřiny na </a:t>
            </a:r>
            <a:r>
              <a:rPr lang="cs-CZ" sz="2400" dirty="0">
                <a:solidFill>
                  <a:srgbClr val="C00000"/>
                </a:solidFill>
              </a:rPr>
              <a:t>Štrbském plese</a:t>
            </a:r>
            <a:r>
              <a:rPr lang="cs-CZ" sz="2400" dirty="0"/>
              <a:t>, mimo jiné byl </a:t>
            </a:r>
            <a:r>
              <a:rPr lang="cs-CZ" sz="2400" dirty="0">
                <a:solidFill>
                  <a:srgbClr val="C00000"/>
                </a:solidFill>
              </a:rPr>
              <a:t>expertem</a:t>
            </a:r>
            <a:r>
              <a:rPr lang="cs-CZ" sz="2400" dirty="0"/>
              <a:t> ministerstva zahraničních věcí </a:t>
            </a:r>
            <a:r>
              <a:rPr lang="cs-CZ" sz="2400" dirty="0">
                <a:solidFill>
                  <a:srgbClr val="C00000"/>
                </a:solidFill>
              </a:rPr>
              <a:t>v UNESCO </a:t>
            </a:r>
            <a:r>
              <a:rPr lang="cs-CZ" sz="2400" dirty="0"/>
              <a:t>pro výzkum atomového </a:t>
            </a:r>
            <a:r>
              <a:rPr lang="cs-CZ" sz="2400" dirty="0" smtClean="0"/>
              <a:t>záření</a:t>
            </a:r>
          </a:p>
          <a:p>
            <a:r>
              <a:rPr lang="cs-CZ" sz="2400" dirty="0" smtClean="0"/>
              <a:t>je držitelem mnoha státních ocenění a medailí</a:t>
            </a:r>
          </a:p>
          <a:p>
            <a:r>
              <a:rPr lang="cs-CZ" sz="2400" dirty="0" smtClean="0"/>
              <a:t>napsal </a:t>
            </a:r>
            <a:r>
              <a:rPr lang="cs-CZ" sz="2400" dirty="0" smtClean="0">
                <a:solidFill>
                  <a:srgbClr val="C00000"/>
                </a:solidFill>
              </a:rPr>
              <a:t>více </a:t>
            </a:r>
            <a:r>
              <a:rPr lang="cs-CZ" sz="2400" dirty="0">
                <a:solidFill>
                  <a:srgbClr val="C00000"/>
                </a:solidFill>
              </a:rPr>
              <a:t>než 65 knih </a:t>
            </a:r>
            <a:r>
              <a:rPr lang="cs-CZ" sz="2400" dirty="0"/>
              <a:t>různorodých žánrů, publikací a ohromné množství článků v různých časopisech, vydaných u nás i v zahraničí.</a:t>
            </a:r>
          </a:p>
        </p:txBody>
      </p:sp>
    </p:spTree>
    <p:extLst>
      <p:ext uri="{BB962C8B-B14F-4D97-AF65-F5344CB8AC3E}">
        <p14:creationId xmlns:p14="http://schemas.microsoft.com/office/powerpoint/2010/main" val="3414191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/>
              <a:t>František Běhounek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01" y="1666342"/>
            <a:ext cx="5810250" cy="3265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9"/>
          <a:stretch/>
        </p:blipFill>
        <p:spPr bwMode="auto">
          <a:xfrm>
            <a:off x="5820300" y="4221088"/>
            <a:ext cx="3217996" cy="2283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72596" y="5147288"/>
            <a:ext cx="5126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Umberto Nobile a František Běhounek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218069" y="3068189"/>
            <a:ext cx="24224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Vzducholoď Italia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086518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b="1" dirty="0"/>
              <a:t>Bedřich </a:t>
            </a:r>
            <a:r>
              <a:rPr lang="cs-CZ" b="1" dirty="0" smtClean="0"/>
              <a:t>Hrozný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115198"/>
          </a:xfrm>
        </p:spPr>
        <p:txBody>
          <a:bodyPr>
            <a:normAutofit/>
          </a:bodyPr>
          <a:lstStyle/>
          <a:p>
            <a:r>
              <a:rPr lang="cs-CZ" sz="2400" dirty="0"/>
              <a:t>český </a:t>
            </a:r>
            <a:r>
              <a:rPr lang="cs-CZ" sz="2400" dirty="0">
                <a:solidFill>
                  <a:srgbClr val="C00000"/>
                </a:solidFill>
              </a:rPr>
              <a:t>jazykovědec, </a:t>
            </a:r>
            <a:r>
              <a:rPr lang="cs-CZ" sz="2400" dirty="0" smtClean="0">
                <a:solidFill>
                  <a:srgbClr val="C00000"/>
                </a:solidFill>
              </a:rPr>
              <a:t>orientalista</a:t>
            </a:r>
          </a:p>
          <a:p>
            <a:r>
              <a:rPr lang="cs-CZ" sz="2400" dirty="0" smtClean="0"/>
              <a:t> </a:t>
            </a:r>
            <a:r>
              <a:rPr lang="cs-CZ" sz="2400" dirty="0" smtClean="0">
                <a:solidFill>
                  <a:srgbClr val="C00000"/>
                </a:solidFill>
              </a:rPr>
              <a:t>rozluštil </a:t>
            </a:r>
            <a:r>
              <a:rPr lang="cs-CZ" sz="2400" dirty="0">
                <a:solidFill>
                  <a:srgbClr val="C00000"/>
                </a:solidFill>
              </a:rPr>
              <a:t>chetitský jazyk </a:t>
            </a:r>
            <a:r>
              <a:rPr lang="cs-CZ" sz="2400" dirty="0"/>
              <a:t>a položil </a:t>
            </a:r>
            <a:r>
              <a:rPr lang="cs-CZ" sz="2400" dirty="0" smtClean="0"/>
              <a:t>základy</a:t>
            </a:r>
          </a:p>
          <a:p>
            <a:pPr marL="0" indent="0">
              <a:buNone/>
            </a:pPr>
            <a:r>
              <a:rPr lang="cs-CZ" sz="2400" dirty="0" smtClean="0"/>
              <a:t> </a:t>
            </a:r>
            <a:r>
              <a:rPr lang="cs-CZ" sz="2400" dirty="0"/>
              <a:t>samostatného oboru </a:t>
            </a:r>
            <a:r>
              <a:rPr lang="cs-CZ" sz="2400" dirty="0" smtClean="0"/>
              <a:t>chetitologie</a:t>
            </a:r>
          </a:p>
          <a:p>
            <a:r>
              <a:rPr lang="cs-CZ" sz="2400" dirty="0" smtClean="0"/>
              <a:t>narodil se v Lysé nad Labem jako syn evangelického faráře</a:t>
            </a:r>
          </a:p>
          <a:p>
            <a:r>
              <a:rPr lang="cs-CZ" sz="2400" dirty="0" smtClean="0"/>
              <a:t>během svých studií (doma i v zahraničí) zvládl </a:t>
            </a:r>
            <a:r>
              <a:rPr lang="cs-CZ" sz="2400" dirty="0" smtClean="0">
                <a:solidFill>
                  <a:srgbClr val="C00000"/>
                </a:solidFill>
              </a:rPr>
              <a:t>10 orientálních jazyků</a:t>
            </a:r>
            <a:r>
              <a:rPr lang="cs-CZ" sz="2400" dirty="0" smtClean="0"/>
              <a:t> – mimo jiné asyrštinu, aramejštinu, etiopštinu, sanskrt, sumerštinu a samozřejmě nezbytnou latinu, řečtinu, hebrejštinu a arabštinu</a:t>
            </a:r>
          </a:p>
          <a:p>
            <a:r>
              <a:rPr lang="cs-CZ" sz="2400" dirty="0" smtClean="0">
                <a:solidFill>
                  <a:srgbClr val="C00000"/>
                </a:solidFill>
              </a:rPr>
              <a:t>překládal klínopisné texty, účastnil se mnohých expedic </a:t>
            </a:r>
            <a:r>
              <a:rPr lang="cs-CZ" sz="2400" dirty="0" smtClean="0"/>
              <a:t>– objevil chetitské město Kaneš, zjistil, že Asyřané již ve 3. tisíciletí znali slad a uměli vařit pivo</a:t>
            </a:r>
          </a:p>
          <a:p>
            <a:r>
              <a:rPr lang="cs-CZ" sz="2400" dirty="0" smtClean="0">
                <a:solidFill>
                  <a:srgbClr val="C00000"/>
                </a:solidFill>
              </a:rPr>
              <a:t>odmítl emigrovat </a:t>
            </a:r>
            <a:r>
              <a:rPr lang="cs-CZ" sz="2400" dirty="0" smtClean="0"/>
              <a:t>před nacisty</a:t>
            </a:r>
            <a:endParaRPr lang="cs-CZ" sz="24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47" t="3481" r="9008" b="7412"/>
          <a:stretch/>
        </p:blipFill>
        <p:spPr bwMode="auto">
          <a:xfrm>
            <a:off x="7524328" y="260648"/>
            <a:ext cx="1298870" cy="2119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1185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10070" y="457200"/>
            <a:ext cx="7778482" cy="841248"/>
          </a:xfrm>
        </p:spPr>
        <p:txBody>
          <a:bodyPr>
            <a:normAutofit/>
          </a:bodyPr>
          <a:lstStyle/>
          <a:p>
            <a:pPr algn="ctr"/>
            <a:r>
              <a:rPr lang="cs-CZ" sz="2400" dirty="0" smtClean="0"/>
              <a:t>zahraj si na orientalistu a přičleň k jednotlivým ukázkám jazyk</a:t>
            </a:r>
            <a:endParaRPr lang="cs-CZ" sz="24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888" y="1522507"/>
            <a:ext cx="4221480" cy="1729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 bwMode="auto">
          <a:xfrm>
            <a:off x="6143625" y="1232327"/>
            <a:ext cx="3000375" cy="2381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2" y="2132856"/>
            <a:ext cx="1644206" cy="18722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73" y="4065424"/>
            <a:ext cx="4440555" cy="1285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3" t="55097" r="4214" b="9933"/>
          <a:stretch/>
        </p:blipFill>
        <p:spPr bwMode="auto">
          <a:xfrm>
            <a:off x="5638799" y="4700721"/>
            <a:ext cx="3435927" cy="1948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73" y="188640"/>
            <a:ext cx="1222643" cy="1222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210070" y="3364553"/>
            <a:ext cx="17315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aramejština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432427" y="5635529"/>
            <a:ext cx="15505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chetitština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16016" y="1588451"/>
            <a:ext cx="9140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latina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116663" y="3834591"/>
            <a:ext cx="10839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řečtina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23797" y="5866362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arabština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098599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59259E-6 L -0.5974 0.22246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878" y="11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0.61424 -0.24144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712" y="-12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11111E-6 L -0.30591 -0.35741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95" y="-17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48148E-6 L 0.37014 0.09445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07" y="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21 -0.01018 L -0.05903 0.62361 " pathEditMode="relative" rAng="0" ptsTypes="AA">
                                      <p:cBhvr>
                                        <p:cTn id="9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99" y="31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" grpId="1"/>
      <p:bldP spid="4" grpId="0"/>
      <p:bldP spid="4" grpId="1"/>
      <p:bldP spid="5" grpId="0"/>
      <p:bldP spid="5" grpId="1"/>
      <p:bldP spid="6" grpId="0"/>
      <p:bldP spid="6" grpId="1"/>
      <p:bldP spid="7" grpId="0"/>
      <p:bldP spid="7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b="1" dirty="0"/>
              <a:t>Josef </a:t>
            </a:r>
            <a:r>
              <a:rPr lang="cs-CZ" b="1" dirty="0" smtClean="0"/>
              <a:t>Pekař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5661248"/>
          </a:xfrm>
        </p:spPr>
        <p:txBody>
          <a:bodyPr>
            <a:normAutofit lnSpcReduction="10000"/>
          </a:bodyPr>
          <a:lstStyle/>
          <a:p>
            <a:r>
              <a:rPr lang="cs-CZ" sz="2400" dirty="0"/>
              <a:t>přední </a:t>
            </a:r>
            <a:r>
              <a:rPr lang="cs-CZ" sz="2400" dirty="0">
                <a:solidFill>
                  <a:srgbClr val="C00000"/>
                </a:solidFill>
              </a:rPr>
              <a:t>český historik </a:t>
            </a:r>
            <a:r>
              <a:rPr lang="cs-CZ" sz="2400" dirty="0"/>
              <a:t>přelomu 19. a 20. století</a:t>
            </a:r>
            <a:r>
              <a:rPr lang="cs-CZ" sz="2400" dirty="0" smtClean="0"/>
              <a:t>,</a:t>
            </a:r>
          </a:p>
          <a:p>
            <a:r>
              <a:rPr lang="cs-CZ" sz="2400" dirty="0" smtClean="0"/>
              <a:t> </a:t>
            </a:r>
            <a:r>
              <a:rPr lang="cs-CZ" sz="2400" dirty="0"/>
              <a:t>žák Jaroslava Golla, profesor a </a:t>
            </a:r>
            <a:r>
              <a:rPr lang="cs-CZ" sz="2400" dirty="0">
                <a:solidFill>
                  <a:srgbClr val="C00000"/>
                </a:solidFill>
              </a:rPr>
              <a:t>rektor Univerzity </a:t>
            </a:r>
            <a:endParaRPr lang="cs-CZ" sz="240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rgbClr val="C00000"/>
                </a:solidFill>
              </a:rPr>
              <a:t>Karlovy</a:t>
            </a:r>
          </a:p>
          <a:p>
            <a:r>
              <a:rPr lang="cs-CZ" sz="2400" dirty="0" smtClean="0">
                <a:solidFill>
                  <a:srgbClr val="C00000"/>
                </a:solidFill>
              </a:rPr>
              <a:t>založil </a:t>
            </a:r>
            <a:r>
              <a:rPr lang="cs-CZ" sz="2400" i="1" dirty="0" smtClean="0">
                <a:solidFill>
                  <a:srgbClr val="C00000"/>
                </a:solidFill>
              </a:rPr>
              <a:t>Český časopis historický</a:t>
            </a:r>
            <a:r>
              <a:rPr lang="cs-CZ" sz="2400" dirty="0" smtClean="0">
                <a:solidFill>
                  <a:srgbClr val="C00000"/>
                </a:solidFill>
              </a:rPr>
              <a:t> </a:t>
            </a:r>
            <a:r>
              <a:rPr lang="cs-CZ" sz="2400" dirty="0"/>
              <a:t>(ČČH), který později po třicet let </a:t>
            </a:r>
            <a:r>
              <a:rPr lang="cs-CZ" sz="2400" dirty="0" smtClean="0"/>
              <a:t>redigoval</a:t>
            </a:r>
          </a:p>
          <a:p>
            <a:r>
              <a:rPr lang="cs-CZ" sz="2400" dirty="0"/>
              <a:t>napsal přehled české historiografie ve druhé polovině 19. století a řadu článků do Ottova slovníku </a:t>
            </a:r>
            <a:r>
              <a:rPr lang="cs-CZ" sz="2400" dirty="0" smtClean="0"/>
              <a:t>naučného</a:t>
            </a:r>
          </a:p>
          <a:p>
            <a:r>
              <a:rPr lang="cs-CZ" sz="2400" dirty="0" smtClean="0"/>
              <a:t>roku </a:t>
            </a:r>
            <a:r>
              <a:rPr lang="cs-CZ" sz="2400" dirty="0"/>
              <a:t>1912 vydal brožuru </a:t>
            </a:r>
            <a:r>
              <a:rPr lang="cs-CZ" sz="2400" i="1" dirty="0">
                <a:solidFill>
                  <a:srgbClr val="C00000"/>
                </a:solidFill>
              </a:rPr>
              <a:t>Masarykova česká filosofie</a:t>
            </a:r>
            <a:r>
              <a:rPr lang="cs-CZ" sz="2400" dirty="0"/>
              <a:t>, </a:t>
            </a:r>
            <a:r>
              <a:rPr lang="cs-CZ" sz="2400" dirty="0" smtClean="0"/>
              <a:t>kde </a:t>
            </a:r>
            <a:r>
              <a:rPr lang="cs-CZ" sz="2400" dirty="0"/>
              <a:t>kritizoval Masarykovu historickou metodu a odmítl myšlenku, že by smyslem českých dějin byla náboženská myšlenka humanity; tím </a:t>
            </a:r>
            <a:r>
              <a:rPr lang="cs-CZ" sz="2400" dirty="0">
                <a:solidFill>
                  <a:srgbClr val="C00000"/>
                </a:solidFill>
              </a:rPr>
              <a:t>zahájil dlouhý spor o smysl českých </a:t>
            </a:r>
            <a:r>
              <a:rPr lang="cs-CZ" sz="2400" dirty="0" smtClean="0">
                <a:solidFill>
                  <a:srgbClr val="C00000"/>
                </a:solidFill>
              </a:rPr>
              <a:t>dějin</a:t>
            </a:r>
          </a:p>
          <a:p>
            <a:r>
              <a:rPr lang="cs-CZ" sz="2400" dirty="0" smtClean="0"/>
              <a:t> Pekařovo </a:t>
            </a:r>
            <a:r>
              <a:rPr lang="cs-CZ" sz="2400" dirty="0"/>
              <a:t>pojetí dějin </a:t>
            </a:r>
            <a:r>
              <a:rPr lang="cs-CZ" sz="2400" dirty="0" smtClean="0"/>
              <a:t>stojí na principu, </a:t>
            </a:r>
            <a:r>
              <a:rPr lang="cs-CZ" sz="2400" dirty="0"/>
              <a:t>že </a:t>
            </a:r>
            <a:r>
              <a:rPr lang="cs-CZ" sz="2400" dirty="0">
                <a:solidFill>
                  <a:srgbClr val="C00000"/>
                </a:solidFill>
              </a:rPr>
              <a:t>historik má pochopit dobu z ní samé, má poznat a procítit jejího </a:t>
            </a:r>
            <a:r>
              <a:rPr lang="cs-CZ" sz="2400" dirty="0" smtClean="0">
                <a:solidFill>
                  <a:srgbClr val="C00000"/>
                </a:solidFill>
              </a:rPr>
              <a:t>ducha</a:t>
            </a:r>
          </a:p>
          <a:p>
            <a:r>
              <a:rPr lang="cs-CZ" sz="2400" dirty="0" smtClean="0"/>
              <a:t> dějepis </a:t>
            </a:r>
            <a:r>
              <a:rPr lang="cs-CZ" sz="2400" dirty="0"/>
              <a:t>dle něj měl mít základ vědecký, avšak přínos historika měl být </a:t>
            </a:r>
            <a:r>
              <a:rPr lang="cs-CZ" sz="2400" dirty="0">
                <a:solidFill>
                  <a:srgbClr val="C00000"/>
                </a:solidFill>
              </a:rPr>
              <a:t>v procítění a zobrazení dávné doby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2825" y="0"/>
            <a:ext cx="1781175" cy="2372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4512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rychlé opakování</a:t>
            </a:r>
            <a:endParaRPr lang="cs-CZ" dirty="0"/>
          </a:p>
        </p:txBody>
      </p:sp>
      <p:sp>
        <p:nvSpPr>
          <p:cNvPr id="4" name="Vývojový diagram: paměť s přímým přístupem 3"/>
          <p:cNvSpPr/>
          <p:nvPr/>
        </p:nvSpPr>
        <p:spPr>
          <a:xfrm>
            <a:off x="1158249" y="5294118"/>
            <a:ext cx="2664296" cy="685800"/>
          </a:xfrm>
          <a:prstGeom prst="flowChartMagneticDru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A. Jirásek</a:t>
            </a:r>
            <a:endParaRPr lang="cs-CZ" dirty="0"/>
          </a:p>
        </p:txBody>
      </p:sp>
      <p:sp>
        <p:nvSpPr>
          <p:cNvPr id="5" name="Vývojový diagram: paměť s přímým přístupem 4"/>
          <p:cNvSpPr/>
          <p:nvPr/>
        </p:nvSpPr>
        <p:spPr>
          <a:xfrm>
            <a:off x="3275856" y="2289239"/>
            <a:ext cx="2448272" cy="685800"/>
          </a:xfrm>
          <a:prstGeom prst="flowChartMagneticDru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F. Běhounek</a:t>
            </a:r>
            <a:endParaRPr lang="cs-CZ" dirty="0"/>
          </a:p>
        </p:txBody>
      </p:sp>
      <p:sp>
        <p:nvSpPr>
          <p:cNvPr id="6" name="Vývojový diagram: paměť s přímým přístupem 5"/>
          <p:cNvSpPr/>
          <p:nvPr/>
        </p:nvSpPr>
        <p:spPr>
          <a:xfrm>
            <a:off x="83573" y="3339852"/>
            <a:ext cx="2771800" cy="685800"/>
          </a:xfrm>
          <a:prstGeom prst="flowChartMagneticDru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S. Freud</a:t>
            </a:r>
            <a:endParaRPr lang="cs-CZ" dirty="0"/>
          </a:p>
        </p:txBody>
      </p:sp>
      <p:sp>
        <p:nvSpPr>
          <p:cNvPr id="7" name="Vývojový diagram: paměť s přímým přístupem 6"/>
          <p:cNvSpPr/>
          <p:nvPr/>
        </p:nvSpPr>
        <p:spPr>
          <a:xfrm>
            <a:off x="4211960" y="4077072"/>
            <a:ext cx="2232248" cy="685800"/>
          </a:xfrm>
          <a:prstGeom prst="flowChartMagneticDru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B. Hrozný</a:t>
            </a:r>
            <a:endParaRPr lang="cs-CZ" dirty="0"/>
          </a:p>
        </p:txBody>
      </p:sp>
      <p:sp>
        <p:nvSpPr>
          <p:cNvPr id="8" name="Vývojový diagram: paměť s přímým přístupem 7"/>
          <p:cNvSpPr/>
          <p:nvPr/>
        </p:nvSpPr>
        <p:spPr>
          <a:xfrm>
            <a:off x="5508104" y="1480592"/>
            <a:ext cx="2304256" cy="685800"/>
          </a:xfrm>
          <a:prstGeom prst="flowChartMagneticDru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J. Pekař</a:t>
            </a:r>
            <a:endParaRPr lang="cs-CZ" dirty="0"/>
          </a:p>
        </p:txBody>
      </p:sp>
      <p:sp>
        <p:nvSpPr>
          <p:cNvPr id="9" name="Vývojový diagram: paměť s přímým přístupem 8"/>
          <p:cNvSpPr/>
          <p:nvPr/>
        </p:nvSpPr>
        <p:spPr>
          <a:xfrm>
            <a:off x="323528" y="1556792"/>
            <a:ext cx="2448272" cy="685800"/>
          </a:xfrm>
          <a:prstGeom prst="flowChartMagneticDru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J. Jánský</a:t>
            </a:r>
            <a:endParaRPr lang="cs-CZ" dirty="0"/>
          </a:p>
        </p:txBody>
      </p:sp>
      <p:sp>
        <p:nvSpPr>
          <p:cNvPr id="10" name="Vývojový diagram: paměť s přímým přístupem 9"/>
          <p:cNvSpPr/>
          <p:nvPr/>
        </p:nvSpPr>
        <p:spPr>
          <a:xfrm>
            <a:off x="5724128" y="3284209"/>
            <a:ext cx="2592288" cy="685800"/>
          </a:xfrm>
          <a:prstGeom prst="flowChartMagneticDru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Eskymo </a:t>
            </a:r>
            <a:r>
              <a:rPr lang="cs-CZ" dirty="0" err="1" smtClean="0"/>
              <a:t>Welzl</a:t>
            </a:r>
            <a:endParaRPr lang="cs-CZ" dirty="0"/>
          </a:p>
        </p:txBody>
      </p:sp>
      <p:sp>
        <p:nvSpPr>
          <p:cNvPr id="11" name="Vývojový diagram: paměť s přímým přístupem 10"/>
          <p:cNvSpPr/>
          <p:nvPr/>
        </p:nvSpPr>
        <p:spPr>
          <a:xfrm>
            <a:off x="6521330" y="5145182"/>
            <a:ext cx="2604655" cy="685800"/>
          </a:xfrm>
          <a:prstGeom prst="flowChartMagneticDru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E. Holub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4211960" y="4905253"/>
            <a:ext cx="2232248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3"/>
                </a:solidFill>
              </a:rPr>
              <a:t>fyzik, účastník expedicí, spisovatel</a:t>
            </a:r>
            <a:endParaRPr lang="cs-CZ" dirty="0">
              <a:solidFill>
                <a:schemeClr val="accent3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860227" y="2174939"/>
            <a:ext cx="2232248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3"/>
                </a:solidFill>
              </a:rPr>
              <a:t>psychoanalýza</a:t>
            </a:r>
            <a:endParaRPr lang="cs-CZ" dirty="0">
              <a:solidFill>
                <a:schemeClr val="accent3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851920" y="5930117"/>
            <a:ext cx="2232248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3"/>
                </a:solidFill>
              </a:rPr>
              <a:t>český dobrodruh a zlatokop</a:t>
            </a:r>
            <a:endParaRPr lang="cs-CZ" dirty="0">
              <a:solidFill>
                <a:schemeClr val="accent3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127439" y="1251992"/>
            <a:ext cx="2232248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3"/>
                </a:solidFill>
              </a:rPr>
              <a:t>cestovatel, lékař, kartograf, etnograf</a:t>
            </a:r>
            <a:endParaRPr lang="cs-CZ" dirty="0">
              <a:solidFill>
                <a:schemeClr val="accent3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696236" y="4077072"/>
            <a:ext cx="2232248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3"/>
                </a:solidFill>
              </a:rPr>
              <a:t>objev </a:t>
            </a:r>
            <a:r>
              <a:rPr lang="cs-CZ" dirty="0" smtClean="0">
                <a:solidFill>
                  <a:schemeClr val="accent3"/>
                </a:solidFill>
              </a:rPr>
              <a:t>krevních skupin</a:t>
            </a:r>
            <a:endParaRPr lang="cs-CZ" dirty="0">
              <a:solidFill>
                <a:schemeClr val="accent3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23125" y="4354535"/>
            <a:ext cx="2232248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3"/>
                </a:solidFill>
              </a:rPr>
              <a:t>chirurgie</a:t>
            </a:r>
            <a:endParaRPr lang="cs-CZ" dirty="0">
              <a:solidFill>
                <a:schemeClr val="accent3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539552" y="2289239"/>
            <a:ext cx="2232248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3"/>
                </a:solidFill>
              </a:rPr>
              <a:t>orientalista, rozluštil písmo </a:t>
            </a:r>
            <a:r>
              <a:rPr lang="cs-CZ" dirty="0">
                <a:solidFill>
                  <a:schemeClr val="accent3"/>
                </a:solidFill>
              </a:rPr>
              <a:t>C</a:t>
            </a:r>
            <a:r>
              <a:rPr lang="cs-CZ" dirty="0" smtClean="0">
                <a:solidFill>
                  <a:schemeClr val="accent3"/>
                </a:solidFill>
              </a:rPr>
              <a:t>hetitů</a:t>
            </a:r>
            <a:endParaRPr lang="cs-CZ" dirty="0">
              <a:solidFill>
                <a:schemeClr val="accent3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3148011" y="3089339"/>
            <a:ext cx="2232248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3"/>
                </a:solidFill>
              </a:rPr>
              <a:t>český historik</a:t>
            </a:r>
            <a:endParaRPr lang="cs-CZ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4534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7 L 0.31719 -0.35301 " pathEditMode="relative" rAng="0" ptsTypes="AA">
                                      <p:cBhvr>
                                        <p:cTn id="1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51" y="-17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153 -0.01436 L -0.11632 -0.26482 " pathEditMode="relative" rAng="0" ptsTypes="AA">
                                      <p:cBhvr>
                                        <p:cTn id="1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92" y="-125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73 -0.01598 L 0.42309 0.36712 " pathEditMode="relative" rAng="0" ptsTypes="AA">
                                      <p:cBhvr>
                                        <p:cTn id="1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60" y="19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8 -0.01042 L -0.66354 -0.27662 " pathEditMode="relative" rAng="0" ptsTypes="AA">
                                      <p:cBhvr>
                                        <p:cTn id="1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3" y="-13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73 0.0037 L 0.30903 -0.28079 " pathEditMode="relative" rAng="0" ptsTypes="AA">
                                      <p:cBhvr>
                                        <p:cTn id="1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56" y="-14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7037E-7 L 0.07344 0.23935 " pathEditMode="relative" rAng="0" ptsTypes="AA">
                                      <p:cBhvr>
                                        <p:cTn id="1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63" y="11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7037E-6 L -0.73455 0.28426 " pathEditMode="relative" rAng="0" ptsTypes="AA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736" y="14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44444E-6 L 0.38247 0.68125 " pathEditMode="relative" rAng="0" ptsTypes="AA">
                                      <p:cBhvr>
                                        <p:cTn id="1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15" y="34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71" name="Group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2843880"/>
              </p:ext>
            </p:extLst>
          </p:nvPr>
        </p:nvGraphicFramePr>
        <p:xfrm>
          <a:off x="1187624" y="1556792"/>
          <a:ext cx="6834187" cy="3211830"/>
        </p:xfrm>
        <a:graphic>
          <a:graphicData uri="http://schemas.openxmlformats.org/drawingml/2006/table">
            <a:tbl>
              <a:tblPr/>
              <a:tblGrid>
                <a:gridCol w="2214562"/>
                <a:gridCol w="2071688"/>
                <a:gridCol w="1071562"/>
                <a:gridCol w="1476375"/>
              </a:tblGrid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B2EE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Mgr. Lenka Kudrnová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B2E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Vytvořeno dne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29.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01.  2013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Odpilotováno dne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ve třídě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oblast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Člověk a společnost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Osobnosti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 české vědy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Téma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Dějepis 9. ročník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Klíčová slova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J. Jánský, S. Freud, A.  Jirásek, B. Hrozný, J. Pekař, F. Běhounek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4936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9715706"/>
              </p:ext>
            </p:extLst>
          </p:nvPr>
        </p:nvGraphicFramePr>
        <p:xfrm>
          <a:off x="755576" y="692696"/>
          <a:ext cx="7358063" cy="15848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063"/>
              </a:tblGrid>
              <a:tr h="307210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ANOTACE</a:t>
                      </a:r>
                      <a:endParaRPr lang="cs-CZ" sz="1800" dirty="0"/>
                    </a:p>
                  </a:txBody>
                  <a:tcPr marL="91439" marR="91439" marT="45689" marB="45689"/>
                </a:tc>
              </a:tr>
              <a:tr h="84491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sz="1400" dirty="0" smtClean="0"/>
                        <a:t>Výkladový</a:t>
                      </a:r>
                      <a:r>
                        <a:rPr lang="cs-CZ" sz="1400" baseline="0" dirty="0" smtClean="0"/>
                        <a:t> materiál obsahově rozvíjející učebnici dějepisu pro 9. ročník. Časová dotace </a:t>
                      </a:r>
                      <a:r>
                        <a:rPr lang="cs-CZ" sz="1400" baseline="0" smtClean="0"/>
                        <a:t>cca </a:t>
                      </a:r>
                      <a:r>
                        <a:rPr lang="cs-CZ" sz="1400" baseline="0" smtClean="0"/>
                        <a:t>30 </a:t>
                      </a:r>
                      <a:r>
                        <a:rPr lang="cs-CZ" sz="1400" baseline="0" dirty="0" smtClean="0"/>
                        <a:t>min. Materiál obsahuje </a:t>
                      </a:r>
                      <a:r>
                        <a:rPr lang="cs-CZ" sz="1400" baseline="0" dirty="0" smtClean="0"/>
                        <a:t>dvě  </a:t>
                      </a:r>
                      <a:r>
                        <a:rPr lang="cs-CZ" sz="1400" baseline="0" dirty="0" err="1" smtClean="0"/>
                        <a:t>spojovačky</a:t>
                      </a:r>
                      <a:r>
                        <a:rPr lang="cs-CZ" sz="1400" baseline="0" dirty="0" smtClean="0"/>
                        <a:t> </a:t>
                      </a:r>
                      <a:r>
                        <a:rPr lang="cs-CZ" sz="1400" baseline="0" dirty="0" smtClean="0"/>
                        <a:t>s řešením a </a:t>
                      </a:r>
                      <a:r>
                        <a:rPr lang="cs-CZ" sz="1400" baseline="0" dirty="0" smtClean="0"/>
                        <a:t>průběžnou otázku </a:t>
                      </a:r>
                      <a:r>
                        <a:rPr lang="cs-CZ" sz="1400" baseline="0" dirty="0" smtClean="0"/>
                        <a:t>v textu </a:t>
                      </a:r>
                      <a:r>
                        <a:rPr lang="cs-CZ" sz="1400" baseline="0" dirty="0" smtClean="0"/>
                        <a:t>prezentace, která má </a:t>
                      </a:r>
                      <a:r>
                        <a:rPr lang="cs-CZ" sz="1400" baseline="0" dirty="0" smtClean="0"/>
                        <a:t>za úkol posilovat mezipředmětové vztahy. Materiál seznamuje s významnými velikány </a:t>
                      </a:r>
                      <a:r>
                        <a:rPr lang="cs-CZ" sz="1400" baseline="0" dirty="0" smtClean="0"/>
                        <a:t>české vědy </a:t>
                      </a:r>
                      <a:r>
                        <a:rPr lang="cs-CZ" sz="1400" baseline="0" dirty="0" smtClean="0"/>
                        <a:t>počátku 20. století.  </a:t>
                      </a:r>
                      <a:endParaRPr lang="cs-CZ" sz="1400" dirty="0" smtClean="0"/>
                    </a:p>
                    <a:p>
                      <a:pPr marL="0" indent="0">
                        <a:buNone/>
                      </a:pPr>
                      <a:endParaRPr lang="cs-CZ" sz="1800" dirty="0" smtClean="0"/>
                    </a:p>
                  </a:txBody>
                  <a:tcPr marL="91439" marR="91439" marT="45689" marB="45689"/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1372385"/>
              </p:ext>
            </p:extLst>
          </p:nvPr>
        </p:nvGraphicFramePr>
        <p:xfrm>
          <a:off x="827584" y="2132857"/>
          <a:ext cx="7358063" cy="42484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063"/>
              </a:tblGrid>
              <a:tr h="287695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POUŽITÉ  ZDROJE</a:t>
                      </a:r>
                      <a:endParaRPr lang="cs-CZ" sz="1200" dirty="0"/>
                    </a:p>
                  </a:txBody>
                  <a:tcPr marL="91439" marR="91439" marT="45698" marB="45698"/>
                </a:tc>
              </a:tr>
              <a:tr h="396077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aseline="0" dirty="0" smtClean="0"/>
                        <a:t>Vlastní tvorba.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/>
                        <a:t>Zdroje obrazového materiálu: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3"/>
                        </a:rPr>
                        <a:t>http://upload.wikimedia.org/wikipedia/commons/thumb/a/a2/Jan_Jansk%C3%BD%2C_1902.jpg/225px-Jan_Jansk%C3%BD%2C_1902.jpg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4"/>
                        </a:rPr>
                        <a:t>http://www.wikiskripta.eu/images/a/a6/Krevni_skupiny.png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5"/>
                        </a:rPr>
                        <a:t>http://www.ods-karvina.cz/img/clanky/2010/100106-big.jpg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6"/>
                        </a:rPr>
                        <a:t>http://upload.wikimedia.org/wikipedia/commons/thumb/1/12/Sigmund_Freud_LIFE.jpg/225px-Sigmund_Freud_LIFE.jpg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7"/>
                        </a:rPr>
                        <a:t>http://chir1.lf1.cuni.cz/Data/img/3351/Jirasek.jpg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8"/>
                        </a:rPr>
                        <a:t>http://www.ujv.cz/image/image_gallery?uuid=1ab3f26e-3f1f-467f-89b1-962bddc7590d&amp;groupId=10504&amp;t=1278938011647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9"/>
                        </a:rPr>
                        <a:t>http://img.radio.cz/pictures/osobnosti/nobile_behounek.jpg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0"/>
                        </a:rPr>
                        <a:t>http://www.tyden.cz/obrazek/1121956907-47d54daf37c69_275x183.jpg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1"/>
                        </a:rPr>
                        <a:t>http://upload.wikimedia.org/wikipedia/commons/thumb/8/85/Bed%C5%99ich_Hrozn%C3%BD_v_20._letech.jpg/220px-Bed%C5%99ich_Hrozn%C3%BD_v_20._letech.jpg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2"/>
                        </a:rPr>
                        <a:t>http://nd01.jxs.cz/702/887/ef29e10a02_18834657_o2.jpg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3"/>
                        </a:rPr>
                        <a:t>http://vtm.e15.cz/files/imagecache/dust_filerenderer_normal/upload/aktuality/5065/uk_zka_kl_nov_ho_p_sma_zdroj_cc_by_sa_3_0_chriso_50b5e85781.jpg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4"/>
                        </a:rPr>
                        <a:t>http://myty.info/image/2007040004/elefantina_papyrus_.jpg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5"/>
                        </a:rPr>
                        <a:t>http://www.teiresias.muni.cz/gifs/web/motto.bmp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6"/>
                        </a:rPr>
                        <a:t>http://nd03.jxs.cz/951/249/767eeff7d0_56037203_o2.jpg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7"/>
                        </a:rPr>
                        <a:t>http://upload.wikimedia.org/wikipedia/commons/thumb/6/63/Josef_Peka%C5%99.JPG/220px-Josef_Peka%C5%99.JPG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aseline="0" dirty="0" smtClean="0"/>
                        <a:t>otevřená galerie </a:t>
                      </a:r>
                      <a:r>
                        <a:rPr lang="cs-CZ" sz="900" baseline="0" dirty="0" smtClean="0">
                          <a:hlinkClick r:id="rId18"/>
                        </a:rPr>
                        <a:t>www.office.microsoft.com</a:t>
                      </a:r>
                      <a:endParaRPr lang="cs-CZ" sz="900" dirty="0"/>
                    </a:p>
                  </a:txBody>
                  <a:tcPr marL="91439" marR="91439" marT="45698" marB="45698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8059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esta">
  <a:themeElements>
    <a:clrScheme name="Živly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1045</Words>
  <Application>Microsoft Office PowerPoint</Application>
  <PresentationFormat>Předvádění na obrazovce (4:3)</PresentationFormat>
  <Paragraphs>141</Paragraphs>
  <Slides>15</Slides>
  <Notes>4</Notes>
  <HiddenSlides>3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15</vt:i4>
      </vt:variant>
    </vt:vector>
  </HeadingPairs>
  <TitlesOfParts>
    <vt:vector size="17" baseType="lpstr">
      <vt:lpstr>Motiv systému Office</vt:lpstr>
      <vt:lpstr>Cesta</vt:lpstr>
      <vt:lpstr>Prezentace aplikace PowerPoint</vt:lpstr>
      <vt:lpstr>Osobnosti české vědy</vt:lpstr>
      <vt:lpstr>Jan Jánský</vt:lpstr>
      <vt:lpstr>Krevní skupiny</vt:lpstr>
      <vt:lpstr>Sigmund Freud</vt:lpstr>
      <vt:lpstr>Arnold Jirásek</vt:lpstr>
      <vt:lpstr>František Běhounek</vt:lpstr>
      <vt:lpstr>František Běhounek</vt:lpstr>
      <vt:lpstr>František Běhounek</vt:lpstr>
      <vt:lpstr>Bedřich Hrozný</vt:lpstr>
      <vt:lpstr>zahraj si na orientalistu a přičleň k jednotlivým ukázkám jazyk</vt:lpstr>
      <vt:lpstr>Josef Pekař</vt:lpstr>
      <vt:lpstr>rychlé opakování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Lenka</dc:creator>
  <cp:lastModifiedBy>Lenka </cp:lastModifiedBy>
  <cp:revision>22</cp:revision>
  <dcterms:created xsi:type="dcterms:W3CDTF">2013-01-29T08:59:41Z</dcterms:created>
  <dcterms:modified xsi:type="dcterms:W3CDTF">2013-01-29T11:30:25Z</dcterms:modified>
</cp:coreProperties>
</file>