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1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B9349E-0FCB-4C8A-BA07-7E48E26BD091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4C59B9-C194-4C95-954D-79CAC7E98F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498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4C59B9-C194-4C95-954D-79CAC7E98FC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6134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825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753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036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629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965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595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799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676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199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225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295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06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DDF9BA5-BA5F-43BA-8CEB-BF6560CB670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CE1D5D8-220A-42AF-A55C-7D05AD0EAEE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ozitivni-noviny.cz/test/gallery/Image/2010/07/Jan-Werich.jpg" TargetMode="External"/><Relationship Id="rId13" Type="http://schemas.openxmlformats.org/officeDocument/2006/relationships/hyperlink" Target="http://www.filmoveplatno.cz/images/abeceda/f/futurista_ferenc.jpg" TargetMode="External"/><Relationship Id="rId18" Type="http://schemas.openxmlformats.org/officeDocument/2006/relationships/hyperlink" Target="http://www.lida-baarova.estranky.cz/img/mid/3/baarova-byla-obvinena-z-kolaborace--a-pravem-.jpg" TargetMode="External"/><Relationship Id="rId3" Type="http://schemas.openxmlformats.org/officeDocument/2006/relationships/hyperlink" Target="http://www.ulozto.cz/xdZp4SZ/14-j-jezek-bugatti-step-mp3" TargetMode="External"/><Relationship Id="rId21" Type="http://schemas.openxmlformats.org/officeDocument/2006/relationships/hyperlink" Target="http://img8.ct24.cz/cache/616x347/article/34/3335/333461.jpg?1330338101" TargetMode="External"/><Relationship Id="rId7" Type="http://schemas.openxmlformats.org/officeDocument/2006/relationships/hyperlink" Target="http://www.jiri.info/foto/jiri-voskovec.jpg" TargetMode="External"/><Relationship Id="rId12" Type="http://schemas.openxmlformats.org/officeDocument/2006/relationships/hyperlink" Target="http://upload.wikimedia.org/wikipedia/commons/b/bd/Karel-capek.jpg" TargetMode="External"/><Relationship Id="rId17" Type="http://schemas.openxmlformats.org/officeDocument/2006/relationships/hyperlink" Target="http://img.csfd.cz/photos/herci/3246_2.jpg" TargetMode="External"/><Relationship Id="rId2" Type="http://schemas.openxmlformats.org/officeDocument/2006/relationships/notesSlide" Target="../notesSlides/notesSlide3.xml"/><Relationship Id="rId16" Type="http://schemas.openxmlformats.org/officeDocument/2006/relationships/hyperlink" Target="http://www.zwittau.cz/AUDIO/FOTO/haas.jpg" TargetMode="External"/><Relationship Id="rId20" Type="http://schemas.openxmlformats.org/officeDocument/2006/relationships/hyperlink" Target="http://www.trosky.cz/rajnet/web/obrv05/ferbasov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2/2f/Jaroslav_Kvapil_1897.jpg" TargetMode="External"/><Relationship Id="rId11" Type="http://schemas.openxmlformats.org/officeDocument/2006/relationships/hyperlink" Target="http://img.fdb.cz/obrazky/4986e2bd40036d46c1ca6b4ce84acd1.jpg" TargetMode="External"/><Relationship Id="rId5" Type="http://schemas.openxmlformats.org/officeDocument/2006/relationships/hyperlink" Target="http://t1.gstatic.com/images?q=tbn:ANd9GcQPrV6ovbkY_58GHQB18_-9-Cg3_U0abG27CMYqoVG9WCA_Rr8NKQ" TargetMode="External"/><Relationship Id="rId15" Type="http://schemas.openxmlformats.org/officeDocument/2006/relationships/hyperlink" Target="http://www.ceskatelevize.cz/program/porady/10266834857/foto09/m_rasilov.jpg" TargetMode="External"/><Relationship Id="rId23" Type="http://schemas.openxmlformats.org/officeDocument/2006/relationships/hyperlink" Target="http://www.office.microsoft.com/" TargetMode="External"/><Relationship Id="rId10" Type="http://schemas.openxmlformats.org/officeDocument/2006/relationships/hyperlink" Target="http://img.fdb.cz/obrazky/9c2557bc9b0ba725d487aeca33478472.jpg" TargetMode="External"/><Relationship Id="rId19" Type="http://schemas.openxmlformats.org/officeDocument/2006/relationships/hyperlink" Target="http://www.hvizdata.cz/wp-content/uploads/Adina-Mandlov%C3%A1.jpg" TargetMode="External"/><Relationship Id="rId4" Type="http://schemas.openxmlformats.org/officeDocument/2006/relationships/hyperlink" Target="http://www.divadelni-noviny.cz/wp-content/uploads/Cerveny_o2.jpg" TargetMode="External"/><Relationship Id="rId9" Type="http://schemas.openxmlformats.org/officeDocument/2006/relationships/hyperlink" Target="http://www.rozkvetlekonvalinky.estranky.cz/img/picture/4796/Jaroslav_Je%C5%BEek.jpg" TargetMode="External"/><Relationship Id="rId14" Type="http://schemas.openxmlformats.org/officeDocument/2006/relationships/hyperlink" Target="http://www.cojeco.cz/Attach/photos/pers395c32ea2e1cc.jpg" TargetMode="External"/><Relationship Id="rId22" Type="http://schemas.openxmlformats.org/officeDocument/2006/relationships/hyperlink" Target="http://img.fdb.cz/obrazky/862ee02b2119b4a73582ca23d21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VY_32_INOVACE_05_B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_15 Osobnosti prvorepublikového divadla a filmu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9.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811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Osobnosti prvorepublikového divadla a filmu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6895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kabaretiér, humorista</a:t>
            </a:r>
            <a:r>
              <a:rPr lang="cs-CZ" dirty="0"/>
              <a:t>, spisovatel a hudební </a:t>
            </a:r>
            <a:r>
              <a:rPr lang="cs-CZ" dirty="0" smtClean="0"/>
              <a:t>skladatel</a:t>
            </a:r>
          </a:p>
          <a:p>
            <a:r>
              <a:rPr lang="cs-CZ" dirty="0" smtClean="0"/>
              <a:t> </a:t>
            </a:r>
            <a:r>
              <a:rPr lang="cs-CZ" dirty="0"/>
              <a:t>otec české herečky a operní pěvkyně Soni </a:t>
            </a:r>
            <a:r>
              <a:rPr lang="cs-CZ" dirty="0" smtClean="0"/>
              <a:t>Červené</a:t>
            </a:r>
          </a:p>
          <a:p>
            <a:r>
              <a:rPr lang="cs-CZ" dirty="0">
                <a:solidFill>
                  <a:srgbClr val="C00000"/>
                </a:solidFill>
              </a:rPr>
              <a:t>1909 založil kabaret Červená sedma</a:t>
            </a:r>
            <a:r>
              <a:rPr lang="cs-CZ" dirty="0"/>
              <a:t>, v letech 1918 – 1922 byl jeho </a:t>
            </a:r>
            <a:r>
              <a:rPr lang="cs-CZ" dirty="0" smtClean="0"/>
              <a:t>ředitelem</a:t>
            </a:r>
          </a:p>
          <a:p>
            <a:r>
              <a:rPr lang="cs-CZ" dirty="0" smtClean="0"/>
              <a:t>autorsky vytvořil či se spolupodílel na </a:t>
            </a:r>
            <a:r>
              <a:rPr lang="cs-CZ" dirty="0"/>
              <a:t>více než 400 písničkových a kupletních </a:t>
            </a:r>
            <a:r>
              <a:rPr lang="cs-CZ" dirty="0" smtClean="0"/>
              <a:t>titulech</a:t>
            </a:r>
          </a:p>
          <a:p>
            <a:r>
              <a:rPr lang="cs-CZ" dirty="0" smtClean="0"/>
              <a:t>byl </a:t>
            </a:r>
            <a:r>
              <a:rPr lang="cs-CZ" dirty="0"/>
              <a:t>jedním z prvních průkopníků náročnějšího přednesového </a:t>
            </a:r>
            <a:r>
              <a:rPr lang="cs-CZ" dirty="0" smtClean="0"/>
              <a:t>šansonu</a:t>
            </a:r>
          </a:p>
          <a:p>
            <a:r>
              <a:rPr lang="cs-CZ" dirty="0" smtClean="0"/>
              <a:t>byl vězněn nacisty, živil se také jako advokát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Jiří </a:t>
            </a:r>
            <a:r>
              <a:rPr lang="cs-CZ" b="1" dirty="0" smtClean="0"/>
              <a:t>Červený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8" t="3263" r="6364" b="35181"/>
          <a:stretch/>
        </p:blipFill>
        <p:spPr bwMode="auto">
          <a:xfrm>
            <a:off x="7380312" y="23695"/>
            <a:ext cx="1634837" cy="1870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2020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972133"/>
            <a:ext cx="8640960" cy="4697227"/>
          </a:xfrm>
        </p:spPr>
        <p:txBody>
          <a:bodyPr>
            <a:normAutofit fontScale="92500"/>
          </a:bodyPr>
          <a:lstStyle/>
          <a:p>
            <a:r>
              <a:rPr lang="cs-CZ" dirty="0"/>
              <a:t>básník, publicista, zpěvák, herec, hudebník, hudební skladatel, </a:t>
            </a:r>
            <a:r>
              <a:rPr lang="cs-CZ" dirty="0">
                <a:solidFill>
                  <a:srgbClr val="C00000"/>
                </a:solidFill>
              </a:rPr>
              <a:t>dramaturg, dramatik a význačný </a:t>
            </a:r>
            <a:r>
              <a:rPr lang="cs-CZ" dirty="0" smtClean="0">
                <a:solidFill>
                  <a:srgbClr val="C00000"/>
                </a:solidFill>
              </a:rPr>
              <a:t>režisér</a:t>
            </a:r>
          </a:p>
          <a:p>
            <a:r>
              <a:rPr lang="cs-CZ" dirty="0" smtClean="0"/>
              <a:t>byl členem levicově orientované skupiny Devětsilu, spolupracoval s Osvobozeným divadlem</a:t>
            </a:r>
          </a:p>
          <a:p>
            <a:r>
              <a:rPr lang="cs-CZ" dirty="0" smtClean="0"/>
              <a:t>v roce </a:t>
            </a:r>
            <a:r>
              <a:rPr lang="cs-CZ" dirty="0" smtClean="0">
                <a:solidFill>
                  <a:srgbClr val="C00000"/>
                </a:solidFill>
              </a:rPr>
              <a:t>1933 založil proslulé divadlo D („déčko“), </a:t>
            </a:r>
            <a:r>
              <a:rPr lang="cs-CZ" dirty="0" smtClean="0"/>
              <a:t>které patřilo k nejvýznamnějším předválečným scénám</a:t>
            </a:r>
          </a:p>
          <a:p>
            <a:r>
              <a:rPr lang="cs-CZ" dirty="0" smtClean="0"/>
              <a:t>jeho divadelní tvorba byla </a:t>
            </a:r>
            <a:r>
              <a:rPr lang="cs-CZ" dirty="0" smtClean="0">
                <a:solidFill>
                  <a:srgbClr val="C00000"/>
                </a:solidFill>
              </a:rPr>
              <a:t>silně levicová a agitační</a:t>
            </a:r>
          </a:p>
          <a:p>
            <a:r>
              <a:rPr lang="cs-CZ" dirty="0" smtClean="0"/>
              <a:t>v roce 1941 byl zatčena zbytek války prožil v různých koncentračních táborech</a:t>
            </a:r>
          </a:p>
          <a:p>
            <a:r>
              <a:rPr lang="cs-CZ" dirty="0" smtClean="0"/>
              <a:t>byl jmenován národním umělcem</a:t>
            </a:r>
          </a:p>
          <a:p>
            <a:r>
              <a:rPr lang="cs-CZ" dirty="0" smtClean="0"/>
              <a:t>zemřel za dosud nevyjasněných okolností ve státním sanatoriu na selhání jater (poté, co veřejně kritizoval Stalinovu politiku)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/>
              <a:t>Emil František </a:t>
            </a:r>
            <a:r>
              <a:rPr lang="cs-CZ" b="1" dirty="0" smtClean="0"/>
              <a:t>Burian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5353" y="94184"/>
            <a:ext cx="1322832" cy="1877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8893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248347"/>
            <a:ext cx="8712968" cy="4421013"/>
          </a:xfrm>
        </p:spPr>
        <p:txBody>
          <a:bodyPr>
            <a:normAutofit/>
          </a:bodyPr>
          <a:lstStyle/>
          <a:p>
            <a:r>
              <a:rPr lang="cs-CZ" dirty="0" smtClean="0"/>
              <a:t>básník</a:t>
            </a:r>
            <a:r>
              <a:rPr lang="cs-CZ" dirty="0"/>
              <a:t>, </a:t>
            </a:r>
            <a:r>
              <a:rPr lang="cs-CZ" dirty="0">
                <a:solidFill>
                  <a:srgbClr val="C00000"/>
                </a:solidFill>
              </a:rPr>
              <a:t>dramatik, překladatel, libretista a divadelní </a:t>
            </a:r>
            <a:r>
              <a:rPr lang="cs-CZ" dirty="0" smtClean="0">
                <a:solidFill>
                  <a:srgbClr val="C00000"/>
                </a:solidFill>
              </a:rPr>
              <a:t>režisér</a:t>
            </a:r>
          </a:p>
          <a:p>
            <a:r>
              <a:rPr lang="cs-CZ" dirty="0" smtClean="0"/>
              <a:t>celý život věnoval divadlu – byl dramaturgem, poté režisérem Národního divadla, ale působil také v Městském divadle na Královských Vinohradech</a:t>
            </a:r>
          </a:p>
          <a:p>
            <a:r>
              <a:rPr lang="cs-CZ" dirty="0" smtClean="0"/>
              <a:t>v letech 1918 – 20 byl poslancem Národního shromáždění, v období okupace byl 11 měsíců vězněn</a:t>
            </a:r>
          </a:p>
          <a:p>
            <a:r>
              <a:rPr lang="cs-CZ" dirty="0" smtClean="0"/>
              <a:t>herci ho obdivovali a milovali, komunistický režim jej neměl rád, přesto byl nositelem mnohých vyznamenání (např. národním umělcem)</a:t>
            </a:r>
          </a:p>
          <a:p>
            <a:r>
              <a:rPr lang="cs-CZ" dirty="0" smtClean="0"/>
              <a:t>obě jeho ženy byly herečky, propagoval u nás myšlenku svobodného zednářství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Jaroslav </a:t>
            </a:r>
            <a:r>
              <a:rPr lang="cs-CZ" b="1" dirty="0" smtClean="0"/>
              <a:t>Kvapil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3000" contrast="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266" r="21611" b="31641"/>
          <a:stretch/>
        </p:blipFill>
        <p:spPr bwMode="auto">
          <a:xfrm>
            <a:off x="7380312" y="116632"/>
            <a:ext cx="1607127" cy="2005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7767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22643" y="570156"/>
            <a:ext cx="7222110" cy="1054250"/>
          </a:xfrm>
        </p:spPr>
        <p:txBody>
          <a:bodyPr/>
          <a:lstStyle/>
          <a:p>
            <a:r>
              <a:rPr lang="cs-CZ" sz="3200" dirty="0" smtClean="0"/>
              <a:t>V prezentaci se objevilo množství cizích slov. Víš co znamenají?</a:t>
            </a:r>
            <a:endParaRPr lang="cs-CZ" sz="3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paměť s přímým přístupem 5"/>
          <p:cNvSpPr/>
          <p:nvPr/>
        </p:nvSpPr>
        <p:spPr>
          <a:xfrm>
            <a:off x="276798" y="2004120"/>
            <a:ext cx="1891689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kuple</a:t>
            </a:r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8" name="Vývojový diagram: paměť s přímým přístupem 7"/>
          <p:cNvSpPr/>
          <p:nvPr/>
        </p:nvSpPr>
        <p:spPr>
          <a:xfrm>
            <a:off x="863588" y="3747399"/>
            <a:ext cx="2049759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agitace</a:t>
            </a:r>
            <a:endParaRPr lang="cs-CZ" sz="2000" dirty="0"/>
          </a:p>
        </p:txBody>
      </p:sp>
      <p:sp>
        <p:nvSpPr>
          <p:cNvPr id="9" name="Vývojový diagram: paměť s přímým přístupem 8"/>
          <p:cNvSpPr/>
          <p:nvPr/>
        </p:nvSpPr>
        <p:spPr>
          <a:xfrm>
            <a:off x="6588224" y="5517232"/>
            <a:ext cx="2053213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režisér</a:t>
            </a:r>
            <a:endParaRPr lang="cs-CZ" sz="2000" dirty="0"/>
          </a:p>
        </p:txBody>
      </p:sp>
      <p:sp>
        <p:nvSpPr>
          <p:cNvPr id="10" name="Vývojový diagram: paměť s přímým přístupem 9"/>
          <p:cNvSpPr/>
          <p:nvPr/>
        </p:nvSpPr>
        <p:spPr>
          <a:xfrm>
            <a:off x="863588" y="5760624"/>
            <a:ext cx="2808311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dramaturg</a:t>
            </a:r>
            <a:endParaRPr lang="cs-CZ" sz="2000" dirty="0"/>
          </a:p>
        </p:txBody>
      </p:sp>
      <p:sp>
        <p:nvSpPr>
          <p:cNvPr id="11" name="Vývojový diagram: paměť s přímým přístupem 10"/>
          <p:cNvSpPr/>
          <p:nvPr/>
        </p:nvSpPr>
        <p:spPr>
          <a:xfrm>
            <a:off x="4405789" y="3868286"/>
            <a:ext cx="2412267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libretista</a:t>
            </a:r>
            <a:endParaRPr lang="cs-CZ" sz="2000" dirty="0"/>
          </a:p>
        </p:txBody>
      </p:sp>
      <p:sp>
        <p:nvSpPr>
          <p:cNvPr id="12" name="Vývojový diagram: paměť s přímým přístupem 11"/>
          <p:cNvSpPr/>
          <p:nvPr/>
        </p:nvSpPr>
        <p:spPr>
          <a:xfrm>
            <a:off x="3790771" y="2006515"/>
            <a:ext cx="2257393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kabaret</a:t>
            </a:r>
            <a:endParaRPr lang="cs-CZ" sz="2000" dirty="0"/>
          </a:p>
        </p:txBody>
      </p:sp>
      <p:sp>
        <p:nvSpPr>
          <p:cNvPr id="13" name="Vývojový diagram: paměť s přímým přístupem 12"/>
          <p:cNvSpPr/>
          <p:nvPr/>
        </p:nvSpPr>
        <p:spPr>
          <a:xfrm>
            <a:off x="6439038" y="2040895"/>
            <a:ext cx="2088232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šanson</a:t>
            </a:r>
            <a:endParaRPr lang="cs-CZ" sz="20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583054" y="2888162"/>
            <a:ext cx="1944216" cy="914400"/>
          </a:xfrm>
          <a:prstGeom prst="roundRect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umělecký vedoucí hry, filmu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467544" y="2721093"/>
            <a:ext cx="2456895" cy="914400"/>
          </a:xfrm>
          <a:prstGeom prst="roundRect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ten, který připravuje repertoár a jednotlivé hry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4103948" y="5729110"/>
            <a:ext cx="1944216" cy="914400"/>
          </a:xfrm>
          <a:prstGeom prst="roundRect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autor scénáře hudebního díla (např. opery)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3116795" y="2785833"/>
            <a:ext cx="2495128" cy="914400"/>
          </a:xfrm>
          <a:prstGeom prst="roundRect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získávání pro určitou myšlenku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3068215" y="4611767"/>
            <a:ext cx="3206823" cy="914400"/>
          </a:xfrm>
          <a:prstGeom prst="roundRect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poetická píseň, jejíž text promlouvá o závažných životních problémech</a:t>
            </a: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109228" y="4602832"/>
            <a:ext cx="2334344" cy="914400"/>
          </a:xfrm>
          <a:prstGeom prst="roundRect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zábavný hudební a taneční program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6611594" y="4611767"/>
            <a:ext cx="2518552" cy="914400"/>
          </a:xfrm>
          <a:prstGeom prst="roundRect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píseň jednoduché formy a satirického obsahu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2892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037E-7 L -0.68368 -0.50162 " pathEditMode="relative" rAng="0" ptsTypes="AA">
                                      <p:cBhvr>
                                        <p:cTn id="1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184" y="-2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24 0.0081 L 0.03455 0.25139 " pathEditMode="relative" rAng="0" ptsTypes="AA">
                                      <p:cBhvr>
                                        <p:cTn id="1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7" y="1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72 0.00625 L 0.32951 -0.24329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90" y="-1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86 0.00393 L -0.03437 -0.15671 " pathEditMode="relative" rAng="0" ptsTypes="AA">
                                      <p:cBhvr>
                                        <p:cTn id="1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2" y="-8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12 -0.00347 L 0.37448 0.44259 " pathEditMode="relative" rAng="0" ptsTypes="AA">
                                      <p:cBhvr>
                                        <p:cTn id="1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72" y="22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-0.30018 0.2581 " pathEditMode="relative" rAng="0" ptsTypes="AA">
                                      <p:cBhvr>
                                        <p:cTn id="1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17" y="1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5 -0.00671 L 0.37431 -0.27592 " pathEditMode="relative" rAng="0" ptsTypes="AA">
                                      <p:cBhvr>
                                        <p:cTn id="1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40" y="-13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248347"/>
            <a:ext cx="8712967" cy="413298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počátky spadají do roku </a:t>
            </a:r>
            <a:r>
              <a:rPr lang="cs-CZ" dirty="0" smtClean="0">
                <a:solidFill>
                  <a:srgbClr val="C00000"/>
                </a:solidFill>
              </a:rPr>
              <a:t>1925</a:t>
            </a:r>
            <a:r>
              <a:rPr lang="cs-CZ" dirty="0" smtClean="0"/>
              <a:t> a jsou spojeny s amatérskou sekcí Devětsilu</a:t>
            </a:r>
          </a:p>
          <a:p>
            <a:r>
              <a:rPr lang="cs-CZ" dirty="0" smtClean="0"/>
              <a:t>vůdčí osobností počátků byl </a:t>
            </a:r>
            <a:r>
              <a:rPr lang="cs-CZ" dirty="0" smtClean="0">
                <a:solidFill>
                  <a:srgbClr val="C00000"/>
                </a:solidFill>
              </a:rPr>
              <a:t>režisér Jiří </a:t>
            </a:r>
            <a:r>
              <a:rPr lang="cs-CZ" dirty="0" err="1" smtClean="0">
                <a:solidFill>
                  <a:srgbClr val="C00000"/>
                </a:solidFill>
              </a:rPr>
              <a:t>Frejka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– inscenoval hry </a:t>
            </a:r>
            <a:r>
              <a:rPr lang="cs-CZ" dirty="0" err="1" smtClean="0"/>
              <a:t>Moliera</a:t>
            </a:r>
            <a:r>
              <a:rPr lang="cs-CZ" dirty="0" smtClean="0"/>
              <a:t>, </a:t>
            </a:r>
            <a:r>
              <a:rPr lang="cs-CZ" dirty="0" err="1" smtClean="0"/>
              <a:t>Apolinaira</a:t>
            </a:r>
            <a:r>
              <a:rPr lang="cs-CZ" dirty="0" smtClean="0"/>
              <a:t>, Vančury i Nezvala</a:t>
            </a:r>
          </a:p>
          <a:p>
            <a:r>
              <a:rPr lang="cs-CZ" dirty="0" smtClean="0"/>
              <a:t>v roce 1927 dochází ke změně – divadlo vede </a:t>
            </a:r>
            <a:r>
              <a:rPr lang="cs-CZ" dirty="0" smtClean="0">
                <a:solidFill>
                  <a:srgbClr val="C00000"/>
                </a:solidFill>
              </a:rPr>
              <a:t>Jindřich </a:t>
            </a:r>
            <a:r>
              <a:rPr lang="cs-CZ" dirty="0" err="1" smtClean="0">
                <a:solidFill>
                  <a:srgbClr val="C00000"/>
                </a:solidFill>
              </a:rPr>
              <a:t>Honzl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a poprvé se objevuje </a:t>
            </a:r>
            <a:r>
              <a:rPr lang="cs-CZ" dirty="0" smtClean="0">
                <a:solidFill>
                  <a:srgbClr val="C00000"/>
                </a:solidFill>
              </a:rPr>
              <a:t>Jan Werich a Jiří Voskovec (první hrou byla Vest </a:t>
            </a:r>
            <a:r>
              <a:rPr lang="cs-CZ" dirty="0" err="1" smtClean="0">
                <a:solidFill>
                  <a:srgbClr val="C00000"/>
                </a:solidFill>
              </a:rPr>
              <a:t>pocket</a:t>
            </a:r>
            <a:r>
              <a:rPr lang="cs-CZ" dirty="0" smtClean="0">
                <a:solidFill>
                  <a:srgbClr val="C00000"/>
                </a:solidFill>
              </a:rPr>
              <a:t> revue)</a:t>
            </a:r>
          </a:p>
          <a:p>
            <a:r>
              <a:rPr lang="cs-CZ" dirty="0" smtClean="0"/>
              <a:t> hra se </a:t>
            </a:r>
            <a:r>
              <a:rPr lang="cs-CZ" dirty="0"/>
              <a:t>zaměřovala na </a:t>
            </a:r>
            <a:r>
              <a:rPr lang="cs-CZ" dirty="0">
                <a:solidFill>
                  <a:srgbClr val="C00000"/>
                </a:solidFill>
              </a:rPr>
              <a:t>aktuální projevy lidské hlouposti a  </a:t>
            </a:r>
            <a:r>
              <a:rPr lang="cs-CZ" dirty="0" smtClean="0">
                <a:solidFill>
                  <a:srgbClr val="C00000"/>
                </a:solidFill>
              </a:rPr>
              <a:t>nadutosti </a:t>
            </a:r>
            <a:r>
              <a:rPr lang="cs-CZ" dirty="0" smtClean="0"/>
              <a:t>( </a:t>
            </a:r>
            <a:r>
              <a:rPr lang="cs-CZ" dirty="0"/>
              <a:t>Parodií a ironií </a:t>
            </a:r>
            <a:r>
              <a:rPr lang="cs-CZ" dirty="0" smtClean="0"/>
              <a:t>bylo obraceno </a:t>
            </a:r>
            <a:r>
              <a:rPr lang="cs-CZ" dirty="0"/>
              <a:t>na ruby vše, co se tvářilo důstojně, hlubokomyslně a strnule vážně. </a:t>
            </a:r>
            <a:r>
              <a:rPr lang="cs-CZ" dirty="0" smtClean="0"/>
              <a:t> Výsměch </a:t>
            </a:r>
            <a:r>
              <a:rPr lang="cs-CZ" dirty="0"/>
              <a:t>nebyl zaměřen na něco určitého, byl to smích pro smích, aby byla legrace – </a:t>
            </a:r>
            <a:r>
              <a:rPr lang="cs-CZ" dirty="0" smtClean="0"/>
              <a:t>sranda)</a:t>
            </a:r>
            <a:r>
              <a:rPr lang="cs-CZ" dirty="0"/>
              <a:t>     </a:t>
            </a:r>
            <a:br>
              <a:rPr lang="cs-CZ" dirty="0"/>
            </a:b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Osvobozené divadlo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3788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W+V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37" y="1003600"/>
            <a:ext cx="1368171" cy="188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03601"/>
            <a:ext cx="1371600" cy="1819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58071" y="3008574"/>
            <a:ext cx="16802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Jan Werich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32237" y="3136954"/>
            <a:ext cx="1981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Jiří Voskovec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10452" y="1945575"/>
            <a:ext cx="473522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Voskovec s Werichem vystupovali ve </a:t>
            </a:r>
            <a:r>
              <a:rPr lang="cs-CZ" sz="2400" dirty="0" smtClean="0"/>
              <a:t>svých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hrách jako dvojice komiků v postavách </a:t>
            </a:r>
            <a:endParaRPr lang="cs-CZ" sz="2400" dirty="0" smtClean="0"/>
          </a:p>
          <a:p>
            <a:r>
              <a:rPr lang="cs-CZ" sz="2400" dirty="0" smtClean="0"/>
              <a:t>nešiků</a:t>
            </a:r>
            <a:r>
              <a:rPr lang="cs-CZ" sz="2400" dirty="0"/>
              <a:t>, dobrodruhů a </a:t>
            </a:r>
            <a:r>
              <a:rPr lang="cs-CZ" sz="2400" dirty="0" smtClean="0"/>
              <a:t>tuláků.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913376"/>
            <a:ext cx="87992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Proslavili se předscénami </a:t>
            </a:r>
            <a:r>
              <a:rPr lang="cs-CZ" sz="2400" dirty="0"/>
              <a:t>– </a:t>
            </a:r>
            <a:r>
              <a:rPr lang="cs-CZ" sz="2400" dirty="0" smtClean="0">
                <a:solidFill>
                  <a:srgbClr val="C00000"/>
                </a:solidFill>
              </a:rPr>
              <a:t>forbínami</a:t>
            </a:r>
            <a:r>
              <a:rPr lang="cs-CZ" sz="2400" dirty="0" smtClean="0"/>
              <a:t>, </a:t>
            </a:r>
            <a:r>
              <a:rPr lang="cs-CZ" sz="2400" dirty="0"/>
              <a:t>kde se projevovala </a:t>
            </a:r>
            <a:r>
              <a:rPr lang="cs-CZ" sz="2400" dirty="0" smtClean="0"/>
              <a:t>jejich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schopnost navázat kontakt s </a:t>
            </a:r>
            <a:r>
              <a:rPr lang="cs-CZ" sz="2400" dirty="0" smtClean="0"/>
              <a:t>publikem, a které vždy byly čirou</a:t>
            </a:r>
          </a:p>
          <a:p>
            <a:r>
              <a:rPr lang="cs-CZ" sz="2400" dirty="0" smtClean="0"/>
              <a:t>improvizací.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42239" y="5121645"/>
            <a:ext cx="87992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Jejich typický slovní humor v dialozích využíval bohatství českého jazyka (hovorový jazyk, slangy, využití homonym a synonym). Projevoval se také v jejich písňových textech. </a:t>
            </a:r>
          </a:p>
        </p:txBody>
      </p:sp>
    </p:spTree>
    <p:extLst>
      <p:ext uri="{BB962C8B-B14F-4D97-AF65-F5344CB8AC3E}">
        <p14:creationId xmlns:p14="http://schemas.microsoft.com/office/powerpoint/2010/main" val="3955528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2248347"/>
            <a:ext cx="9143999" cy="4060973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solidFill>
                  <a:srgbClr val="C00000"/>
                </a:solidFill>
              </a:rPr>
              <a:t>hudební skladatel, dirigent, </a:t>
            </a:r>
            <a:r>
              <a:rPr lang="cs-CZ" dirty="0"/>
              <a:t>hudební improvizátor, dramaturg a </a:t>
            </a:r>
            <a:r>
              <a:rPr lang="cs-CZ" dirty="0" smtClean="0"/>
              <a:t>klavírista</a:t>
            </a:r>
          </a:p>
          <a:p>
            <a:r>
              <a:rPr lang="cs-CZ" dirty="0" smtClean="0"/>
              <a:t>byl </a:t>
            </a:r>
            <a:r>
              <a:rPr lang="cs-CZ" dirty="0"/>
              <a:t>autorem taneční, divadelní a filmové hudby ale i vážné </a:t>
            </a:r>
            <a:r>
              <a:rPr lang="cs-CZ" dirty="0" smtClean="0"/>
              <a:t>hudby</a:t>
            </a:r>
          </a:p>
          <a:p>
            <a:r>
              <a:rPr lang="cs-CZ" dirty="0" smtClean="0"/>
              <a:t>hudební </a:t>
            </a:r>
            <a:r>
              <a:rPr lang="cs-CZ" dirty="0"/>
              <a:t>inspiraci nabral hlavně v </a:t>
            </a:r>
            <a:r>
              <a:rPr lang="cs-CZ" dirty="0" smtClean="0">
                <a:solidFill>
                  <a:srgbClr val="C00000"/>
                </a:solidFill>
              </a:rPr>
              <a:t>jazzu</a:t>
            </a:r>
          </a:p>
          <a:p>
            <a:r>
              <a:rPr lang="cs-CZ" dirty="0" smtClean="0"/>
              <a:t>v období </a:t>
            </a:r>
            <a:r>
              <a:rPr lang="cs-CZ" dirty="0"/>
              <a:t>osvobozeneckého divadla skládal hudbu a Werich s Voskovcem k tomu dokládali vtipné inteligentní </a:t>
            </a:r>
            <a:r>
              <a:rPr lang="cs-CZ" dirty="0" smtClean="0"/>
              <a:t>texty</a:t>
            </a:r>
          </a:p>
          <a:p>
            <a:r>
              <a:rPr lang="cs-CZ" dirty="0" smtClean="0"/>
              <a:t>společně také emigrovali v 1939 do USA, umírá v roce 1942  na chronické ledvinové onemocnění v pouhých 35 letech (jeho ostatky byly převezeny do ČR)</a:t>
            </a:r>
          </a:p>
          <a:p>
            <a:r>
              <a:rPr lang="cs-CZ" dirty="0" smtClean="0"/>
              <a:t>nesmrtelné se staly: </a:t>
            </a:r>
            <a:r>
              <a:rPr lang="cs-CZ" dirty="0" smtClean="0">
                <a:solidFill>
                  <a:srgbClr val="C00000"/>
                </a:solidFill>
              </a:rPr>
              <a:t>Ezop a mravenec, Bugatti-step, Tři strážníci, Život je jen náhoda, Tmavomodrý svět, David a Goliáš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Ježek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88640"/>
            <a:ext cx="1523048" cy="2003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14_J.Jezek-Bugatti-step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75656" y="88532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91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1" dur="1570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6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Znáš hry Osvobozeného divadla?</a:t>
            </a:r>
            <a:endParaRPr lang="cs-CZ" sz="3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869202" y="2348880"/>
            <a:ext cx="216024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Osel a stín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148064" y="5249237"/>
            <a:ext cx="216024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Pudr a benzín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724128" y="2170049"/>
            <a:ext cx="216024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Kat a blázen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715124" y="3441576"/>
            <a:ext cx="4464495" cy="1321296"/>
          </a:xfrm>
          <a:prstGeom prst="roundRect">
            <a:avLst/>
          </a:prstGeom>
          <a:ln w="38100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vymáhání příplatku za stín, který je řešen soudním procesem a závěrečným </a:t>
            </a:r>
            <a:r>
              <a:rPr lang="cs-CZ" dirty="0" err="1" smtClean="0"/>
              <a:t>snězením</a:t>
            </a:r>
            <a:r>
              <a:rPr lang="cs-CZ" dirty="0" smtClean="0"/>
              <a:t> zvířete, proti hře protestovalo německé vyslanectví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50629" y="5249237"/>
            <a:ext cx="4464495" cy="1321296"/>
          </a:xfrm>
          <a:prstGeom prst="roundRect">
            <a:avLst/>
          </a:prstGeom>
          <a:ln w="38100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hra o kariéře bezvýznamného úředníčka – podlého, nízkého, bezcharakterního člověka , z něhož se stane diktátor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81639" y="3263280"/>
            <a:ext cx="4464495" cy="1677888"/>
          </a:xfrm>
          <a:prstGeom prst="roundRect">
            <a:avLst/>
          </a:prstGeom>
          <a:ln w="38100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 této hry je vsunuta známá scéna, ve které V+W navštíví zbrojní sklad, ale jsou přesvědčeni, že jsou ve skladu potravinových konzerv – protože je na nich napsáno Krupp Essen(jezte kroupy, ale také továrna na zbraně)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1918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44444E-6 L 0.49618 -0.2882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09" y="-1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0.03634 L 0.01858 0.26365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8" y="11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8 -0.02454 L -0.50365 -0.02825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90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267744" y="2248347"/>
            <a:ext cx="6624736" cy="4132981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účinkoval </a:t>
            </a:r>
            <a:r>
              <a:rPr lang="cs-CZ" dirty="0"/>
              <a:t>v kabaretech Červená sedma, Rokoko, RS, </a:t>
            </a:r>
            <a:r>
              <a:rPr lang="cs-CZ" dirty="0" smtClean="0"/>
              <a:t>Varieté</a:t>
            </a:r>
          </a:p>
          <a:p>
            <a:r>
              <a:rPr lang="cs-CZ" dirty="0" smtClean="0"/>
              <a:t>navrhoval </a:t>
            </a:r>
            <a:r>
              <a:rPr lang="cs-CZ" dirty="0"/>
              <a:t>filmové plakáty, začínal jako kameraman, psal </a:t>
            </a:r>
            <a:r>
              <a:rPr lang="cs-CZ" dirty="0" smtClean="0"/>
              <a:t>scénáře</a:t>
            </a:r>
          </a:p>
          <a:p>
            <a:r>
              <a:rPr lang="cs-CZ" dirty="0"/>
              <a:t>o</a:t>
            </a:r>
            <a:r>
              <a:rPr lang="cs-CZ" dirty="0" smtClean="0"/>
              <a:t>d </a:t>
            </a:r>
            <a:r>
              <a:rPr lang="cs-CZ" dirty="0"/>
              <a:t>konce němé éry se vypracoval </a:t>
            </a:r>
            <a:r>
              <a:rPr lang="cs-CZ" dirty="0">
                <a:solidFill>
                  <a:srgbClr val="C00000"/>
                </a:solidFill>
              </a:rPr>
              <a:t>v předního českého filmaře vytvořil </a:t>
            </a:r>
            <a:r>
              <a:rPr lang="cs-CZ" dirty="0" smtClean="0">
                <a:solidFill>
                  <a:srgbClr val="C00000"/>
                </a:solidFill>
              </a:rPr>
              <a:t>více než  </a:t>
            </a:r>
            <a:r>
              <a:rPr lang="cs-CZ" dirty="0">
                <a:solidFill>
                  <a:srgbClr val="C00000"/>
                </a:solidFill>
              </a:rPr>
              <a:t>80 </a:t>
            </a:r>
            <a:r>
              <a:rPr lang="cs-CZ" dirty="0" smtClean="0">
                <a:solidFill>
                  <a:srgbClr val="C00000"/>
                </a:solidFill>
              </a:rPr>
              <a:t>filmů</a:t>
            </a:r>
          </a:p>
          <a:p>
            <a:r>
              <a:rPr lang="cs-CZ" dirty="0" smtClean="0"/>
              <a:t>jeho jméno samotné bylo </a:t>
            </a:r>
            <a:r>
              <a:rPr lang="cs-CZ" dirty="0" smtClean="0">
                <a:solidFill>
                  <a:srgbClr val="C00000"/>
                </a:solidFill>
              </a:rPr>
              <a:t>synonymem kvality</a:t>
            </a:r>
          </a:p>
          <a:p>
            <a:r>
              <a:rPr lang="cs-CZ" dirty="0"/>
              <a:t>n</a:t>
            </a:r>
            <a:r>
              <a:rPr lang="cs-CZ" dirty="0" smtClean="0"/>
              <a:t>ejznámější </a:t>
            </a:r>
            <a:r>
              <a:rPr lang="cs-CZ" dirty="0"/>
              <a:t>jsou jeho nestárnoucí komedie: </a:t>
            </a:r>
            <a:r>
              <a:rPr lang="cs-CZ" dirty="0">
                <a:solidFill>
                  <a:srgbClr val="C00000"/>
                </a:solidFill>
              </a:rPr>
              <a:t>Anton Špelec, ostrostřelec (1932), Život je pes (1933), Hej rup! (1934), Škola základ života (1938), Kristian (1939</a:t>
            </a:r>
            <a:r>
              <a:rPr lang="cs-CZ" dirty="0" smtClean="0">
                <a:solidFill>
                  <a:srgbClr val="C00000"/>
                </a:solidFill>
              </a:rPr>
              <a:t>)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Filmoví režiséři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23" y="2204864"/>
            <a:ext cx="1333500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9603" y="4149080"/>
            <a:ext cx="17187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Martin Frič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38617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95736" y="1916833"/>
            <a:ext cx="6768752" cy="4752528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solidFill>
                  <a:srgbClr val="C00000"/>
                </a:solidFill>
              </a:rPr>
              <a:t>scenárista, herec, </a:t>
            </a:r>
            <a:r>
              <a:rPr lang="cs-CZ" dirty="0" smtClean="0">
                <a:solidFill>
                  <a:srgbClr val="C00000"/>
                </a:solidFill>
              </a:rPr>
              <a:t>režisér </a:t>
            </a:r>
            <a:r>
              <a:rPr lang="cs-CZ" dirty="0"/>
              <a:t>a také </a:t>
            </a:r>
            <a:r>
              <a:rPr lang="cs-CZ" dirty="0" smtClean="0"/>
              <a:t>vynálezce</a:t>
            </a:r>
          </a:p>
          <a:p>
            <a:r>
              <a:rPr lang="cs-CZ" dirty="0"/>
              <a:t>prvním samostatným filmem byl němý - Drvoštěp - rok 1922, a v podstatě si vystačil se vším sám - napsal námět, hrál hlavní roli a </a:t>
            </a:r>
            <a:r>
              <a:rPr lang="cs-CZ" dirty="0" smtClean="0"/>
              <a:t>režíroval</a:t>
            </a:r>
          </a:p>
          <a:p>
            <a:r>
              <a:rPr lang="cs-CZ" dirty="0" smtClean="0"/>
              <a:t>střídavě </a:t>
            </a:r>
            <a:r>
              <a:rPr lang="cs-CZ" dirty="0"/>
              <a:t>pracoval v Německu, Rakousku, Francii a </a:t>
            </a:r>
            <a:r>
              <a:rPr lang="cs-CZ" dirty="0" smtClean="0"/>
              <a:t>Československu, známé jsou jeho </a:t>
            </a:r>
            <a:r>
              <a:rPr lang="cs-CZ" dirty="0" smtClean="0">
                <a:solidFill>
                  <a:srgbClr val="C00000"/>
                </a:solidFill>
              </a:rPr>
              <a:t>němé filmy s Anny Ondrákovou</a:t>
            </a:r>
          </a:p>
          <a:p>
            <a:r>
              <a:rPr lang="cs-CZ" dirty="0" smtClean="0"/>
              <a:t>do </a:t>
            </a:r>
            <a:r>
              <a:rPr lang="cs-CZ" dirty="0"/>
              <a:t>dějin domácí kinematografie se zapsal jako </a:t>
            </a:r>
            <a:r>
              <a:rPr lang="cs-CZ" dirty="0">
                <a:solidFill>
                  <a:srgbClr val="C00000"/>
                </a:solidFill>
              </a:rPr>
              <a:t>režisér prvního českého kompletně ozvučeného filmu </a:t>
            </a:r>
            <a:r>
              <a:rPr lang="cs-CZ" dirty="0" err="1">
                <a:solidFill>
                  <a:srgbClr val="C00000"/>
                </a:solidFill>
              </a:rPr>
              <a:t>C.a</a:t>
            </a:r>
            <a:r>
              <a:rPr lang="cs-CZ" dirty="0">
                <a:solidFill>
                  <a:srgbClr val="C00000"/>
                </a:solidFill>
              </a:rPr>
              <a:t> k. polní maršálek </a:t>
            </a:r>
            <a:r>
              <a:rPr lang="cs-CZ" dirty="0"/>
              <a:t>s Vlastou Burianem, se kterým natočil v letech 1930 - 1938 řadu dalších dodnes oblíbených a populárních komedií - </a:t>
            </a:r>
            <a:r>
              <a:rPr lang="cs-CZ" dirty="0">
                <a:solidFill>
                  <a:srgbClr val="C00000"/>
                </a:solidFill>
              </a:rPr>
              <a:t>To neznáte Hadimršku, On a jeho sestra, Funebrák, </a:t>
            </a:r>
            <a:r>
              <a:rPr lang="cs-CZ" dirty="0" err="1">
                <a:solidFill>
                  <a:srgbClr val="C00000"/>
                </a:solidFill>
              </a:rPr>
              <a:t>Lelíček</a:t>
            </a:r>
            <a:r>
              <a:rPr lang="cs-CZ" dirty="0">
                <a:solidFill>
                  <a:srgbClr val="C00000"/>
                </a:solidFill>
              </a:rPr>
              <a:t> ve službách </a:t>
            </a:r>
            <a:r>
              <a:rPr lang="cs-CZ" dirty="0" err="1">
                <a:solidFill>
                  <a:srgbClr val="C00000"/>
                </a:solidFill>
              </a:rPr>
              <a:t>Sherlocka</a:t>
            </a:r>
            <a:r>
              <a:rPr lang="cs-CZ" dirty="0">
                <a:solidFill>
                  <a:srgbClr val="C00000"/>
                </a:solidFill>
              </a:rPr>
              <a:t> Holmese, Ducháček to zařídí a U pokladny </a:t>
            </a:r>
            <a:r>
              <a:rPr lang="cs-CZ" dirty="0" smtClean="0">
                <a:solidFill>
                  <a:srgbClr val="C00000"/>
                </a:solidFill>
              </a:rPr>
              <a:t>stál</a:t>
            </a:r>
          </a:p>
          <a:p>
            <a:r>
              <a:rPr lang="cs-CZ" dirty="0" smtClean="0"/>
              <a:t>v 1939 emigroval, zpět do vlasti se již nevrátil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Filmoví režiséři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474" y="2132856"/>
            <a:ext cx="1333500" cy="195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9482" y="4217189"/>
            <a:ext cx="1901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Karel Lamač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98043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2248347"/>
            <a:ext cx="8712968" cy="4276997"/>
          </a:xfrm>
        </p:spPr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C00000"/>
                </a:solidFill>
              </a:rPr>
              <a:t>spisovatel, intelektuál, </a:t>
            </a:r>
            <a:r>
              <a:rPr lang="cs-CZ" dirty="0" smtClean="0">
                <a:solidFill>
                  <a:srgbClr val="C00000"/>
                </a:solidFill>
              </a:rPr>
              <a:t>novinář, </a:t>
            </a:r>
            <a:r>
              <a:rPr lang="cs-CZ" dirty="0">
                <a:solidFill>
                  <a:srgbClr val="C00000"/>
                </a:solidFill>
              </a:rPr>
              <a:t>dramatik, překladatel a </a:t>
            </a:r>
            <a:r>
              <a:rPr lang="cs-CZ" dirty="0" smtClean="0">
                <a:solidFill>
                  <a:srgbClr val="C00000"/>
                </a:solidFill>
              </a:rPr>
              <a:t>fotograf</a:t>
            </a:r>
          </a:p>
          <a:p>
            <a:r>
              <a:rPr lang="cs-CZ" dirty="0" smtClean="0"/>
              <a:t>v meziválečném období je naším </a:t>
            </a:r>
            <a:r>
              <a:rPr lang="cs-CZ" dirty="0" smtClean="0">
                <a:solidFill>
                  <a:srgbClr val="C00000"/>
                </a:solidFill>
              </a:rPr>
              <a:t>nejvýznamnějším dramatikem</a:t>
            </a:r>
          </a:p>
          <a:p>
            <a:r>
              <a:rPr lang="cs-CZ" dirty="0" smtClean="0"/>
              <a:t>byl redaktorem </a:t>
            </a:r>
            <a:r>
              <a:rPr lang="cs-CZ" dirty="0"/>
              <a:t>v několika časopisech: Národních </a:t>
            </a:r>
            <a:r>
              <a:rPr lang="cs-CZ" dirty="0" smtClean="0"/>
              <a:t>listech, Nebojsa, </a:t>
            </a:r>
            <a:r>
              <a:rPr lang="cs-CZ" dirty="0"/>
              <a:t>Lidových novinách (od r. 1921</a:t>
            </a:r>
            <a:r>
              <a:rPr lang="cs-CZ" dirty="0" smtClean="0"/>
              <a:t>)</a:t>
            </a:r>
          </a:p>
          <a:p>
            <a:r>
              <a:rPr lang="cs-CZ" dirty="0" smtClean="0"/>
              <a:t>také i </a:t>
            </a:r>
            <a:r>
              <a:rPr lang="pt-BR" dirty="0" smtClean="0">
                <a:solidFill>
                  <a:srgbClr val="C00000"/>
                </a:solidFill>
              </a:rPr>
              <a:t>dramaturgem </a:t>
            </a:r>
            <a:r>
              <a:rPr lang="cs-CZ" dirty="0" smtClean="0">
                <a:solidFill>
                  <a:srgbClr val="C00000"/>
                </a:solidFill>
              </a:rPr>
              <a:t>a</a:t>
            </a:r>
            <a:r>
              <a:rPr lang="pt-BR" dirty="0" smtClean="0">
                <a:solidFill>
                  <a:srgbClr val="C00000"/>
                </a:solidFill>
              </a:rPr>
              <a:t> </a:t>
            </a:r>
            <a:r>
              <a:rPr lang="pt-BR" dirty="0">
                <a:solidFill>
                  <a:srgbClr val="C00000"/>
                </a:solidFill>
              </a:rPr>
              <a:t>režisérem </a:t>
            </a:r>
            <a:r>
              <a:rPr lang="pt-BR" dirty="0"/>
              <a:t>Vinohradského </a:t>
            </a:r>
            <a:r>
              <a:rPr lang="pt-BR" dirty="0" smtClean="0"/>
              <a:t>divadla</a:t>
            </a:r>
            <a:endParaRPr lang="cs-CZ" dirty="0" smtClean="0"/>
          </a:p>
          <a:p>
            <a:r>
              <a:rPr lang="cs-CZ" dirty="0"/>
              <a:t>jeho manželkou se </a:t>
            </a:r>
            <a:r>
              <a:rPr lang="cs-CZ" dirty="0" smtClean="0"/>
              <a:t>stala herečka </a:t>
            </a:r>
            <a:r>
              <a:rPr lang="cs-CZ" dirty="0"/>
              <a:t>a </a:t>
            </a:r>
            <a:r>
              <a:rPr lang="cs-CZ" dirty="0" smtClean="0"/>
              <a:t>dlouholetá přítelkyně Olga Scheinpflugová</a:t>
            </a:r>
          </a:p>
          <a:p>
            <a:r>
              <a:rPr lang="cs-CZ" dirty="0" smtClean="0"/>
              <a:t>zemřel </a:t>
            </a:r>
            <a:r>
              <a:rPr lang="cs-CZ" dirty="0"/>
              <a:t>na plicní edém několik měsíců před plánovaným zatčením gestapem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Čapek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307" y="116632"/>
            <a:ext cx="1300163" cy="1851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5434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4163" y="570156"/>
            <a:ext cx="6970590" cy="1054250"/>
          </a:xfrm>
        </p:spPr>
        <p:txBody>
          <a:bodyPr/>
          <a:lstStyle/>
          <a:p>
            <a:r>
              <a:rPr lang="cs-CZ" sz="3200" dirty="0" smtClean="0"/>
              <a:t>Znáš Čapkova dramata?</a:t>
            </a:r>
            <a:endParaRPr lang="cs-CZ" sz="3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Mrak 5"/>
          <p:cNvSpPr/>
          <p:nvPr/>
        </p:nvSpPr>
        <p:spPr>
          <a:xfrm>
            <a:off x="473687" y="1905980"/>
            <a:ext cx="2305749" cy="11304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R.U.R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473687" y="5013176"/>
            <a:ext cx="2305749" cy="11304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Bílá nemoc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4163576" y="3084539"/>
            <a:ext cx="2305749" cy="11304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Věc </a:t>
            </a:r>
            <a:r>
              <a:rPr lang="cs-CZ" dirty="0" err="1" smtClean="0"/>
              <a:t>Makropulos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6803290" y="1803003"/>
            <a:ext cx="2305749" cy="11304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Matka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519727" y="2614257"/>
            <a:ext cx="2436461" cy="2150339"/>
          </a:xfrm>
          <a:prstGeom prst="roundRect">
            <a:avLst/>
          </a:prstGeom>
          <a:ln w="38100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pomocníci člověka se vzbouří a vyvraždí lidstvo, čímž zničí i tajemství své výroby, nakonec se v nich však probouzí cit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419872" y="1932188"/>
            <a:ext cx="2592289" cy="1078008"/>
          </a:xfrm>
          <a:prstGeom prst="roundRect">
            <a:avLst/>
          </a:prstGeom>
          <a:ln w="38100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vypráví o touze člověka po věčném životě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84443" y="3036404"/>
            <a:ext cx="3998636" cy="1728192"/>
          </a:xfrm>
          <a:prstGeom prst="roundRect">
            <a:avLst/>
          </a:prstGeom>
          <a:ln w="38100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doktor </a:t>
            </a:r>
            <a:r>
              <a:rPr lang="cs-CZ" dirty="0" err="1" smtClean="0"/>
              <a:t>Galén</a:t>
            </a:r>
            <a:r>
              <a:rPr lang="cs-CZ" dirty="0" smtClean="0"/>
              <a:t> vynalezne lék proti zákeřné nemoci, odmítá jím pomoci hlavnímu zbrojaři země, protože chce konec války, když konečně na podmínku přistoupí, je doktor ušlapán davem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2986755" y="4764596"/>
            <a:ext cx="4001153" cy="1880592"/>
          </a:xfrm>
          <a:prstGeom prst="roundRect">
            <a:avLst/>
          </a:prstGeom>
          <a:ln w="38100"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hlavní hrdinka rozmlouvá postupně se svým mrtvým a manželem a mrtvými syny, kteří byli ochotni zemřít za svou </a:t>
            </a:r>
            <a:r>
              <a:rPr lang="cs-CZ" dirty="0" smtClean="0"/>
              <a:t>pravdu, po vyslechnutí zprávy o zbytečné smrti dětí, pošle do války i nejmladšího syna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9476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11022E-16 L 0.2408 0.30926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31" y="1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28 0.02685 L -0.61841 0.03079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493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0.12795 -0.6993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89" y="-3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0.00186 L 0.34184 0.20463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45" y="1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Znáš prvorepublikové herce?</a:t>
            </a:r>
            <a:endParaRPr lang="cs-CZ" sz="3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1190625" cy="1583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965026"/>
            <a:ext cx="1281589" cy="1695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132856"/>
            <a:ext cx="1820799" cy="1359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317" y="4379912"/>
            <a:ext cx="140970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564" y="4005064"/>
            <a:ext cx="1200150" cy="1584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3918247"/>
            <a:ext cx="20778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Oldřich Nový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74504" y="6158732"/>
            <a:ext cx="2031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Vlasta Burian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89425" y="5984084"/>
            <a:ext cx="2406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Ferenc Futurista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05299" y="3727349"/>
            <a:ext cx="17379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Hugo Haas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1577" y="3774231"/>
            <a:ext cx="18710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Saša </a:t>
            </a:r>
            <a:r>
              <a:rPr lang="cs-CZ" sz="2400" dirty="0" err="1" smtClean="0"/>
              <a:t>Rašilov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54483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111E-6 L 0.55694 0.27315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847" y="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99 2.96296E-6 L -0.5592 -0.27315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60" y="-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11111E-6 L -0.52778 0.33611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1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0 L 0.14965 -0.36759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-18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81481E-6 L 0.37309 0.0162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46" y="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70156"/>
            <a:ext cx="6825081" cy="1054250"/>
          </a:xfrm>
        </p:spPr>
        <p:txBody>
          <a:bodyPr/>
          <a:lstStyle/>
          <a:p>
            <a:r>
              <a:rPr lang="cs-CZ" sz="3200" dirty="0" smtClean="0"/>
              <a:t>Znáš prvorepublikové herečky?</a:t>
            </a:r>
            <a:endParaRPr lang="cs-CZ" sz="3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7340"/>
            <a:ext cx="1495901" cy="197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651152"/>
            <a:ext cx="1309688" cy="1947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8088" y="2143304"/>
            <a:ext cx="1647825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1" r="29221"/>
          <a:stretch/>
        </p:blipFill>
        <p:spPr bwMode="auto">
          <a:xfrm>
            <a:off x="6876256" y="4437112"/>
            <a:ext cx="1828798" cy="1983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404" y="4352486"/>
            <a:ext cx="1586865" cy="1983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2841" y="4076879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639699"/>
            <a:ext cx="2289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Nataša Gollová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48088" y="4307711"/>
            <a:ext cx="2108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Zita Kabátová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20272" y="3686375"/>
            <a:ext cx="1991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Lída Baarová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02775" y="5151428"/>
            <a:ext cx="2297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Věra Ferbasová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33165" y="5958552"/>
            <a:ext cx="2509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Adina Mandlová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32949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22222E-6 L -0.33854 0.31945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27" y="15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54 -0.00625 L 0.31146 -0.3169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50" y="-1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48148E-6 L 0.73733 -0.00695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858" y="-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0856 L -0.00903 0.39236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4" y="20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-0.01643 L -0.72014 -0.41296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-19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1169836"/>
              </p:ext>
            </p:extLst>
          </p:nvPr>
        </p:nvGraphicFramePr>
        <p:xfrm>
          <a:off x="1187624" y="1556792"/>
          <a:ext cx="6834187" cy="348615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30. 01.  2013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 prvorepublikového divadla a filmu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9. 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J. Červený, E. F. Burian, J. Kvapil, J. Voskovec, J. Werich, J. Ježek, M. Frič, K. Lamač, K. Čapek, významní prvorepublikoví herci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 herečky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650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4291685"/>
              </p:ext>
            </p:extLst>
          </p:nvPr>
        </p:nvGraphicFramePr>
        <p:xfrm>
          <a:off x="755576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721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491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9. ročník. Časová dotace cca 30 min. Materiál obsahuje </a:t>
                      </a:r>
                      <a:r>
                        <a:rPr lang="cs-CZ" sz="1400" baseline="0" dirty="0" smtClean="0"/>
                        <a:t>několik  </a:t>
                      </a:r>
                      <a:r>
                        <a:rPr lang="cs-CZ" sz="1400" baseline="0" dirty="0" err="1" smtClean="0"/>
                        <a:t>spojovaček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smtClean="0"/>
                        <a:t>s řešením </a:t>
                      </a:r>
                      <a:r>
                        <a:rPr lang="cs-CZ" sz="1400" baseline="0" dirty="0" smtClean="0"/>
                        <a:t> v </a:t>
                      </a:r>
                      <a:r>
                        <a:rPr lang="cs-CZ" sz="1400" baseline="0" dirty="0" smtClean="0"/>
                        <a:t>textu prezentace, </a:t>
                      </a:r>
                      <a:r>
                        <a:rPr lang="cs-CZ" sz="1400" baseline="0" dirty="0" smtClean="0"/>
                        <a:t>které  většinou posilují </a:t>
                      </a:r>
                      <a:r>
                        <a:rPr lang="cs-CZ" sz="1400" baseline="0" dirty="0" smtClean="0"/>
                        <a:t>mezipředmětové vztahy. </a:t>
                      </a:r>
                      <a:r>
                        <a:rPr lang="cs-CZ" sz="1400" baseline="0" dirty="0" smtClean="0"/>
                        <a:t> v textu je vložena zvuková ukázka, která nevyžaduje připojení k internetu. 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5489879"/>
              </p:ext>
            </p:extLst>
          </p:nvPr>
        </p:nvGraphicFramePr>
        <p:xfrm>
          <a:off x="827584" y="2132857"/>
          <a:ext cx="7358063" cy="4248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769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POUŽITÉ  ZDROJE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  <a:tr h="396077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Vlastní </a:t>
                      </a:r>
                      <a:r>
                        <a:rPr lang="cs-CZ" sz="900" baseline="0" dirty="0" smtClean="0"/>
                        <a:t>tvorba, zvukový materiál z </a:t>
                      </a: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http://www.ulozto.cz/xdZp4SZ/14-j-jezek-bugatti-step-mp3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http://www.divadelni-noviny.cz/wp-content/uploads/Cerveny_o2.jpg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http://t1.gstatic.com/images?q=tbn:ANd9GcQPrV6ovbkY_58GHQB18_-9-Cg3_U0abG27CMYqoVG9WCA_Rr8NKQ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http://upload.wikimedia.org/wikipedia/commons/2/2f/Jaroslav_Kvapil_1897.jpg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http://www.jiri.info/foto/jiri-voskovec.jpg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http://www.pozitivni-noviny.cz/test/gallery/Image/2010/07/Jan-Werich.jpg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http://www.rozkvetlekonvalinky.estranky.cz/img/picture/4796/Jaroslav_Je%C5%BEek.jpg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http://img.fdb.cz/obrazky/9c2557bc9b0ba725d487aeca33478472.jpg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http://img.fdb.cz/obrazky/4986e2bd40036d46c1ca6b4ce84acd1.jpg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http://upload.wikimedia.org/wikipedia/commons/b/bd/Karel-capek.jpg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http://www.filmoveplatno.cz/images/abeceda/f/futurista_ferenc.jpg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http://www.cojeco.cz/Attach//photos/pers395c32ea2e1cc.jpg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http://www.ceskatelevize.cz/program/porady/10266834857/foto09/m_rasilov.jpg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http://www.zwittau.cz/AUDIO/FOTO/haas.jpg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7"/>
                        </a:rPr>
                        <a:t>http://img.csfd.cz/photos/herci/3246_2.jpg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8"/>
                        </a:rPr>
                        <a:t>http://www.lida-baarova.estranky.cz/img/mid/3/baarova-byla-obvinena-z-kolaborace--a-pravem-.jpg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9"/>
                        </a:rPr>
                        <a:t>http://www.hvizdata.cz/wp-content/uploads/Adina-Mandlov%C3%A1.jpg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0"/>
                        </a:rPr>
                        <a:t>http://www.trosky.cz/rajnet/web/obrv05/ferbasova.jpg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1"/>
                        </a:rPr>
                        <a:t>http://img8.ct24.cz/cache/616x347/article/34/3335/333461.jpg?1330338101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2"/>
                        </a:rPr>
                        <a:t>http://img.fdb.cz/obrazky/862ee02b2119b4a73582ca23d21a.jpg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9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r>
                        <a:rPr lang="cs-CZ" sz="900" baseline="0" dirty="0" smtClean="0"/>
                        <a:t>tevřená </a:t>
                      </a:r>
                      <a:r>
                        <a:rPr lang="cs-CZ" sz="900" baseline="0" dirty="0" smtClean="0"/>
                        <a:t>galerie </a:t>
                      </a:r>
                      <a:r>
                        <a:rPr lang="cs-CZ" sz="900" baseline="0" dirty="0" smtClean="0">
                          <a:hlinkClick r:id="rId23"/>
                        </a:rPr>
                        <a:t>www.office.microsoft.com</a:t>
                      </a:r>
                      <a:endParaRPr lang="cs-CZ" sz="9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3606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vrdý obal">
  <a:themeElements>
    <a:clrScheme name="Vlastní 2">
      <a:dk1>
        <a:srgbClr val="381750"/>
      </a:dk1>
      <a:lt1>
        <a:srgbClr val="D4F3EE"/>
      </a:lt1>
      <a:dk2>
        <a:srgbClr val="073763"/>
      </a:dk2>
      <a:lt2>
        <a:srgbClr val="C7A2E3"/>
      </a:lt2>
      <a:accent1>
        <a:srgbClr val="0F6FC6"/>
      </a:accent1>
      <a:accent2>
        <a:srgbClr val="009DD9"/>
      </a:accent2>
      <a:accent3>
        <a:srgbClr val="381750"/>
      </a:accent3>
      <a:accent4>
        <a:srgbClr val="10CF9B"/>
      </a:accent4>
      <a:accent5>
        <a:srgbClr val="3ECCB4"/>
      </a:accent5>
      <a:accent6>
        <a:srgbClr val="248D7B"/>
      </a:accent6>
      <a:hlink>
        <a:srgbClr val="34BAA4"/>
      </a:hlink>
      <a:folHlink>
        <a:srgbClr val="E6F8F5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1310</Words>
  <Application>Microsoft Office PowerPoint</Application>
  <PresentationFormat>Předvádění na obrazovce (4:3)</PresentationFormat>
  <Paragraphs>162</Paragraphs>
  <Slides>18</Slides>
  <Notes>3</Notes>
  <HiddenSlides>3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systému Office</vt:lpstr>
      <vt:lpstr>Tvrdý obal</vt:lpstr>
      <vt:lpstr>Prezentace aplikace PowerPoint</vt:lpstr>
      <vt:lpstr>Osobnosti prvorepublikového divadla a filmu</vt:lpstr>
      <vt:lpstr>Jiří Červený</vt:lpstr>
      <vt:lpstr>Emil František Burian</vt:lpstr>
      <vt:lpstr>Jaroslav Kvapil</vt:lpstr>
      <vt:lpstr>V prezentaci se objevilo množství cizích slov. Víš co znamenají?</vt:lpstr>
      <vt:lpstr>Osvobozené divadlo</vt:lpstr>
      <vt:lpstr>W+V</vt:lpstr>
      <vt:lpstr>Jaroslav Ježek</vt:lpstr>
      <vt:lpstr>Znáš hry Osvobozeného divadla?</vt:lpstr>
      <vt:lpstr>Filmoví režiséři</vt:lpstr>
      <vt:lpstr>Filmoví režiséři</vt:lpstr>
      <vt:lpstr>Karel Čapek</vt:lpstr>
      <vt:lpstr>Znáš Čapkova dramata?</vt:lpstr>
      <vt:lpstr>Znáš prvorepublikové herce?</vt:lpstr>
      <vt:lpstr>Znáš prvorepublikové herečky?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35</cp:revision>
  <dcterms:created xsi:type="dcterms:W3CDTF">2013-01-30T08:35:46Z</dcterms:created>
  <dcterms:modified xsi:type="dcterms:W3CDTF">2013-01-30T13:03:58Z</dcterms:modified>
</cp:coreProperties>
</file>