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emf" ContentType="image/x-emf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4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7" r:id="rId22"/>
    <p:sldId id="278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C7FC53-2D53-4DC5-B1B8-160D6030E14D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4D5D6D-CEEC-40DE-8C23-AD1CCBAF5A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5996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C17731-F0A4-4261-A20A-BAC5C099A900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56636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632063-F543-4D1D-AB3D-59930624A64B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35118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B1749-A6BE-4475-9426-E49B722D881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D48EE-308D-40E0-A204-494B11DD43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909871"/>
      </p:ext>
    </p:extLst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B1749-A6BE-4475-9426-E49B722D881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D48EE-308D-40E0-A204-494B11DD43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8499847"/>
      </p:ext>
    </p:extLst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B1749-A6BE-4475-9426-E49B722D881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D48EE-308D-40E0-A204-494B11DD43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300808"/>
      </p:ext>
    </p:extLst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B1749-A6BE-4475-9426-E49B722D881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D48EE-308D-40E0-A204-494B11DD43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0478113"/>
      </p:ext>
    </p:extLst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B1749-A6BE-4475-9426-E49B722D881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D48EE-308D-40E0-A204-494B11DD43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6810861"/>
      </p:ext>
    </p:extLst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B1749-A6BE-4475-9426-E49B722D881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D48EE-308D-40E0-A204-494B11DD43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4741886"/>
      </p:ext>
    </p:extLst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B1749-A6BE-4475-9426-E49B722D881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D48EE-308D-40E0-A204-494B11DD43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0330499"/>
      </p:ext>
    </p:extLst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B1749-A6BE-4475-9426-E49B722D881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D48EE-308D-40E0-A204-494B11DD43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683939"/>
      </p:ext>
    </p:extLst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B1749-A6BE-4475-9426-E49B722D881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D48EE-308D-40E0-A204-494B11DD43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9318954"/>
      </p:ext>
    </p:extLst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B1749-A6BE-4475-9426-E49B722D881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D48EE-308D-40E0-A204-494B11DD43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4839268"/>
      </p:ext>
    </p:extLst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B1749-A6BE-4475-9426-E49B722D881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D48EE-308D-40E0-A204-494B11DD43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5315980"/>
      </p:ext>
    </p:extLst>
  </p:cSld>
  <p:clrMapOvr>
    <a:masterClrMapping/>
  </p:clrMapOvr>
  <p:transition spd="slow">
    <p:cover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B1749-A6BE-4475-9426-E49B722D881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D48EE-308D-40E0-A204-494B11DD4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B1749-A6BE-4475-9426-E49B722D881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D48EE-308D-40E0-A204-494B11DD4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B1749-A6BE-4475-9426-E49B722D881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D48EE-308D-40E0-A204-494B11DD4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B1749-A6BE-4475-9426-E49B722D881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D48EE-308D-40E0-A204-494B11DD4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B1749-A6BE-4475-9426-E49B722D881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D48EE-308D-40E0-A204-494B11DD4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B1749-A6BE-4475-9426-E49B722D881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D48EE-308D-40E0-A204-494B11DD4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B1749-A6BE-4475-9426-E49B722D881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D48EE-308D-40E0-A204-494B11DD4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B1749-A6BE-4475-9426-E49B722D881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D48EE-308D-40E0-A204-494B11DD4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B1749-A6BE-4475-9426-E49B722D881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D48EE-308D-40E0-A204-494B11DD43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ransition spd="slow">
    <p:cover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B1749-A6BE-4475-9426-E49B722D881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D48EE-308D-40E0-A204-494B11DD4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B1749-A6BE-4475-9426-E49B722D881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D48EE-308D-40E0-A204-494B11DD4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4B1749-A6BE-4475-9426-E49B722D881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6D48EE-308D-40E0-A204-494B11DD43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504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over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214B1749-A6BE-4475-9426-E49B722D881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126D48EE-308D-40E0-A204-494B11DD43E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ver/>
  </p:transition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6.emf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20.png"/><Relationship Id="rId4" Type="http://schemas.openxmlformats.org/officeDocument/2006/relationships/image" Target="../media/image19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2/21/Jarosh_otakar.jpg/150px-Jarosh_otakar.jpg" TargetMode="External"/><Relationship Id="rId13" Type="http://schemas.openxmlformats.org/officeDocument/2006/relationships/hyperlink" Target="http://upload.wikimedia.org/wikipedia/commons/a/ac/RAF310Sq.gif" TargetMode="External"/><Relationship Id="rId18" Type="http://schemas.openxmlformats.org/officeDocument/2006/relationships/hyperlink" Target="http://waffen-ss.cz/wp-content/uploads/Karel-Kuttelwascher.jpg" TargetMode="External"/><Relationship Id="rId3" Type="http://schemas.openxmlformats.org/officeDocument/2006/relationships/hyperlink" Target="http://images1.wikia.nocookie.net/__cb20101130003313/althistory/images/e/e9/Ludv%C3%ADk_Svoboda.jpg" TargetMode="External"/><Relationship Id="rId21" Type="http://schemas.openxmlformats.org/officeDocument/2006/relationships/hyperlink" Target="http://historieletani.wz.cz/2stih/me109.jpg" TargetMode="External"/><Relationship Id="rId7" Type="http://schemas.openxmlformats.org/officeDocument/2006/relationships/hyperlink" Target="http://www.szm.cz/media/img/3/heliodor-pika-4cc68c74bad7c.jpg" TargetMode="External"/><Relationship Id="rId12" Type="http://schemas.openxmlformats.org/officeDocument/2006/relationships/hyperlink" Target="http://upload.wikimedia.org/wikipedia/commons/thumb/5/54/Ensign_of_the_Royal_Air_Force.svg/220px-Ensign_of_the_Royal_Air_Force.svg.png" TargetMode="External"/><Relationship Id="rId17" Type="http://schemas.openxmlformats.org/officeDocument/2006/relationships/hyperlink" Target="http://upload.wikimedia.org/wikipedia/commons/thumb/c/c0/Josef_Franti%C5%A1ek.png/220px-Josef_Franti%C5%A1ek.png" TargetMode="External"/><Relationship Id="rId25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2.xml"/><Relationship Id="rId16" Type="http://schemas.openxmlformats.org/officeDocument/2006/relationships/hyperlink" Target="http://upload.wikimedia.org/wikipedia/commons/4/41/RAF313Sq.gif" TargetMode="External"/><Relationship Id="rId20" Type="http://schemas.openxmlformats.org/officeDocument/2006/relationships/hyperlink" Target="http://www.ferdinando.org.uk/images/amos%20vasatko%20stamp%20photo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blisty.cz/img.php?id=-6699&amp;size=350&amp;mc=ffffff&amp;mg=0&amp;cp=0" TargetMode="External"/><Relationship Id="rId11" Type="http://schemas.openxmlformats.org/officeDocument/2006/relationships/hyperlink" Target="http://forum.valka.cz/files/hrdina_sovietskeho_zv_zu_gener_l_major_richard_tesa__k_v_roku_1957_____eskoslovensk__arm_da_1957_147.jpg" TargetMode="External"/><Relationship Id="rId24" Type="http://schemas.openxmlformats.org/officeDocument/2006/relationships/hyperlink" Target="http://www.rc-modely-hruby.cz/foto/62/1327515490_0.jpg" TargetMode="External"/><Relationship Id="rId5" Type="http://schemas.openxmlformats.org/officeDocument/2006/relationships/hyperlink" Target="http://blisty.cz/img.php?id=-6701&amp;size=350&amp;mc=ffffff&amp;mg=0&amp;cp=0" TargetMode="External"/><Relationship Id="rId15" Type="http://schemas.openxmlformats.org/officeDocument/2006/relationships/hyperlink" Target="http://upload.wikimedia.org/wikipedia/commons/0/09/RAF312Sq.gif" TargetMode="External"/><Relationship Id="rId23" Type="http://schemas.openxmlformats.org/officeDocument/2006/relationships/hyperlink" Target="http://old.games.tiscali.cz/images/heroesofpacific/imgb.jpg" TargetMode="External"/><Relationship Id="rId10" Type="http://schemas.openxmlformats.org/officeDocument/2006/relationships/hyperlink" Target="http://fcdn.valka.cz/files/thumbs/t_por._a.sochor.jpg" TargetMode="External"/><Relationship Id="rId19" Type="http://schemas.openxmlformats.org/officeDocument/2006/relationships/hyperlink" Target="http://www.czech-tim.cz/photo/cervenec-srpen-2010/osobnosti-vyroci-cervenec-srpen/frantisek_fajtl.jpg" TargetMode="External"/><Relationship Id="rId4" Type="http://schemas.openxmlformats.org/officeDocument/2006/relationships/hyperlink" Target="http://upload.wikimedia.org/wikipedia/commons/f/f4/Legie_-_slavnostn%C3%AD_n%C3%A1stup.jpg" TargetMode="External"/><Relationship Id="rId9" Type="http://schemas.openxmlformats.org/officeDocument/2006/relationships/hyperlink" Target="http://www.smallscaleafvforum.com/forum/files/175b_229.jpg" TargetMode="External"/><Relationship Id="rId14" Type="http://schemas.openxmlformats.org/officeDocument/2006/relationships/hyperlink" Target="http://upload.wikimedia.org/wikipedia/commons/1/14/RAF311Sq.gif" TargetMode="External"/><Relationship Id="rId22" Type="http://schemas.openxmlformats.org/officeDocument/2006/relationships/hyperlink" Target="http://historieletani.wz.cz/2stih/spitfir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908721"/>
            <a:ext cx="7929563" cy="5449218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Autor:  Mgr. Lenka Kudrnová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Název: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VY_32_INOVACE_05_B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_17  Češi na frontách 2. světové války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T</a:t>
            </a:r>
            <a:r>
              <a:rPr lang="cs-CZ" sz="2800" dirty="0" smtClean="0">
                <a:solidFill>
                  <a:schemeClr val="tx1"/>
                </a:solidFill>
              </a:rPr>
              <a:t>éma: Dějepis 9. ročník 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6755811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Češi na frontách 2. světové války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r"/>
            <a:r>
              <a:rPr lang="cs-CZ" dirty="0" smtClean="0"/>
              <a:t>Mgr. Lenka Kudrnová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04440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Ludvík </a:t>
            </a:r>
            <a:r>
              <a:rPr lang="cs-CZ" b="1" dirty="0" smtClean="0"/>
              <a:t>Svoboda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400" dirty="0"/>
              <a:t>československý </a:t>
            </a:r>
            <a:r>
              <a:rPr lang="cs-CZ" sz="2400" dirty="0">
                <a:solidFill>
                  <a:srgbClr val="C00000"/>
                </a:solidFill>
              </a:rPr>
              <a:t>generál a </a:t>
            </a:r>
            <a:r>
              <a:rPr lang="cs-CZ" sz="2400" dirty="0" smtClean="0">
                <a:solidFill>
                  <a:srgbClr val="C00000"/>
                </a:solidFill>
              </a:rPr>
              <a:t>politik</a:t>
            </a:r>
          </a:p>
          <a:p>
            <a:r>
              <a:rPr lang="cs-CZ" sz="2400" dirty="0"/>
              <a:t>vedl 1. československý armádní sbor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na </a:t>
            </a:r>
            <a:r>
              <a:rPr lang="cs-CZ" sz="2400" dirty="0"/>
              <a:t>východní </a:t>
            </a:r>
            <a:r>
              <a:rPr lang="cs-CZ" sz="2400" dirty="0" smtClean="0"/>
              <a:t>frontě</a:t>
            </a:r>
          </a:p>
          <a:p>
            <a:r>
              <a:rPr lang="cs-CZ" sz="2400" dirty="0" smtClean="0"/>
              <a:t>v </a:t>
            </a:r>
            <a:r>
              <a:rPr lang="cs-CZ" sz="2400" dirty="0"/>
              <a:t>letech 1968 až 1975 byl </a:t>
            </a:r>
            <a:r>
              <a:rPr lang="cs-CZ" sz="2400" dirty="0" smtClean="0">
                <a:solidFill>
                  <a:srgbClr val="C00000"/>
                </a:solidFill>
              </a:rPr>
              <a:t>prezidentem</a:t>
            </a:r>
            <a:r>
              <a:rPr lang="cs-CZ" sz="2400" dirty="0" smtClean="0"/>
              <a:t> </a:t>
            </a:r>
            <a:r>
              <a:rPr lang="cs-CZ" sz="2400" dirty="0"/>
              <a:t>Československé socialistické </a:t>
            </a:r>
            <a:r>
              <a:rPr lang="cs-CZ" sz="2400" dirty="0" smtClean="0"/>
              <a:t>republiky</a:t>
            </a:r>
          </a:p>
          <a:p>
            <a:r>
              <a:rPr lang="cs-CZ" sz="2400" dirty="0" smtClean="0"/>
              <a:t>pocházel ze selské rodiny, vystudoval Zemskou zemědělskou školu</a:t>
            </a:r>
          </a:p>
          <a:p>
            <a:r>
              <a:rPr lang="cs-CZ" sz="2400" dirty="0" smtClean="0"/>
              <a:t>bojoval již v </a:t>
            </a:r>
            <a:r>
              <a:rPr lang="cs-CZ" sz="2400" dirty="0" smtClean="0">
                <a:solidFill>
                  <a:srgbClr val="C00000"/>
                </a:solidFill>
              </a:rPr>
              <a:t>1. světové válce </a:t>
            </a:r>
            <a:r>
              <a:rPr lang="cs-CZ" sz="2400" dirty="0" smtClean="0"/>
              <a:t>na ruské frontě, brzy byl však zajat a vstoupil </a:t>
            </a:r>
            <a:r>
              <a:rPr lang="cs-CZ" sz="2400" dirty="0" smtClean="0">
                <a:solidFill>
                  <a:srgbClr val="C00000"/>
                </a:solidFill>
              </a:rPr>
              <a:t>do legií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0"/>
            <a:ext cx="1790700" cy="2552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8445411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Ludvík Svoboda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3"/>
            <a:ext cx="8496943" cy="4680520"/>
          </a:xfrm>
        </p:spPr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bojoval </a:t>
            </a:r>
            <a:r>
              <a:rPr lang="cs-CZ" sz="2400" dirty="0">
                <a:solidFill>
                  <a:srgbClr val="C00000"/>
                </a:solidFill>
              </a:rPr>
              <a:t>ve slavných bitvách </a:t>
            </a:r>
            <a:r>
              <a:rPr lang="cs-CZ" sz="2400" dirty="0"/>
              <a:t>u Zborova, u Bachmače a zúčastnil se bojů o Sibiřskou </a:t>
            </a:r>
            <a:r>
              <a:rPr lang="cs-CZ" sz="2400" dirty="0" smtClean="0"/>
              <a:t>magistrálu</a:t>
            </a:r>
          </a:p>
          <a:p>
            <a:r>
              <a:rPr lang="cs-CZ" sz="2400" dirty="0" smtClean="0"/>
              <a:t>do </a:t>
            </a:r>
            <a:r>
              <a:rPr lang="cs-CZ" sz="2400" dirty="0"/>
              <a:t>vlasti se vrátil s jedním z posledních lodních transportů přes Japonsko, Tichý oceán, Panamský průplav a </a:t>
            </a:r>
            <a:r>
              <a:rPr lang="cs-CZ" sz="2400" dirty="0" smtClean="0"/>
              <a:t>USA</a:t>
            </a:r>
          </a:p>
          <a:p>
            <a:r>
              <a:rPr lang="cs-CZ" sz="2400" dirty="0"/>
              <a:t>Po rozbití Československa </a:t>
            </a:r>
            <a:r>
              <a:rPr lang="cs-CZ" sz="2400" dirty="0" smtClean="0"/>
              <a:t>se </a:t>
            </a:r>
            <a:r>
              <a:rPr lang="cs-CZ" sz="2400" dirty="0"/>
              <a:t>zapojil do organizování vojenské odbojové organizace </a:t>
            </a:r>
            <a:r>
              <a:rPr lang="cs-CZ" sz="2400" dirty="0">
                <a:solidFill>
                  <a:srgbClr val="C00000"/>
                </a:solidFill>
              </a:rPr>
              <a:t>Obrana národa </a:t>
            </a:r>
            <a:r>
              <a:rPr lang="cs-CZ" sz="2400" dirty="0"/>
              <a:t>na </a:t>
            </a:r>
            <a:r>
              <a:rPr lang="cs-CZ" sz="2400" dirty="0" smtClean="0"/>
              <a:t>Kroměřížsku</a:t>
            </a:r>
          </a:p>
          <a:p>
            <a:r>
              <a:rPr lang="cs-CZ" sz="2400" dirty="0" smtClean="0"/>
              <a:t>začátkem </a:t>
            </a:r>
            <a:r>
              <a:rPr lang="cs-CZ" sz="2400" dirty="0"/>
              <a:t>června 1939 přešel </a:t>
            </a:r>
            <a:r>
              <a:rPr lang="cs-CZ" sz="2400" dirty="0">
                <a:solidFill>
                  <a:srgbClr val="C00000"/>
                </a:solidFill>
              </a:rPr>
              <a:t>ilegálně do </a:t>
            </a:r>
            <a:r>
              <a:rPr lang="cs-CZ" sz="2400" dirty="0" smtClean="0">
                <a:solidFill>
                  <a:srgbClr val="C00000"/>
                </a:solidFill>
              </a:rPr>
              <a:t>Polska</a:t>
            </a:r>
            <a:r>
              <a:rPr lang="cs-CZ" sz="2400" dirty="0" smtClean="0"/>
              <a:t>, kde velel malé posádce v Krakově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po porážce Polska </a:t>
            </a:r>
            <a:r>
              <a:rPr lang="cs-CZ" sz="2400" dirty="0" smtClean="0">
                <a:solidFill>
                  <a:srgbClr val="C00000"/>
                </a:solidFill>
              </a:rPr>
              <a:t>převedl skupinu </a:t>
            </a:r>
            <a:r>
              <a:rPr lang="cs-CZ" sz="2400" dirty="0"/>
              <a:t>více než 700 důstojníků a vojáků do azylu </a:t>
            </a:r>
            <a:r>
              <a:rPr lang="cs-CZ" sz="2400" dirty="0">
                <a:solidFill>
                  <a:srgbClr val="C00000"/>
                </a:solidFill>
              </a:rPr>
              <a:t>do SSSR</a:t>
            </a:r>
          </a:p>
        </p:txBody>
      </p:sp>
    </p:spTree>
    <p:extLst>
      <p:ext uri="{BB962C8B-B14F-4D97-AF65-F5344CB8AC3E}">
        <p14:creationId xmlns:p14="http://schemas.microsoft.com/office/powerpoint/2010/main" xmlns="" val="427224492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Ludvík Svoboda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3"/>
            <a:ext cx="8568952" cy="4968552"/>
          </a:xfrm>
        </p:spPr>
        <p:txBody>
          <a:bodyPr>
            <a:normAutofit fontScale="92500" lnSpcReduction="20000"/>
          </a:bodyPr>
          <a:lstStyle/>
          <a:p>
            <a:r>
              <a:rPr lang="cs-CZ" sz="2400" dirty="0" smtClean="0"/>
              <a:t>zde </a:t>
            </a:r>
            <a:r>
              <a:rPr lang="cs-CZ" sz="2400" dirty="0" smtClean="0">
                <a:solidFill>
                  <a:srgbClr val="C00000"/>
                </a:solidFill>
              </a:rPr>
              <a:t>zorganizoval jednotky čs. vojska </a:t>
            </a:r>
            <a:r>
              <a:rPr lang="cs-CZ" sz="2400" dirty="0" smtClean="0"/>
              <a:t>– od polního praporu až k armádnímu sboru</a:t>
            </a:r>
          </a:p>
          <a:p>
            <a:r>
              <a:rPr lang="cs-CZ" sz="2400" dirty="0" smtClean="0"/>
              <a:t>do jednotek </a:t>
            </a:r>
            <a:r>
              <a:rPr lang="cs-CZ" sz="2400" dirty="0" smtClean="0">
                <a:solidFill>
                  <a:srgbClr val="C00000"/>
                </a:solidFill>
              </a:rPr>
              <a:t>přijímal všechny </a:t>
            </a:r>
            <a:r>
              <a:rPr lang="cs-CZ" sz="2400" dirty="0" smtClean="0"/>
              <a:t>ochotné k boji bez rozdílu národnosti (i Rusíni a Židé) a politické příslušnosti</a:t>
            </a:r>
          </a:p>
          <a:p>
            <a:r>
              <a:rPr lang="cs-CZ" sz="2400" dirty="0" smtClean="0"/>
              <a:t>bojovaly dokonce </a:t>
            </a:r>
            <a:r>
              <a:rPr lang="cs-CZ" sz="2400" dirty="0" smtClean="0">
                <a:solidFill>
                  <a:srgbClr val="C00000"/>
                </a:solidFill>
              </a:rPr>
              <a:t>i ženy</a:t>
            </a:r>
            <a:r>
              <a:rPr lang="cs-CZ" sz="2400" dirty="0" smtClean="0"/>
              <a:t>, což bylo proti řádu československé armády</a:t>
            </a:r>
          </a:p>
          <a:p>
            <a:r>
              <a:rPr lang="cs-CZ" sz="2400" dirty="0" smtClean="0"/>
              <a:t>velel praporu, který se vyznamenal u Sokolova, osvobozoval Kyjev, Bílou Cerkev, </a:t>
            </a:r>
            <a:r>
              <a:rPr lang="cs-CZ" sz="2400" dirty="0" err="1" smtClean="0"/>
              <a:t>Žaškov</a:t>
            </a:r>
            <a:r>
              <a:rPr lang="cs-CZ" sz="2400" dirty="0"/>
              <a:t> </a:t>
            </a:r>
            <a:r>
              <a:rPr lang="cs-CZ" sz="2400" dirty="0" smtClean="0"/>
              <a:t>i území ČSR</a:t>
            </a:r>
          </a:p>
          <a:p>
            <a:r>
              <a:rPr lang="cs-CZ" sz="2400" dirty="0" smtClean="0"/>
              <a:t>po válce se stal </a:t>
            </a:r>
            <a:r>
              <a:rPr lang="cs-CZ" sz="2400" dirty="0" smtClean="0">
                <a:solidFill>
                  <a:srgbClr val="C00000"/>
                </a:solidFill>
              </a:rPr>
              <a:t>armádním generálem</a:t>
            </a:r>
            <a:r>
              <a:rPr lang="cs-CZ" sz="2400" dirty="0" smtClean="0"/>
              <a:t>, v první vládě byl jmenován </a:t>
            </a:r>
            <a:r>
              <a:rPr lang="cs-CZ" sz="2400" dirty="0" smtClean="0">
                <a:solidFill>
                  <a:srgbClr val="C00000"/>
                </a:solidFill>
              </a:rPr>
              <a:t>ministrem národní obrany</a:t>
            </a:r>
          </a:p>
          <a:p>
            <a:r>
              <a:rPr lang="cs-CZ" sz="2400" dirty="0" smtClean="0"/>
              <a:t>velkou část Svobodovy rodiny nacisté věznili či zabili v koncentračních táborech, z nejbližších přežila manželka a dcera, které se mnoho let ukrývaly u obětavých lidí a tak unikly zatčení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46561845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Ukázky z bojů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69" y="2276868"/>
            <a:ext cx="3714750" cy="2018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180666"/>
            <a:ext cx="3352800" cy="2114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19400" y="4430454"/>
            <a:ext cx="3721608" cy="2315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5206874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Několik otázek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1807361"/>
            <a:ext cx="7811029" cy="457396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400" dirty="0" smtClean="0"/>
              <a:t>Při hledání odpovědí na následující otázky využij internetu.</a:t>
            </a:r>
          </a:p>
          <a:p>
            <a:pPr marL="0" indent="0">
              <a:buNone/>
            </a:pPr>
            <a:endParaRPr lang="cs-CZ" sz="2400" dirty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Ludvík Svoboda měl i po válce značně spletité životní osudy. Jeho jméno bylo spojováno s procesem s Rudolfem Slánským. Zjisti, o co se jednalo a jak se tento proces dotkl právě Ludvíka Svobody.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Jaký byl Ludvík Svoboda prezident? Jakým způsobem jeho funkce skončila? Jednalo se o běžný postup?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O své účasti v bojích 2. světové války napsal </a:t>
            </a:r>
            <a:r>
              <a:rPr lang="cs-CZ" sz="2400" dirty="0" smtClean="0"/>
              <a:t>k</a:t>
            </a:r>
            <a:r>
              <a:rPr lang="cs-CZ" sz="2400" dirty="0" smtClean="0"/>
              <a:t>nihu</a:t>
            </a:r>
            <a:r>
              <a:rPr lang="cs-CZ" sz="2400" dirty="0" smtClean="0"/>
              <a:t>. Jak se jmenovala?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76672"/>
            <a:ext cx="1222643" cy="1222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3910231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/>
              <a:t>Heliodor</a:t>
            </a:r>
            <a:r>
              <a:rPr lang="cs-CZ" b="1" dirty="0"/>
              <a:t> </a:t>
            </a:r>
            <a:r>
              <a:rPr lang="cs-CZ" b="1" dirty="0" smtClean="0"/>
              <a:t>Píka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4958" y="1700808"/>
            <a:ext cx="7522995" cy="4934007"/>
          </a:xfrm>
        </p:spPr>
        <p:txBody>
          <a:bodyPr>
            <a:normAutofit fontScale="92500" lnSpcReduction="20000"/>
          </a:bodyPr>
          <a:lstStyle/>
          <a:p>
            <a:r>
              <a:rPr lang="cs-CZ" sz="2400" dirty="0"/>
              <a:t>byl československý </a:t>
            </a:r>
            <a:r>
              <a:rPr lang="cs-CZ" sz="2400" dirty="0">
                <a:solidFill>
                  <a:srgbClr val="C00000"/>
                </a:solidFill>
              </a:rPr>
              <a:t>voják a </a:t>
            </a:r>
            <a:r>
              <a:rPr lang="cs-CZ" sz="2400" dirty="0" smtClean="0">
                <a:solidFill>
                  <a:srgbClr val="C00000"/>
                </a:solidFill>
              </a:rPr>
              <a:t>legionář</a:t>
            </a:r>
            <a:r>
              <a:rPr lang="cs-CZ" sz="2400" dirty="0" smtClean="0"/>
              <a:t>, </a:t>
            </a:r>
          </a:p>
          <a:p>
            <a:pPr marL="0" indent="0">
              <a:buNone/>
            </a:pPr>
            <a:r>
              <a:rPr lang="cs-CZ" sz="2400" dirty="0" smtClean="0"/>
              <a:t>významný </a:t>
            </a:r>
            <a:r>
              <a:rPr lang="cs-CZ" sz="2400" dirty="0"/>
              <a:t>představitel zahraničního československého protinacistického odboje a </a:t>
            </a:r>
            <a:r>
              <a:rPr lang="cs-CZ" sz="2400" dirty="0">
                <a:solidFill>
                  <a:srgbClr val="C00000"/>
                </a:solidFill>
              </a:rPr>
              <a:t>oběť komunistického </a:t>
            </a:r>
            <a:r>
              <a:rPr lang="cs-CZ" sz="2400" dirty="0" smtClean="0">
                <a:solidFill>
                  <a:srgbClr val="C00000"/>
                </a:solidFill>
              </a:rPr>
              <a:t>teroru</a:t>
            </a:r>
          </a:p>
          <a:p>
            <a:r>
              <a:rPr lang="cs-CZ" sz="2400" dirty="0" smtClean="0"/>
              <a:t>po </a:t>
            </a:r>
            <a:r>
              <a:rPr lang="cs-CZ" sz="2400" dirty="0"/>
              <a:t>okupaci Československa byl nucen utéci přes </a:t>
            </a:r>
            <a:r>
              <a:rPr lang="cs-CZ" sz="2400" dirty="0" smtClean="0"/>
              <a:t>Francii </a:t>
            </a:r>
            <a:r>
              <a:rPr lang="cs-CZ" sz="2400" dirty="0"/>
              <a:t>do Londýna, kde </a:t>
            </a:r>
            <a:r>
              <a:rPr lang="cs-CZ" sz="2400" dirty="0">
                <a:solidFill>
                  <a:srgbClr val="C00000"/>
                </a:solidFill>
              </a:rPr>
              <a:t>nabídl své služby Janu </a:t>
            </a:r>
            <a:r>
              <a:rPr lang="cs-CZ" sz="2400" dirty="0" smtClean="0">
                <a:solidFill>
                  <a:srgbClr val="C00000"/>
                </a:solidFill>
              </a:rPr>
              <a:t>Masarykovi</a:t>
            </a:r>
          </a:p>
          <a:p>
            <a:r>
              <a:rPr lang="cs-CZ" sz="2400" dirty="0" smtClean="0"/>
              <a:t>zprostředkovával, spolu s Ludvíkem Svobodou, komunikaci mezi Moskvou a Londýnem – podílel se tak na vytváření čs. jednotek na území SSSR i na zpravodajské spolupráci a vytvoření vojenské dohody</a:t>
            </a:r>
          </a:p>
          <a:p>
            <a:r>
              <a:rPr lang="cs-CZ" sz="2400" dirty="0" smtClean="0"/>
              <a:t>brzy </a:t>
            </a:r>
            <a:r>
              <a:rPr lang="cs-CZ" sz="2400" dirty="0" smtClean="0">
                <a:solidFill>
                  <a:srgbClr val="C00000"/>
                </a:solidFill>
              </a:rPr>
              <a:t>varoval Beneše</a:t>
            </a:r>
            <a:r>
              <a:rPr lang="cs-CZ" sz="2400" dirty="0" smtClean="0"/>
              <a:t>, že SSSR usiluje o nastolení diktatury proletariátu v poválečném Československu</a:t>
            </a:r>
          </a:p>
          <a:p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727" r="17455"/>
          <a:stretch/>
        </p:blipFill>
        <p:spPr bwMode="auto">
          <a:xfrm>
            <a:off x="7388634" y="0"/>
            <a:ext cx="1755366" cy="200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8441823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125113" cy="521028"/>
          </a:xfrm>
        </p:spPr>
        <p:txBody>
          <a:bodyPr/>
          <a:lstStyle/>
          <a:p>
            <a:pPr algn="ctr"/>
            <a:r>
              <a:rPr lang="cs-CZ" b="1" dirty="0" err="1"/>
              <a:t>Heliodor</a:t>
            </a:r>
            <a:r>
              <a:rPr lang="cs-CZ" b="1" dirty="0"/>
              <a:t> Píka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352927" cy="5400599"/>
          </a:xfrm>
        </p:spPr>
        <p:txBody>
          <a:bodyPr>
            <a:normAutofit fontScale="92500" lnSpcReduction="20000"/>
          </a:bodyPr>
          <a:lstStyle/>
          <a:p>
            <a:r>
              <a:rPr lang="cs-CZ" sz="2400" dirty="0" smtClean="0"/>
              <a:t>Beneš však jeho varování ignoroval, postupně se dostával do izolace a přestal být nebezpečný i vedení SSSR</a:t>
            </a:r>
          </a:p>
          <a:p>
            <a:r>
              <a:rPr lang="cs-CZ" sz="2400" dirty="0" smtClean="0"/>
              <a:t>v květnu </a:t>
            </a:r>
            <a:r>
              <a:rPr lang="cs-CZ" sz="2400" dirty="0"/>
              <a:t>1945 se </a:t>
            </a:r>
            <a:r>
              <a:rPr lang="cs-CZ" sz="2400" dirty="0" smtClean="0"/>
              <a:t> </a:t>
            </a:r>
            <a:r>
              <a:rPr lang="cs-CZ" sz="2400" dirty="0"/>
              <a:t>vrátil do Prahy, kde byl jmenován náměstkem náčelníka generálního štábu Československé </a:t>
            </a:r>
            <a:r>
              <a:rPr lang="cs-CZ" sz="2400" dirty="0" smtClean="0"/>
              <a:t>armády</a:t>
            </a:r>
          </a:p>
          <a:p>
            <a:r>
              <a:rPr lang="cs-CZ" sz="2400" dirty="0" smtClean="0"/>
              <a:t>po </a:t>
            </a:r>
            <a:r>
              <a:rPr lang="cs-CZ" sz="2400" dirty="0"/>
              <a:t>únoru 1948 </a:t>
            </a:r>
            <a:r>
              <a:rPr lang="cs-CZ" sz="2400" dirty="0">
                <a:solidFill>
                  <a:srgbClr val="C00000"/>
                </a:solidFill>
              </a:rPr>
              <a:t>byl zatčen a obviněn z vlastizrady </a:t>
            </a:r>
            <a:r>
              <a:rPr lang="cs-CZ" sz="2400" dirty="0"/>
              <a:t>a ve vykonstruovaném soudním procesu byl odsouzen k </a:t>
            </a:r>
            <a:r>
              <a:rPr lang="cs-CZ" sz="2400" dirty="0">
                <a:solidFill>
                  <a:srgbClr val="C00000"/>
                </a:solidFill>
              </a:rPr>
              <a:t>trestu smrti oběšením</a:t>
            </a:r>
            <a:r>
              <a:rPr lang="cs-CZ" sz="2400" dirty="0"/>
              <a:t>, který byl vykonán 21. června 1949 na dvoře plzeňské věznice </a:t>
            </a:r>
            <a:r>
              <a:rPr lang="cs-CZ" sz="2400" dirty="0" smtClean="0"/>
              <a:t>Bory</a:t>
            </a:r>
          </a:p>
          <a:p>
            <a:r>
              <a:rPr lang="cs-CZ" sz="2400" dirty="0" smtClean="0"/>
              <a:t>v </a:t>
            </a:r>
            <a:r>
              <a:rPr lang="cs-CZ" sz="2400" dirty="0"/>
              <a:t>roce 1968 byl s pomocí prezidenta L. Svobody proces s Píkou obnoven a vojenský soud v Praze konstatoval jeho </a:t>
            </a:r>
            <a:r>
              <a:rPr lang="cs-CZ" sz="2400" dirty="0">
                <a:solidFill>
                  <a:srgbClr val="C00000"/>
                </a:solidFill>
              </a:rPr>
              <a:t>nevinu a plně ho </a:t>
            </a:r>
            <a:r>
              <a:rPr lang="cs-CZ" sz="2400" dirty="0" smtClean="0">
                <a:solidFill>
                  <a:srgbClr val="C00000"/>
                </a:solidFill>
              </a:rPr>
              <a:t>rehabilitoval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1991 udělil H. Píkovi prezident Václav </a:t>
            </a:r>
            <a:r>
              <a:rPr lang="cs-CZ" sz="2600" dirty="0" smtClean="0"/>
              <a:t>Havel in </a:t>
            </a:r>
            <a:r>
              <a:rPr lang="cs-CZ" sz="2600" dirty="0"/>
              <a:t>memoriam </a:t>
            </a:r>
            <a:r>
              <a:rPr lang="cs-CZ" sz="2600" dirty="0" smtClean="0"/>
              <a:t>Řád </a:t>
            </a:r>
            <a:r>
              <a:rPr lang="cs-CZ" sz="2600" dirty="0"/>
              <a:t>Milana Rastislava Štefánika za mimořádné zásluhy v boji za osvobození vlasti v době druhé světové války</a:t>
            </a:r>
          </a:p>
        </p:txBody>
      </p:sp>
    </p:spTree>
    <p:extLst>
      <p:ext uri="{BB962C8B-B14F-4D97-AF65-F5344CB8AC3E}">
        <p14:creationId xmlns:p14="http://schemas.microsoft.com/office/powerpoint/2010/main" xmlns="" val="239145094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Otakar </a:t>
            </a:r>
            <a:r>
              <a:rPr lang="cs-CZ" b="1" dirty="0" smtClean="0"/>
              <a:t>Jaroš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07361"/>
            <a:ext cx="7920880" cy="4573967"/>
          </a:xfrm>
        </p:spPr>
        <p:txBody>
          <a:bodyPr>
            <a:normAutofit fontScale="92500"/>
          </a:bodyPr>
          <a:lstStyle/>
          <a:p>
            <a:r>
              <a:rPr lang="cs-CZ" sz="2400" dirty="0"/>
              <a:t>byl československý důstojník, </a:t>
            </a:r>
            <a:r>
              <a:rPr lang="cs-CZ" sz="2400" dirty="0">
                <a:solidFill>
                  <a:srgbClr val="C00000"/>
                </a:solidFill>
              </a:rPr>
              <a:t>účastník zahraničního odboje, který padl v bitvě u </a:t>
            </a:r>
            <a:r>
              <a:rPr lang="cs-CZ" sz="2400" dirty="0" smtClean="0">
                <a:solidFill>
                  <a:srgbClr val="C00000"/>
                </a:solidFill>
              </a:rPr>
              <a:t>Sokolova</a:t>
            </a:r>
          </a:p>
          <a:p>
            <a:r>
              <a:rPr lang="cs-CZ" sz="2400" dirty="0" smtClean="0"/>
              <a:t> v </a:t>
            </a:r>
            <a:r>
              <a:rPr lang="cs-CZ" sz="2400" dirty="0"/>
              <a:t>květnu roku 1943 byl in memoriam povýšen na </a:t>
            </a:r>
            <a:r>
              <a:rPr lang="cs-CZ" sz="2400" dirty="0" smtClean="0"/>
              <a:t>kapitána</a:t>
            </a:r>
          </a:p>
          <a:p>
            <a:r>
              <a:rPr lang="cs-CZ" sz="2400" dirty="0"/>
              <a:t>1939 utekl do Polska, odtud se dostal do Sovětského </a:t>
            </a:r>
            <a:r>
              <a:rPr lang="cs-CZ" sz="2400" dirty="0" smtClean="0"/>
              <a:t>svazu</a:t>
            </a:r>
          </a:p>
          <a:p>
            <a:r>
              <a:rPr lang="cs-CZ" sz="2400" dirty="0"/>
              <a:t>nastoupil do výcvikového tábora čs. jednotek v </a:t>
            </a:r>
            <a:r>
              <a:rPr lang="cs-CZ" sz="2400" dirty="0" err="1" smtClean="0"/>
              <a:t>Buzuluku</a:t>
            </a:r>
            <a:endParaRPr lang="cs-CZ" sz="2400" dirty="0" smtClean="0"/>
          </a:p>
          <a:p>
            <a:r>
              <a:rPr lang="cs-CZ" sz="2400" dirty="0" smtClean="0"/>
              <a:t>tam </a:t>
            </a:r>
            <a:r>
              <a:rPr lang="cs-CZ" sz="2400" dirty="0"/>
              <a:t>se stal velitelem 1. roty 1. československého samostatného praporu v SSSR.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88640"/>
            <a:ext cx="1428750" cy="187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5403988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Otakar Jaroš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1807361"/>
            <a:ext cx="7739021" cy="471798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padl 8. března 1943 při obraně vesnice Sokolovo</a:t>
            </a:r>
          </a:p>
          <a:p>
            <a:r>
              <a:rPr lang="cs-CZ" sz="2400" dirty="0" smtClean="0"/>
              <a:t>dostal </a:t>
            </a:r>
            <a:r>
              <a:rPr lang="cs-CZ" sz="2400" dirty="0"/>
              <a:t>zásah v okamžiku, kdy se chystal hodit na německý tank protitankový </a:t>
            </a:r>
            <a:r>
              <a:rPr lang="cs-CZ" sz="2400" dirty="0" smtClean="0"/>
              <a:t>granát</a:t>
            </a:r>
          </a:p>
          <a:p>
            <a:r>
              <a:rPr lang="cs-CZ" sz="2400" dirty="0" smtClean="0"/>
              <a:t>jiné </a:t>
            </a:r>
            <a:r>
              <a:rPr lang="cs-CZ" sz="2400" dirty="0"/>
              <a:t>zprávy hovoří o tom, že byl zraněný a přejel ho německý </a:t>
            </a:r>
            <a:r>
              <a:rPr lang="cs-CZ" sz="2400" dirty="0" smtClean="0"/>
              <a:t>transportér</a:t>
            </a:r>
          </a:p>
          <a:p>
            <a:r>
              <a:rPr lang="cs-CZ" sz="2400" dirty="0" smtClean="0"/>
              <a:t>jako </a:t>
            </a:r>
            <a:r>
              <a:rPr lang="cs-CZ" sz="2400" dirty="0"/>
              <a:t>vůbec první cizinec byl oceněn in memoriam </a:t>
            </a:r>
            <a:r>
              <a:rPr lang="cs-CZ" sz="2400" dirty="0">
                <a:solidFill>
                  <a:srgbClr val="C00000"/>
                </a:solidFill>
              </a:rPr>
              <a:t>titulem Hrdina Sovětského svazu</a:t>
            </a:r>
            <a:r>
              <a:rPr lang="cs-CZ" sz="2400" dirty="0"/>
              <a:t>, a byl posmrtně povýšen do hodnosti </a:t>
            </a:r>
            <a:r>
              <a:rPr lang="cs-CZ" sz="2400" dirty="0" smtClean="0"/>
              <a:t>kapitána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29117276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Několik dalších hrdinů z východní fronty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204864"/>
            <a:ext cx="4286250" cy="2795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02966" y="5286399"/>
            <a:ext cx="20393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Josef Buršík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20879" y="1604699"/>
            <a:ext cx="435702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přes Polsko se dostává</a:t>
            </a:r>
          </a:p>
          <a:p>
            <a:r>
              <a:rPr lang="cs-CZ" sz="2400" dirty="0" smtClean="0"/>
              <a:t>do SSSR, v </a:t>
            </a:r>
            <a:r>
              <a:rPr lang="cs-CZ" sz="2400" dirty="0" err="1" smtClean="0"/>
              <a:t>Buzuluku</a:t>
            </a:r>
            <a:r>
              <a:rPr lang="cs-CZ" sz="2400" dirty="0" smtClean="0"/>
              <a:t> </a:t>
            </a:r>
            <a:r>
              <a:rPr lang="cs-CZ" sz="2400" dirty="0" err="1" smtClean="0"/>
              <a:t>vstu</a:t>
            </a:r>
            <a:r>
              <a:rPr lang="cs-CZ" sz="2400" dirty="0" smtClean="0"/>
              <a:t>-</a:t>
            </a:r>
          </a:p>
          <a:p>
            <a:r>
              <a:rPr lang="cs-CZ" sz="2400" dirty="0" err="1" smtClean="0"/>
              <a:t>puje</a:t>
            </a:r>
            <a:r>
              <a:rPr lang="cs-CZ" sz="2400" dirty="0" smtClean="0"/>
              <a:t> do čs. jednotky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50007" y="2799528"/>
            <a:ext cx="454502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C00000"/>
                </a:solidFill>
              </a:rPr>
              <a:t>velí tankovému praporu</a:t>
            </a:r>
            <a:r>
              <a:rPr lang="cs-CZ" sz="2400" dirty="0" smtClean="0"/>
              <a:t>,</a:t>
            </a:r>
          </a:p>
          <a:p>
            <a:r>
              <a:rPr lang="cs-CZ" sz="2400" dirty="0" smtClean="0"/>
              <a:t>jako jeden z prvních se pro-</a:t>
            </a:r>
          </a:p>
          <a:p>
            <a:r>
              <a:rPr lang="cs-CZ" sz="2400" dirty="0" err="1" smtClean="0"/>
              <a:t>bíjí</a:t>
            </a:r>
            <a:r>
              <a:rPr lang="cs-CZ" sz="2400" dirty="0" smtClean="0"/>
              <a:t> do Kyjeva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50960" y="3860047"/>
            <a:ext cx="432464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po válce si léčí zranění a</a:t>
            </a:r>
          </a:p>
          <a:p>
            <a:r>
              <a:rPr lang="cs-CZ" sz="2400" dirty="0" smtClean="0"/>
              <a:t>tuberkulózu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65762" y="4547735"/>
            <a:ext cx="4615559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 1949 je pro svůj proti-</a:t>
            </a:r>
          </a:p>
          <a:p>
            <a:r>
              <a:rPr lang="cs-CZ" sz="2400" dirty="0" smtClean="0"/>
              <a:t>komunistický postoj </a:t>
            </a:r>
            <a:r>
              <a:rPr lang="cs-CZ" sz="2400" dirty="0" smtClean="0">
                <a:solidFill>
                  <a:srgbClr val="C00000"/>
                </a:solidFill>
              </a:rPr>
              <a:t>obviněn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z velezrady a odsouzen k 10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letům</a:t>
            </a:r>
            <a:r>
              <a:rPr lang="cs-CZ" sz="2400" dirty="0" smtClean="0"/>
              <a:t>, ztrátě majetku a </a:t>
            </a:r>
          </a:p>
          <a:p>
            <a:r>
              <a:rPr lang="cs-CZ" sz="2400" dirty="0" smtClean="0"/>
              <a:t>vyznamenání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41914257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Několik dalších hrdinů z východní fronty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23727" y="1807361"/>
            <a:ext cx="6696745" cy="4789991"/>
          </a:xfrm>
        </p:spPr>
        <p:txBody>
          <a:bodyPr>
            <a:normAutofit fontScale="92500"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ako </a:t>
            </a:r>
            <a:r>
              <a:rPr lang="cs-CZ" sz="2400" dirty="0">
                <a:solidFill>
                  <a:srgbClr val="C00000"/>
                </a:solidFill>
              </a:rPr>
              <a:t>velitel samopalníků </a:t>
            </a:r>
            <a:r>
              <a:rPr lang="cs-CZ" sz="2400" dirty="0"/>
              <a:t>se  vyznamenal již při bojovém křtu československé jednotky v bitvě u Sokolova a v bojích o Kyjev byl již velitelem </a:t>
            </a:r>
            <a:r>
              <a:rPr lang="cs-CZ" sz="2400" dirty="0" smtClean="0"/>
              <a:t>roty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ři </a:t>
            </a:r>
            <a:r>
              <a:rPr lang="cs-CZ" sz="2400" dirty="0"/>
              <a:t>dobývání dukelského průsmyku </a:t>
            </a:r>
            <a:r>
              <a:rPr lang="cs-CZ" sz="2400" dirty="0" smtClean="0"/>
              <a:t> </a:t>
            </a:r>
            <a:r>
              <a:rPr lang="cs-CZ" sz="2400" dirty="0"/>
              <a:t>byl </a:t>
            </a:r>
            <a:r>
              <a:rPr lang="cs-CZ" sz="2400" dirty="0">
                <a:solidFill>
                  <a:srgbClr val="C00000"/>
                </a:solidFill>
              </a:rPr>
              <a:t>vážně zraněn </a:t>
            </a:r>
            <a:r>
              <a:rPr lang="cs-CZ" sz="2400" dirty="0"/>
              <a:t>a lékaři vyjmuli z jeho těla celkem 218 </a:t>
            </a:r>
            <a:r>
              <a:rPr lang="cs-CZ" sz="2400" dirty="0" smtClean="0"/>
              <a:t>střepin</a:t>
            </a:r>
          </a:p>
          <a:p>
            <a:r>
              <a:rPr lang="cs-CZ" sz="2400" dirty="0"/>
              <a:t>ve Stráži pod Ralskem </a:t>
            </a:r>
            <a:r>
              <a:rPr lang="cs-CZ" sz="2400" dirty="0">
                <a:solidFill>
                  <a:srgbClr val="C00000"/>
                </a:solidFill>
              </a:rPr>
              <a:t>velitelem výcviku speciálních izraelských jednotek </a:t>
            </a:r>
            <a:r>
              <a:rPr lang="cs-CZ" sz="2400" dirty="0" smtClean="0"/>
              <a:t>HAGANA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o </a:t>
            </a:r>
            <a:r>
              <a:rPr lang="cs-CZ" sz="2400" dirty="0"/>
              <a:t>návratu </a:t>
            </a:r>
            <a:r>
              <a:rPr lang="cs-CZ" sz="2400" dirty="0">
                <a:solidFill>
                  <a:srgbClr val="C00000"/>
                </a:solidFill>
              </a:rPr>
              <a:t>se stal nepohodlnou osobou </a:t>
            </a:r>
            <a:r>
              <a:rPr lang="cs-CZ" sz="2400" dirty="0"/>
              <a:t>a  15. srpna 1950 se stal </a:t>
            </a:r>
            <a:r>
              <a:rPr lang="cs-CZ" sz="2400" dirty="0">
                <a:solidFill>
                  <a:srgbClr val="C00000"/>
                </a:solidFill>
              </a:rPr>
              <a:t>obětí automobilové </a:t>
            </a:r>
            <a:r>
              <a:rPr lang="cs-CZ" sz="2400" dirty="0" smtClean="0">
                <a:solidFill>
                  <a:srgbClr val="C00000"/>
                </a:solidFill>
              </a:rPr>
              <a:t>nehody (spekuluje se, že šlo o vraždu)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44824"/>
            <a:ext cx="1628775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50066" y="4338098"/>
            <a:ext cx="137569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Antonín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Sochor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7830526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88441" y="272277"/>
            <a:ext cx="7125113" cy="924475"/>
          </a:xfrm>
        </p:spPr>
        <p:txBody>
          <a:bodyPr/>
          <a:lstStyle/>
          <a:p>
            <a:pPr algn="ctr"/>
            <a:r>
              <a:rPr lang="cs-CZ" dirty="0"/>
              <a:t>Několik dalších hrdinů z východní fronty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08311" y="1052736"/>
            <a:ext cx="6884169" cy="5616625"/>
          </a:xfrm>
        </p:spPr>
        <p:txBody>
          <a:bodyPr>
            <a:normAutofit fontScale="92500" lnSpcReduction="20000"/>
          </a:bodyPr>
          <a:lstStyle/>
          <a:p>
            <a:r>
              <a:rPr lang="cs-CZ" sz="2400" dirty="0"/>
              <a:t>první vojenskou zkušenost získal v boji proti Maďarům na Slovensku v roce </a:t>
            </a:r>
            <a:r>
              <a:rPr lang="cs-CZ" sz="2400" dirty="0" smtClean="0"/>
              <a:t>1939</a:t>
            </a:r>
          </a:p>
          <a:p>
            <a:r>
              <a:rPr lang="cs-CZ" sz="2400" dirty="0" smtClean="0"/>
              <a:t> </a:t>
            </a:r>
            <a:r>
              <a:rPr lang="cs-CZ" sz="2400" dirty="0"/>
              <a:t>v bitvě u Sokolova prokázal své </a:t>
            </a:r>
            <a:r>
              <a:rPr lang="cs-CZ" sz="2400" dirty="0">
                <a:solidFill>
                  <a:srgbClr val="C00000"/>
                </a:solidFill>
              </a:rPr>
              <a:t>vynikající vojenské </a:t>
            </a:r>
            <a:r>
              <a:rPr lang="cs-CZ" sz="2400" dirty="0" smtClean="0">
                <a:solidFill>
                  <a:srgbClr val="C00000"/>
                </a:solidFill>
              </a:rPr>
              <a:t>schopnosti, za </a:t>
            </a:r>
            <a:r>
              <a:rPr lang="cs-CZ" sz="2400" dirty="0">
                <a:solidFill>
                  <a:srgbClr val="C00000"/>
                </a:solidFill>
              </a:rPr>
              <a:t>hrdinství </a:t>
            </a:r>
            <a:r>
              <a:rPr lang="cs-CZ" sz="2400" dirty="0"/>
              <a:t>v bitvě o Kyjev byl </a:t>
            </a:r>
            <a:r>
              <a:rPr lang="cs-CZ" sz="2400" dirty="0" smtClean="0">
                <a:solidFill>
                  <a:srgbClr val="C00000"/>
                </a:solidFill>
              </a:rPr>
              <a:t>vyznamenán</a:t>
            </a:r>
          </a:p>
          <a:p>
            <a:r>
              <a:rPr lang="cs-CZ" sz="2400" dirty="0" smtClean="0"/>
              <a:t>po válce odešel </a:t>
            </a:r>
            <a:r>
              <a:rPr lang="cs-CZ" sz="2400" dirty="0"/>
              <a:t>studovat tankovou akademii v </a:t>
            </a:r>
            <a:r>
              <a:rPr lang="cs-CZ" sz="2400" dirty="0" smtClean="0"/>
              <a:t>Moskvě</a:t>
            </a:r>
          </a:p>
          <a:p>
            <a:r>
              <a:rPr lang="cs-CZ" sz="2400" dirty="0" smtClean="0"/>
              <a:t>dostal se </a:t>
            </a:r>
            <a:r>
              <a:rPr lang="cs-CZ" sz="2400" dirty="0" smtClean="0">
                <a:solidFill>
                  <a:srgbClr val="C00000"/>
                </a:solidFill>
              </a:rPr>
              <a:t>do </a:t>
            </a:r>
            <a:r>
              <a:rPr lang="cs-CZ" sz="2400" dirty="0">
                <a:solidFill>
                  <a:srgbClr val="C00000"/>
                </a:solidFill>
              </a:rPr>
              <a:t>konfliktu s tehdejším ministrem národní obrany Alexejem </a:t>
            </a:r>
            <a:r>
              <a:rPr lang="cs-CZ" sz="2400" dirty="0" smtClean="0">
                <a:solidFill>
                  <a:srgbClr val="C00000"/>
                </a:solidFill>
              </a:rPr>
              <a:t>Čepičkou </a:t>
            </a:r>
            <a:r>
              <a:rPr lang="cs-CZ" sz="2400" dirty="0" smtClean="0"/>
              <a:t>(</a:t>
            </a:r>
            <a:r>
              <a:rPr lang="cs-CZ" sz="2400" dirty="0" smtClean="0"/>
              <a:t>kritizoval poměry v </a:t>
            </a:r>
            <a:r>
              <a:rPr lang="cs-CZ" sz="2400" dirty="0" smtClean="0"/>
              <a:t>Československu</a:t>
            </a:r>
            <a:r>
              <a:rPr lang="cs-CZ" sz="2400" dirty="0" smtClean="0"/>
              <a:t>) </a:t>
            </a:r>
          </a:p>
          <a:p>
            <a:r>
              <a:rPr lang="cs-CZ" sz="2400" dirty="0"/>
              <a:t>b</a:t>
            </a:r>
            <a:r>
              <a:rPr lang="cs-CZ" sz="2400" dirty="0" smtClean="0"/>
              <a:t>yl </a:t>
            </a:r>
            <a:r>
              <a:rPr lang="cs-CZ" sz="2400" dirty="0"/>
              <a:t>přemístěn na nižší </a:t>
            </a:r>
            <a:r>
              <a:rPr lang="cs-CZ" sz="2400" dirty="0" smtClean="0"/>
              <a:t>funkci, </a:t>
            </a:r>
            <a:r>
              <a:rPr lang="cs-CZ" sz="2400" dirty="0"/>
              <a:t>poté byl tajně </a:t>
            </a:r>
            <a:r>
              <a:rPr lang="cs-CZ" sz="2400" dirty="0" smtClean="0"/>
              <a:t>uvězněn, poté propuštěn a rehabilitován</a:t>
            </a:r>
          </a:p>
          <a:p>
            <a:r>
              <a:rPr lang="cs-CZ" sz="2400" dirty="0" smtClean="0"/>
              <a:t>za údajně nevhodné chování odvolán z funkcí, </a:t>
            </a:r>
            <a:r>
              <a:rPr lang="cs-CZ" sz="2400" dirty="0" smtClean="0">
                <a:solidFill>
                  <a:srgbClr val="C00000"/>
                </a:solidFill>
              </a:rPr>
              <a:t>vyloučen z KSČ</a:t>
            </a:r>
            <a:r>
              <a:rPr lang="cs-CZ" sz="2400" dirty="0" smtClean="0"/>
              <a:t>, živil se jako dispečer autobusové dopravy</a:t>
            </a:r>
          </a:p>
          <a:p>
            <a:r>
              <a:rPr lang="cs-CZ" sz="2400" dirty="0" smtClean="0"/>
              <a:t>je otcem dua zpěváků z kapely YO </a:t>
            </a:r>
            <a:r>
              <a:rPr lang="cs-CZ" sz="2400" dirty="0" err="1" smtClean="0"/>
              <a:t>YO</a:t>
            </a:r>
            <a:r>
              <a:rPr lang="cs-CZ" sz="2400" dirty="0" smtClean="0"/>
              <a:t> BAND</a:t>
            </a:r>
            <a:endParaRPr lang="cs-CZ" sz="24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426" r="13524" b="12431"/>
          <a:stretch/>
        </p:blipFill>
        <p:spPr bwMode="auto">
          <a:xfrm>
            <a:off x="179512" y="1196752"/>
            <a:ext cx="1828800" cy="27016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9689" y="4149080"/>
            <a:ext cx="134844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Richard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Tesařík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312365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3562558" cy="924475"/>
          </a:xfrm>
        </p:spPr>
        <p:txBody>
          <a:bodyPr/>
          <a:lstStyle/>
          <a:p>
            <a:r>
              <a:rPr lang="cs-CZ" dirty="0" smtClean="0"/>
              <a:t>Letci v Anglii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400" dirty="0"/>
              <a:t>československými perutěmi RAF prošlo </a:t>
            </a:r>
            <a:r>
              <a:rPr lang="cs-CZ" sz="2400" dirty="0">
                <a:solidFill>
                  <a:srgbClr val="C00000"/>
                </a:solidFill>
              </a:rPr>
              <a:t>2500 </a:t>
            </a:r>
            <a:r>
              <a:rPr lang="cs-CZ" sz="2400" dirty="0" smtClean="0">
                <a:solidFill>
                  <a:srgbClr val="C00000"/>
                </a:solidFill>
              </a:rPr>
              <a:t>mužů – mnozí byli po válce pronásledováni</a:t>
            </a:r>
          </a:p>
          <a:p>
            <a:r>
              <a:rPr lang="cs-CZ" sz="2400" dirty="0" smtClean="0"/>
              <a:t>Ryze české byly následující perutě: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310</a:t>
            </a:r>
            <a:r>
              <a:rPr lang="cs-CZ" sz="2400" dirty="0">
                <a:solidFill>
                  <a:srgbClr val="C00000"/>
                </a:solidFill>
              </a:rPr>
              <a:t>. československá stíhací peruť </a:t>
            </a:r>
            <a:r>
              <a:rPr lang="cs-CZ" sz="2400" dirty="0" smtClean="0">
                <a:solidFill>
                  <a:srgbClr val="C00000"/>
                </a:solidFill>
              </a:rPr>
              <a:t>RAF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311</a:t>
            </a:r>
            <a:r>
              <a:rPr lang="cs-CZ" sz="2400" dirty="0">
                <a:solidFill>
                  <a:srgbClr val="C00000"/>
                </a:solidFill>
              </a:rPr>
              <a:t>. československá bombardovací peruť RAF 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C00000"/>
                </a:solidFill>
              </a:rPr>
              <a:t>312. československá stíhací </a:t>
            </a:r>
            <a:r>
              <a:rPr lang="cs-CZ" sz="2400" dirty="0" smtClean="0">
                <a:solidFill>
                  <a:srgbClr val="C00000"/>
                </a:solidFill>
              </a:rPr>
              <a:t>peruť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313</a:t>
            </a:r>
            <a:r>
              <a:rPr lang="cs-CZ" sz="2400" dirty="0">
                <a:solidFill>
                  <a:srgbClr val="C00000"/>
                </a:solidFill>
              </a:rPr>
              <a:t>. československá stíhací peruť </a:t>
            </a:r>
            <a:r>
              <a:rPr lang="cs-CZ" sz="2400" dirty="0" smtClean="0">
                <a:solidFill>
                  <a:srgbClr val="C00000"/>
                </a:solidFill>
              </a:rPr>
              <a:t>RAF</a:t>
            </a:r>
          </a:p>
          <a:p>
            <a:r>
              <a:rPr lang="cs-CZ" sz="2400" dirty="0" smtClean="0"/>
              <a:t>kromě těchto perutí bojovali Češi i v jiných britských a jedné polské peruti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69176"/>
            <a:ext cx="2409825" cy="1204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020272" y="502301"/>
            <a:ext cx="1430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Vlajka RAF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3876696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Letci v Anglii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537128"/>
            <a:ext cx="2000250" cy="28270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611613"/>
            <a:ext cx="2084832" cy="26494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624654"/>
            <a:ext cx="1885950" cy="26780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624654"/>
            <a:ext cx="2125980" cy="2701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67115" y="4638327"/>
            <a:ext cx="50097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Znaky československých perutí</a:t>
            </a:r>
            <a:endParaRPr lang="cs-CZ" sz="2400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7209" y="5066603"/>
            <a:ext cx="1222643" cy="1222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59852" y="5146420"/>
            <a:ext cx="65184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Jaký je rozdíl mezi stíhací a bombardovací perutí? Zkus vysvětlit symboliku alespoň jednoho znaku.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744894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125113" cy="593036"/>
          </a:xfrm>
        </p:spPr>
        <p:txBody>
          <a:bodyPr/>
          <a:lstStyle/>
          <a:p>
            <a:pPr algn="ctr"/>
            <a:r>
              <a:rPr lang="cs-CZ" dirty="0"/>
              <a:t>Letci v Anglii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352927" cy="5733255"/>
          </a:xfrm>
        </p:spPr>
        <p:txBody>
          <a:bodyPr>
            <a:normAutofit/>
          </a:bodyPr>
          <a:lstStyle/>
          <a:p>
            <a:r>
              <a:rPr lang="cs-CZ" sz="2400" dirty="0" smtClean="0"/>
              <a:t>ihned po svém vytvoření zasáhli a vyznamenali se v bitvě o Anglii</a:t>
            </a:r>
          </a:p>
          <a:p>
            <a:r>
              <a:rPr lang="cs-CZ" sz="2400" dirty="0" smtClean="0"/>
              <a:t>byli také </a:t>
            </a:r>
            <a:r>
              <a:rPr lang="cs-CZ" sz="2400" dirty="0" smtClean="0">
                <a:solidFill>
                  <a:srgbClr val="C00000"/>
                </a:solidFill>
              </a:rPr>
              <a:t>nasazováni na bombardování </a:t>
            </a:r>
            <a:r>
              <a:rPr lang="cs-CZ" sz="2400" dirty="0" smtClean="0"/>
              <a:t>německého vnitrozemí </a:t>
            </a:r>
            <a:r>
              <a:rPr lang="cs-CZ" sz="2400" dirty="0" smtClean="0"/>
              <a:t>(až </a:t>
            </a:r>
            <a:r>
              <a:rPr lang="cs-CZ" sz="2400" dirty="0" smtClean="0"/>
              <a:t>do Itálie)</a:t>
            </a:r>
          </a:p>
          <a:p>
            <a:r>
              <a:rPr lang="cs-CZ" sz="2400" dirty="0" smtClean="0"/>
              <a:t>do </a:t>
            </a:r>
            <a:r>
              <a:rPr lang="cs-CZ" sz="2400" dirty="0"/>
              <a:t>31. října 1940 sestřelili čs. piloti 56 letadel, 14. letadel sestřelili pravděpodobně a 6 </a:t>
            </a:r>
            <a:r>
              <a:rPr lang="cs-CZ" sz="2400" dirty="0" smtClean="0"/>
              <a:t>poškodili</a:t>
            </a:r>
          </a:p>
          <a:p>
            <a:r>
              <a:rPr lang="cs-CZ" sz="2400" dirty="0" smtClean="0"/>
              <a:t>účastnili se bojů v Normandii, Francii, Belgii a Nizozemí, bombardovali Berlín i německé ponorky v Atlantiku</a:t>
            </a:r>
          </a:p>
          <a:p>
            <a:r>
              <a:rPr lang="cs-CZ" sz="2400" dirty="0" smtClean="0"/>
              <a:t>celkově se pyšní </a:t>
            </a:r>
            <a:r>
              <a:rPr lang="cs-CZ" sz="2400" dirty="0" smtClean="0">
                <a:solidFill>
                  <a:srgbClr val="C00000"/>
                </a:solidFill>
              </a:rPr>
              <a:t>365 sestřelenými nepřátelskými letadly, 6 sestřelenými raketami V1 i poškozením velkého </a:t>
            </a:r>
            <a:r>
              <a:rPr lang="cs-CZ" sz="2400" dirty="0">
                <a:solidFill>
                  <a:srgbClr val="C00000"/>
                </a:solidFill>
              </a:rPr>
              <a:t>množství průmyslových, zbrojních a podobných </a:t>
            </a:r>
            <a:r>
              <a:rPr lang="cs-CZ" sz="2400" dirty="0" smtClean="0">
                <a:solidFill>
                  <a:srgbClr val="C00000"/>
                </a:solidFill>
              </a:rPr>
              <a:t>objektů, zemřelo 531 pilotů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0646768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Někteří naši letci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60" y="1340779"/>
            <a:ext cx="1445895" cy="18993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35373" y="3429000"/>
            <a:ext cx="19102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Josef František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51720" y="1828804"/>
            <a:ext cx="290496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17 sestřelů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umřel v 1940 během</a:t>
            </a:r>
          </a:p>
          <a:p>
            <a:r>
              <a:rPr lang="cs-CZ" dirty="0" smtClean="0"/>
              <a:t>hlídkového letu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0776" y="3517785"/>
            <a:ext cx="1466850" cy="209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90506" y="5851594"/>
            <a:ext cx="2489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Karel </a:t>
            </a:r>
            <a:r>
              <a:rPr lang="cs-CZ" dirty="0" err="1" smtClean="0">
                <a:solidFill>
                  <a:srgbClr val="C00000"/>
                </a:solidFill>
              </a:rPr>
              <a:t>Kuttelwascher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946" y="4412956"/>
            <a:ext cx="254210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18 sestřelů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nejúspěšnější</a:t>
            </a:r>
          </a:p>
          <a:p>
            <a:r>
              <a:rPr lang="cs-CZ" dirty="0" smtClean="0"/>
              <a:t>český pilot FAF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zemřel v emigraci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28438" y="1340779"/>
            <a:ext cx="1415415" cy="1946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928438" y="3333119"/>
            <a:ext cx="18220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František Fajtl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75607" y="1340779"/>
            <a:ext cx="270458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17 sestřelů, sám</a:t>
            </a:r>
          </a:p>
          <a:p>
            <a:r>
              <a:rPr lang="cs-CZ" dirty="0" smtClean="0"/>
              <a:t>sestřelen 2x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1,5 roku vězněn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podle jeho </a:t>
            </a:r>
            <a:r>
              <a:rPr lang="cs-CZ" dirty="0" err="1" smtClean="0"/>
              <a:t>vzpomí</a:t>
            </a:r>
            <a:r>
              <a:rPr lang="cs-CZ" dirty="0" smtClean="0"/>
              <a:t>-</a:t>
            </a:r>
          </a:p>
          <a:p>
            <a:r>
              <a:rPr lang="cs-CZ" dirty="0" err="1" smtClean="0"/>
              <a:t>nek</a:t>
            </a:r>
            <a:r>
              <a:rPr lang="cs-CZ" dirty="0" smtClean="0"/>
              <a:t> natočen Tmavo-</a:t>
            </a:r>
          </a:p>
          <a:p>
            <a:r>
              <a:rPr lang="cs-CZ" dirty="0" smtClean="0"/>
              <a:t>modrý svět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48997" y="3782486"/>
            <a:ext cx="1369886" cy="19026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574923" y="5851594"/>
            <a:ext cx="17180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Alois Vašátko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8883" y="4031845"/>
            <a:ext cx="298158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15 sestřelů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1942 zabit v akci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spadl do La Manche,</a:t>
            </a:r>
          </a:p>
          <a:p>
            <a:r>
              <a:rPr lang="cs-CZ" dirty="0" smtClean="0"/>
              <a:t>jeho tělo nebylo naleze-</a:t>
            </a:r>
          </a:p>
          <a:p>
            <a:r>
              <a:rPr lang="cs-CZ" dirty="0" smtClean="0"/>
              <a:t>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865019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7" grpId="0"/>
      <p:bldP spid="8" grpId="0"/>
      <p:bldP spid="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Poznáš letouny?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3520" y="476672"/>
            <a:ext cx="1222643" cy="1222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581460"/>
            <a:ext cx="3048000" cy="209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44841" y="4014289"/>
            <a:ext cx="1990725" cy="2647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96288"/>
            <a:ext cx="2731008" cy="2048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34000" y="4334838"/>
            <a:ext cx="3810000" cy="232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699724" y="3598706"/>
            <a:ext cx="19319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Messerschmitt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Bf</a:t>
            </a:r>
            <a:r>
              <a:rPr lang="cs-CZ" dirty="0" smtClean="0"/>
              <a:t> 109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4644" y="2629210"/>
            <a:ext cx="10230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Spitfire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43860" y="5338264"/>
            <a:ext cx="8095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Zerro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83644" y="2583043"/>
            <a:ext cx="11641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Mustang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695406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4.81481E-6 L 0.20382 0.33125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191" y="16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68 0.04676 L -0.66805 -0.16157 " pathEditMode="relative" rAng="0" ptsTypes="AA">
                                      <p:cBhvr>
                                        <p:cTn id="7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837" y="-10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22222E-6 L -0.03107 0.13843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3" y="69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5 -0.06389 L 0.39097 -0.42176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799" y="-178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16662781"/>
              </p:ext>
            </p:extLst>
          </p:nvPr>
        </p:nvGraphicFramePr>
        <p:xfrm>
          <a:off x="1187624" y="1556792"/>
          <a:ext cx="6834187" cy="397192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14. 02.  2013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společnost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Dějepis 9. ročník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Češi na frontách 2. světové války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Ludvík Svoboda,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Heliodor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Píka, Otakar Jaroš, Josef Buršík, Antonín Sochor, Richard Tesařík, Josef František, Karel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Kuttelwascher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František Fajtl, Alois Vašátko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49300528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10741654"/>
              </p:ext>
            </p:extLst>
          </p:nvPr>
        </p:nvGraphicFramePr>
        <p:xfrm>
          <a:off x="755576" y="692696"/>
          <a:ext cx="7358063" cy="15848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0721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84491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Výkladový</a:t>
                      </a:r>
                      <a:r>
                        <a:rPr lang="cs-CZ" sz="1400" baseline="0" dirty="0" smtClean="0"/>
                        <a:t> materiál obsahově rozvíjející učebnici dějepisu pro 9. ročník. Časová dotace cca 40 min. Materiál obsahuje několik  otázek  v textu prezentace, pouze u jedné je udáno řešení. Materiál by měl vést k zamyšlení nad osudem hrdinů 2. světové války a tím posiluje kompetence, které jsou spojeny s morální a etickou výchovou. Měl by vést také k uvědomění si pojmu vlastenectví. </a:t>
                      </a:r>
                      <a:endParaRPr lang="cs-CZ" sz="14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96659671"/>
              </p:ext>
            </p:extLst>
          </p:nvPr>
        </p:nvGraphicFramePr>
        <p:xfrm>
          <a:off x="827584" y="2132857"/>
          <a:ext cx="7358063" cy="4248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28769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POUŽITÉ  ZDROJE</a:t>
                      </a:r>
                      <a:endParaRPr lang="cs-CZ" sz="1200" dirty="0"/>
                    </a:p>
                  </a:txBody>
                  <a:tcPr marL="91439" marR="91439" marT="45698" marB="45698"/>
                </a:tc>
              </a:tr>
              <a:tr h="396077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aseline="0" dirty="0" smtClean="0"/>
                        <a:t>Vlastní tvorba.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/>
                        <a:t>Zdroje obrazového materiálu: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http://images1.wikia.nocookie.net/__cb20101130003313/althistory/images/e/e9/Ludv%C3%ADk_Svoboda.jpg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http://upload.wikimedia.org/wikipedia/commons/f/f4/Legie_-_slavnostn%C3%AD_n%C3%A1stup.jpg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http://blisty.cz/img.php?id=-6701&amp;size=350&amp;mc=ffffff&amp;mg=0&amp;cp=0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http://blisty.cz/img.php?id=-6699&amp;size=350&amp;mc=ffffff&amp;mg=0&amp;cp=0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http://www.szm.cz/media/img/3/heliodor-pika-4cc68c74bad7c.jpg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/>
                        </a:rPr>
                        <a:t>http://upload.wikimedia.org/wikipedia/commons/thumb/2/21/Jarosh_otakar.jpg/150px-Jarosh_otakar.jpg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9"/>
                        </a:rPr>
                        <a:t>http://www.smallscaleafvforum.com/forum/files/175b_229.jpg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0"/>
                        </a:rPr>
                        <a:t>http://fcdn.valka.cz/files/thumbs/t_por._a.sochor.jpg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1"/>
                        </a:rPr>
                        <a:t>http://forum.valka.cz/files/hrdina_sovietskeho_zv_zu_gener_l_major_richard_tesa__k_v_roku_1957_____eskoslovensk__arm_da_1957_147.jpg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2"/>
                        </a:rPr>
                        <a:t>http://upload.wikimedia.org/wikipedia/commons/thumb/5/54/Ensign_of_the_Royal_Air_Force.svg/220px-Ensign_of_the_Royal_Air_Force.svg.png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3"/>
                        </a:rPr>
                        <a:t>http://upload.wikimedia.org/wikipedia/commons/a/ac/RAF310Sq.gif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4"/>
                        </a:rPr>
                        <a:t>http://upload.wikimedia.org/wikipedia/commons/1/14/RAF311Sq.gif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5"/>
                        </a:rPr>
                        <a:t>http://upload.wikimedia.org/wikipedia/commons/0/09/RAF312Sq.gif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6"/>
                        </a:rPr>
                        <a:t>http://upload.wikimedia.org/wikipedia/commons/4/41/RAF313Sq.gif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7"/>
                        </a:rPr>
                        <a:t>http://upload.wikimedia.org/wikipedia/commons/thumb/c/c0/Josef_Franti%C5%A1ek.png/220px-Josef_Franti%C5%A1ek.png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8"/>
                        </a:rPr>
                        <a:t>http://waffen-ss.cz/wp-content/uploads/Karel-Kuttelwascher.jpg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9"/>
                        </a:rPr>
                        <a:t>http://www.czech-tim.cz/photo/cervenec-srpen-2010/osobnosti-vyroci-cervenec-srpen/frantisek_fajtl.jpg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0"/>
                        </a:rPr>
                        <a:t>http://www.ferdinando.org.uk/images/amos%20vasatko%20stamp%20photo.jpg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1"/>
                        </a:rPr>
                        <a:t>http://historieletani.wz.cz/2stih/me109.jpg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2"/>
                        </a:rPr>
                        <a:t>http://historieletani.wz.cz/2stih/spitfire.jpg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3"/>
                        </a:rPr>
                        <a:t>http://old.games.tiscali.cz/images/heroesofpacific/imgb.jpg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4"/>
                        </a:rPr>
                        <a:t>http://www.rc-modely-hruby.cz/foto/62/1327515490_0.jpg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</a:t>
                      </a:r>
                      <a:r>
                        <a:rPr lang="cs-CZ" sz="900" baseline="0" dirty="0" smtClean="0"/>
                        <a:t>tevřená galerie </a:t>
                      </a:r>
                      <a:r>
                        <a:rPr lang="cs-CZ" sz="900" baseline="0" dirty="0" smtClean="0">
                          <a:hlinkClick r:id="rId25"/>
                        </a:rPr>
                        <a:t>www.office.microsoft.com</a:t>
                      </a:r>
                      <a:endParaRPr lang="cs-CZ" sz="9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30323541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utumn">
  <a:themeElements>
    <a:clrScheme name="Vlastní 3">
      <a:dk1>
        <a:srgbClr val="000000"/>
      </a:dk1>
      <a:lt1>
        <a:srgbClr val="062328"/>
      </a:lt1>
      <a:dk2>
        <a:srgbClr val="D6F3F8"/>
      </a:dk2>
      <a:lt2>
        <a:srgbClr val="062328"/>
      </a:lt2>
      <a:accent1>
        <a:srgbClr val="157B8C"/>
      </a:accent1>
      <a:accent2>
        <a:srgbClr val="05686C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298</TotalTime>
  <Words>1364</Words>
  <Application>Microsoft Office PowerPoint</Application>
  <PresentationFormat>Předvádění na obrazovce (4:3)</PresentationFormat>
  <Paragraphs>184</Paragraphs>
  <Slides>21</Slides>
  <Notes>2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Motiv systému Office</vt:lpstr>
      <vt:lpstr>Autumn</vt:lpstr>
      <vt:lpstr>Snímek 1</vt:lpstr>
      <vt:lpstr>Češi na frontách 2. světové války</vt:lpstr>
      <vt:lpstr>Ludvík Svoboda</vt:lpstr>
      <vt:lpstr>Ludvík Svoboda</vt:lpstr>
      <vt:lpstr>Ludvík Svoboda</vt:lpstr>
      <vt:lpstr>Ukázky z bojů</vt:lpstr>
      <vt:lpstr>Několik otázek</vt:lpstr>
      <vt:lpstr>Heliodor Píka</vt:lpstr>
      <vt:lpstr>Heliodor Píka</vt:lpstr>
      <vt:lpstr>Otakar Jaroš</vt:lpstr>
      <vt:lpstr>Otakar Jaroš</vt:lpstr>
      <vt:lpstr>Několik dalších hrdinů z východní fronty</vt:lpstr>
      <vt:lpstr>Několik dalších hrdinů z východní fronty</vt:lpstr>
      <vt:lpstr>Několik dalších hrdinů z východní fronty</vt:lpstr>
      <vt:lpstr>Letci v Anglii</vt:lpstr>
      <vt:lpstr>Letci v Anglii</vt:lpstr>
      <vt:lpstr>Letci v Anglii</vt:lpstr>
      <vt:lpstr>Někteří naši letci</vt:lpstr>
      <vt:lpstr>Poznáš letouny?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U1</cp:lastModifiedBy>
  <cp:revision>31</cp:revision>
  <dcterms:created xsi:type="dcterms:W3CDTF">2013-02-13T10:14:22Z</dcterms:created>
  <dcterms:modified xsi:type="dcterms:W3CDTF">2013-02-24T17:38:14Z</dcterms:modified>
</cp:coreProperties>
</file>