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7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C9D93C-1737-4224-8B1F-AE2FE3E05BE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14E84D-06AA-443A-920E-099700D487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4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14E84D-06AA-443A-920E-099700D4877F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5750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632063-F543-4D1D-AB3D-59930624A64B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51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53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233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285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026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648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700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597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5091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899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560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56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378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6EF9EAF-C83C-4A21-BEBB-309E8CD6E3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B9C1D14-286B-4350-9F2D-22FB743FD90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f/HST-SM4.jpeg" TargetMode="External"/><Relationship Id="rId13" Type="http://schemas.openxmlformats.org/officeDocument/2006/relationships/hyperlink" Target="http://upload.wikimedia.org/wikipedia/commons/thumb/2/2c/John_Glenn_Mercury_(small).jpg/529px-John_Glenn_Mercury_(small).jpg" TargetMode="External"/><Relationship Id="rId18" Type="http://schemas.openxmlformats.org/officeDocument/2006/relationships/hyperlink" Target="http://www.office.microsoft.com/" TargetMode="External"/><Relationship Id="rId3" Type="http://schemas.openxmlformats.org/officeDocument/2006/relationships/hyperlink" Target="http://upload.wikimedia.org/wikipedia/commons/b/be/Sputnik_asm.jpg" TargetMode="External"/><Relationship Id="rId7" Type="http://schemas.openxmlformats.org/officeDocument/2006/relationships/hyperlink" Target="http://upload.wikimedia.org/wikipedia/commons/4/44/Space_Shuttle_Challenger_(04-04-1983).JPEG" TargetMode="External"/><Relationship Id="rId12" Type="http://schemas.openxmlformats.org/officeDocument/2006/relationships/hyperlink" Target="http://nd01.jxs.cz/945/046/eca58ad2c4_18882409_o2.jpg" TargetMode="External"/><Relationship Id="rId17" Type="http://schemas.openxmlformats.org/officeDocument/2006/relationships/hyperlink" Target="http://upload.wikimedia.org/wikipedia/commons/thumb/4/45/Reentry_Capsule_of_Soyuz_28.JPG/800px-Reentry_Capsule_of_Soyuz_28.JPG" TargetMode="External"/><Relationship Id="rId2" Type="http://schemas.openxmlformats.org/officeDocument/2006/relationships/notesSlide" Target="../notesSlides/notesSlide3.xml"/><Relationship Id="rId16" Type="http://schemas.openxmlformats.org/officeDocument/2006/relationships/hyperlink" Target="http://i.idnes.cz/09/022/gal/VSE1f58c2_FO00485918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8/8b/5927_NASA.jpg" TargetMode="External"/><Relationship Id="rId11" Type="http://schemas.openxmlformats.org/officeDocument/2006/relationships/hyperlink" Target="http://williamthecoroner.files.wordpress.com/2011/04/yuri_gagarin.jpg" TargetMode="External"/><Relationship Id="rId5" Type="http://schemas.openxmlformats.org/officeDocument/2006/relationships/hyperlink" Target="http://www.national-geographic.cz/wp-content/uploads/2012/11/112331m-opice.jpg" TargetMode="External"/><Relationship Id="rId15" Type="http://schemas.openxmlformats.org/officeDocument/2006/relationships/hyperlink" Target="http://media.theweek.com/img/dir_0089/44546_article_full/one-of-the-first-steps-taken-on-the-moon-by-neil-armstrong-and-buzz-aldrin-in-1969.jpg?170" TargetMode="External"/><Relationship Id="rId10" Type="http://schemas.openxmlformats.org/officeDocument/2006/relationships/hyperlink" Target="http://www.astronomie.cz/data/2011/04/Jurij_Gagarin_foto2.jpg" TargetMode="External"/><Relationship Id="rId4" Type="http://schemas.openxmlformats.org/officeDocument/2006/relationships/hyperlink" Target="http://www.ddmcb.cz/hvezda/images/stories/laykkk.jpg" TargetMode="External"/><Relationship Id="rId9" Type="http://schemas.openxmlformats.org/officeDocument/2006/relationships/hyperlink" Target="http://upload.wikimedia.org/wikipedia/commons/d/d8/NASA_Mars_Rover.jpg" TargetMode="External"/><Relationship Id="rId14" Type="http://schemas.openxmlformats.org/officeDocument/2006/relationships/hyperlink" Target="http://upload.wikimedia.org/wikipedia/commons/thumb/0/0d/Neil_Armstrong_pose.jpg/471px-Neil_Armstrong_pos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VY_32_INOVACE_05_B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_18  Z historie dobývání vesmíru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T</a:t>
            </a:r>
            <a:r>
              <a:rPr lang="cs-CZ" sz="2800" dirty="0" smtClean="0">
                <a:solidFill>
                  <a:schemeClr val="tx1"/>
                </a:solidFill>
              </a:rPr>
              <a:t>éma: Dějepis 9.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3151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 historie dobývání vesmíru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Lenka Kudrnová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1887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důležité události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4. října 1957 – </a:t>
            </a:r>
            <a:r>
              <a:rPr lang="cs-CZ" dirty="0" smtClean="0"/>
              <a:t>start </a:t>
            </a:r>
            <a:r>
              <a:rPr lang="cs-CZ" dirty="0">
                <a:solidFill>
                  <a:srgbClr val="C00000"/>
                </a:solidFill>
              </a:rPr>
              <a:t>první družice </a:t>
            </a:r>
            <a:r>
              <a:rPr lang="cs-CZ" dirty="0"/>
              <a:t>světa, sovětského </a:t>
            </a:r>
            <a:r>
              <a:rPr lang="cs-CZ" dirty="0" smtClean="0">
                <a:solidFill>
                  <a:srgbClr val="C00000"/>
                </a:solidFill>
              </a:rPr>
              <a:t>Sputniku</a:t>
            </a:r>
          </a:p>
          <a:p>
            <a:r>
              <a:rPr lang="cs-CZ" dirty="0"/>
              <a:t>3. listopadu 1957 – </a:t>
            </a:r>
            <a:r>
              <a:rPr lang="cs-CZ" dirty="0" smtClean="0"/>
              <a:t>první </a:t>
            </a:r>
            <a:r>
              <a:rPr lang="cs-CZ" dirty="0"/>
              <a:t>živý tvor ve vesmíru, </a:t>
            </a:r>
            <a:r>
              <a:rPr lang="cs-CZ" dirty="0">
                <a:solidFill>
                  <a:srgbClr val="C00000"/>
                </a:solidFill>
              </a:rPr>
              <a:t>psík Lajka </a:t>
            </a:r>
            <a:r>
              <a:rPr lang="cs-CZ" dirty="0"/>
              <a:t>(jeho skutečné jméno ovšem bylo </a:t>
            </a:r>
            <a:r>
              <a:rPr lang="cs-CZ" dirty="0" err="1"/>
              <a:t>Kudrjavka</a:t>
            </a:r>
            <a:r>
              <a:rPr lang="cs-CZ" dirty="0"/>
              <a:t>, </a:t>
            </a:r>
            <a:r>
              <a:rPr lang="cs-CZ" dirty="0" err="1"/>
              <a:t>Kudrdlinka</a:t>
            </a:r>
            <a:r>
              <a:rPr lang="cs-CZ" dirty="0"/>
              <a:t>) v družici </a:t>
            </a:r>
            <a:r>
              <a:rPr lang="cs-CZ" dirty="0" smtClean="0"/>
              <a:t>Sputnik-2</a:t>
            </a:r>
          </a:p>
          <a:p>
            <a:r>
              <a:rPr lang="cs-CZ" dirty="0"/>
              <a:t>12. dubna 1961 – </a:t>
            </a:r>
            <a:r>
              <a:rPr lang="cs-CZ" dirty="0" smtClean="0"/>
              <a:t>do </a:t>
            </a:r>
            <a:r>
              <a:rPr lang="cs-CZ" dirty="0"/>
              <a:t>vesmíru se vydal </a:t>
            </a:r>
            <a:r>
              <a:rPr lang="cs-CZ" dirty="0">
                <a:solidFill>
                  <a:srgbClr val="C00000"/>
                </a:solidFill>
              </a:rPr>
              <a:t>první kosmonaut</a:t>
            </a:r>
            <a:r>
              <a:rPr lang="cs-CZ" dirty="0"/>
              <a:t> světa, sovětský pilot </a:t>
            </a:r>
            <a:r>
              <a:rPr lang="cs-CZ" dirty="0">
                <a:solidFill>
                  <a:srgbClr val="C00000"/>
                </a:solidFill>
              </a:rPr>
              <a:t>Jurij Gagarin </a:t>
            </a:r>
            <a:r>
              <a:rPr lang="cs-CZ" dirty="0"/>
              <a:t>v lodi </a:t>
            </a:r>
            <a:r>
              <a:rPr lang="cs-CZ" dirty="0" smtClean="0"/>
              <a:t>Vostok</a:t>
            </a:r>
          </a:p>
          <a:p>
            <a:r>
              <a:rPr lang="cs-CZ" dirty="0"/>
              <a:t>5. května 1961 – </a:t>
            </a:r>
            <a:r>
              <a:rPr lang="cs-CZ" dirty="0" smtClean="0"/>
              <a:t>první </a:t>
            </a:r>
            <a:r>
              <a:rPr lang="cs-CZ" dirty="0"/>
              <a:t>Američan se podíval na práh vesmíru, Alan </a:t>
            </a:r>
            <a:r>
              <a:rPr lang="cs-CZ" dirty="0" err="1"/>
              <a:t>Shepard</a:t>
            </a:r>
            <a:r>
              <a:rPr lang="cs-CZ" dirty="0"/>
              <a:t> absolvoval patnáctiminutový </a:t>
            </a:r>
            <a:r>
              <a:rPr lang="cs-CZ" dirty="0" err="1"/>
              <a:t>suborbitální</a:t>
            </a:r>
            <a:r>
              <a:rPr lang="cs-CZ" dirty="0"/>
              <a:t> let v kabině Mercury Freedom-7</a:t>
            </a:r>
          </a:p>
        </p:txBody>
      </p:sp>
    </p:spTree>
    <p:extLst>
      <p:ext uri="{BB962C8B-B14F-4D97-AF65-F5344CB8AC3E}">
        <p14:creationId xmlns:p14="http://schemas.microsoft.com/office/powerpoint/2010/main" val="1725442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sputnik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28800"/>
            <a:ext cx="6043803" cy="4949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0473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důležité události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20. února 1962 – John </a:t>
            </a:r>
            <a:r>
              <a:rPr lang="cs-CZ" dirty="0" err="1"/>
              <a:t>Glenn</a:t>
            </a:r>
            <a:r>
              <a:rPr lang="cs-CZ" dirty="0"/>
              <a:t> se stal </a:t>
            </a:r>
            <a:r>
              <a:rPr lang="cs-CZ" dirty="0">
                <a:solidFill>
                  <a:srgbClr val="C00000"/>
                </a:solidFill>
              </a:rPr>
              <a:t>prvním Američanem</a:t>
            </a:r>
            <a:r>
              <a:rPr lang="cs-CZ" dirty="0"/>
              <a:t> na oběžné dráze </a:t>
            </a:r>
            <a:r>
              <a:rPr lang="cs-CZ" dirty="0" smtClean="0"/>
              <a:t>Země, v</a:t>
            </a:r>
            <a:r>
              <a:rPr lang="cs-CZ" dirty="0"/>
              <a:t> lodi Mercury Friendship-7 obletěl třikrát </a:t>
            </a:r>
            <a:r>
              <a:rPr lang="cs-CZ" dirty="0" smtClean="0"/>
              <a:t>Zemi</a:t>
            </a:r>
          </a:p>
          <a:p>
            <a:r>
              <a:rPr lang="cs-CZ" dirty="0"/>
              <a:t>16. června 1963 – </a:t>
            </a:r>
            <a:r>
              <a:rPr lang="cs-CZ" dirty="0" smtClean="0"/>
              <a:t>v</a:t>
            </a:r>
            <a:r>
              <a:rPr lang="cs-CZ" dirty="0"/>
              <a:t> lodi Vostok-6 se do vesmíru vydala </a:t>
            </a:r>
            <a:r>
              <a:rPr lang="cs-CZ" dirty="0">
                <a:solidFill>
                  <a:srgbClr val="C00000"/>
                </a:solidFill>
              </a:rPr>
              <a:t>první žena</a:t>
            </a:r>
            <a:r>
              <a:rPr lang="cs-CZ" dirty="0"/>
              <a:t>, sovětská dělnice </a:t>
            </a:r>
            <a:r>
              <a:rPr lang="cs-CZ" dirty="0">
                <a:solidFill>
                  <a:srgbClr val="C00000"/>
                </a:solidFill>
              </a:rPr>
              <a:t>Valentina </a:t>
            </a:r>
            <a:r>
              <a:rPr lang="cs-CZ" dirty="0" smtClean="0">
                <a:solidFill>
                  <a:srgbClr val="C00000"/>
                </a:solidFill>
              </a:rPr>
              <a:t>Těreškovová</a:t>
            </a:r>
          </a:p>
          <a:p>
            <a:r>
              <a:rPr lang="cs-CZ" dirty="0"/>
              <a:t>18. března 1965 – </a:t>
            </a:r>
            <a:r>
              <a:rPr lang="cs-CZ" dirty="0" smtClean="0"/>
              <a:t>sovětský </a:t>
            </a:r>
            <a:r>
              <a:rPr lang="cs-CZ" dirty="0"/>
              <a:t>kosmonaut Alexej </a:t>
            </a:r>
            <a:r>
              <a:rPr lang="cs-CZ" dirty="0" err="1"/>
              <a:t>Leonov</a:t>
            </a:r>
            <a:r>
              <a:rPr lang="cs-CZ" dirty="0"/>
              <a:t> vystoupil jako první člověk ve skafandru do </a:t>
            </a:r>
            <a:r>
              <a:rPr lang="cs-CZ" dirty="0">
                <a:solidFill>
                  <a:srgbClr val="C00000"/>
                </a:solidFill>
              </a:rPr>
              <a:t>otevřeného kosmického prostoru </a:t>
            </a:r>
            <a:r>
              <a:rPr lang="cs-CZ" dirty="0"/>
              <a:t>(let Voschod-2</a:t>
            </a:r>
            <a:r>
              <a:rPr lang="cs-CZ" dirty="0" smtClean="0"/>
              <a:t>)</a:t>
            </a:r>
          </a:p>
          <a:p>
            <a:r>
              <a:rPr lang="cs-CZ" dirty="0"/>
              <a:t>27. ledna 1967 – </a:t>
            </a:r>
            <a:r>
              <a:rPr lang="cs-CZ" dirty="0" smtClean="0"/>
              <a:t>při </a:t>
            </a:r>
            <a:r>
              <a:rPr lang="cs-CZ" dirty="0"/>
              <a:t>testech na mysu </a:t>
            </a:r>
            <a:r>
              <a:rPr lang="cs-CZ" dirty="0" err="1"/>
              <a:t>Canaveral</a:t>
            </a:r>
            <a:r>
              <a:rPr lang="cs-CZ" dirty="0"/>
              <a:t> uhořeli v kabině Apollo </a:t>
            </a:r>
            <a:r>
              <a:rPr lang="cs-CZ" dirty="0" smtClean="0"/>
              <a:t> </a:t>
            </a:r>
            <a:r>
              <a:rPr lang="cs-CZ" dirty="0"/>
              <a:t>tři astronauti (</a:t>
            </a:r>
            <a:r>
              <a:rPr lang="cs-CZ" dirty="0" err="1"/>
              <a:t>Gus</a:t>
            </a:r>
            <a:r>
              <a:rPr lang="cs-CZ" dirty="0"/>
              <a:t> </a:t>
            </a:r>
            <a:r>
              <a:rPr lang="cs-CZ" dirty="0" err="1"/>
              <a:t>Grissom</a:t>
            </a:r>
            <a:r>
              <a:rPr lang="cs-CZ" dirty="0"/>
              <a:t>, Edward </a:t>
            </a:r>
            <a:r>
              <a:rPr lang="cs-CZ" dirty="0" err="1"/>
              <a:t>White</a:t>
            </a:r>
            <a:r>
              <a:rPr lang="cs-CZ" dirty="0"/>
              <a:t> a Roger </a:t>
            </a:r>
            <a:r>
              <a:rPr lang="cs-CZ" dirty="0" err="1"/>
              <a:t>Chaffee</a:t>
            </a:r>
            <a:r>
              <a:rPr lang="cs-CZ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5857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První živí kosmonauti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12776"/>
            <a:ext cx="5172075" cy="371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43"/>
          <a:stretch/>
        </p:blipFill>
        <p:spPr bwMode="auto">
          <a:xfrm>
            <a:off x="5279579" y="1412776"/>
            <a:ext cx="3590925" cy="371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78542" y="5412432"/>
            <a:ext cx="30299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Lajka – zemřela na přehřátí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00118" y="5412432"/>
            <a:ext cx="29498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slečna Bakerová, americká</a:t>
            </a:r>
          </a:p>
          <a:p>
            <a:r>
              <a:rPr lang="cs-CZ" dirty="0" smtClean="0"/>
              <a:t>kosmonautka, vrátila se</a:t>
            </a:r>
          </a:p>
          <a:p>
            <a:r>
              <a:rPr lang="cs-CZ" dirty="0" smtClean="0"/>
              <a:t>živá, 1959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4120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důležité události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20. července 1969 – </a:t>
            </a:r>
            <a:r>
              <a:rPr lang="cs-CZ" dirty="0" smtClean="0"/>
              <a:t>první </a:t>
            </a:r>
            <a:r>
              <a:rPr lang="cs-CZ" dirty="0">
                <a:solidFill>
                  <a:srgbClr val="C00000"/>
                </a:solidFill>
              </a:rPr>
              <a:t>přistání lidí na Měsíci, mise </a:t>
            </a:r>
            <a:r>
              <a:rPr lang="cs-CZ" dirty="0" smtClean="0">
                <a:solidFill>
                  <a:srgbClr val="C00000"/>
                </a:solidFill>
              </a:rPr>
              <a:t>Apollo-11</a:t>
            </a:r>
            <a:r>
              <a:rPr lang="cs-CZ" dirty="0" smtClean="0"/>
              <a:t>(zatímco </a:t>
            </a:r>
            <a:r>
              <a:rPr lang="cs-CZ" dirty="0"/>
              <a:t>Neil Armstrong a Edwin Aldrin přistáli na lunárním povrchu, z oběžné dráhy je zajišťoval Michael </a:t>
            </a:r>
            <a:r>
              <a:rPr lang="cs-CZ" dirty="0" err="1" smtClean="0"/>
              <a:t>Collins</a:t>
            </a:r>
            <a:r>
              <a:rPr lang="cs-CZ" dirty="0" smtClean="0"/>
              <a:t>)</a:t>
            </a:r>
          </a:p>
          <a:p>
            <a:r>
              <a:rPr lang="cs-CZ" dirty="0"/>
              <a:t>19. dubna 1971 – </a:t>
            </a:r>
            <a:r>
              <a:rPr lang="cs-CZ" dirty="0" smtClean="0">
                <a:solidFill>
                  <a:srgbClr val="C00000"/>
                </a:solidFill>
              </a:rPr>
              <a:t>první </a:t>
            </a:r>
            <a:r>
              <a:rPr lang="cs-CZ" dirty="0">
                <a:solidFill>
                  <a:srgbClr val="C00000"/>
                </a:solidFill>
              </a:rPr>
              <a:t>orbitální stanice </a:t>
            </a:r>
            <a:r>
              <a:rPr lang="cs-CZ" dirty="0"/>
              <a:t>světa, sovětský </a:t>
            </a:r>
            <a:r>
              <a:rPr lang="cs-CZ" dirty="0" err="1" smtClean="0"/>
              <a:t>Saljut</a:t>
            </a:r>
            <a:endParaRPr lang="cs-CZ" dirty="0" smtClean="0"/>
          </a:p>
          <a:p>
            <a:r>
              <a:rPr lang="cs-CZ" dirty="0"/>
              <a:t>2. března 1978 – </a:t>
            </a:r>
            <a:r>
              <a:rPr lang="cs-CZ" dirty="0" smtClean="0">
                <a:solidFill>
                  <a:srgbClr val="C00000"/>
                </a:solidFill>
              </a:rPr>
              <a:t>československý </a:t>
            </a:r>
            <a:r>
              <a:rPr lang="cs-CZ" dirty="0">
                <a:solidFill>
                  <a:srgbClr val="C00000"/>
                </a:solidFill>
              </a:rPr>
              <a:t>kosmonaut Vladimír Remek </a:t>
            </a:r>
            <a:r>
              <a:rPr lang="cs-CZ" dirty="0"/>
              <a:t>se stal v sovětské lodi Sojuz-28 prvním nesovětským či neamerickým občanem na oběžné dráze</a:t>
            </a:r>
          </a:p>
        </p:txBody>
      </p:sp>
    </p:spTree>
    <p:extLst>
      <p:ext uri="{BB962C8B-B14F-4D97-AF65-F5344CB8AC3E}">
        <p14:creationId xmlns:p14="http://schemas.microsoft.com/office/powerpoint/2010/main" val="4037008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lunární modul Apolla 11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9300"/>
          <a:stretch/>
        </p:blipFill>
        <p:spPr bwMode="auto">
          <a:xfrm>
            <a:off x="1276398" y="2105471"/>
            <a:ext cx="5760641" cy="4752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2634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důležité události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12. dubna 1981 – </a:t>
            </a:r>
            <a:r>
              <a:rPr lang="cs-CZ" dirty="0" smtClean="0"/>
              <a:t>první </a:t>
            </a:r>
            <a:r>
              <a:rPr lang="cs-CZ" dirty="0"/>
              <a:t>let amerického </a:t>
            </a:r>
            <a:r>
              <a:rPr lang="cs-CZ" dirty="0">
                <a:solidFill>
                  <a:srgbClr val="C00000"/>
                </a:solidFill>
              </a:rPr>
              <a:t>kosmického raketoplánu</a:t>
            </a:r>
            <a:r>
              <a:rPr lang="cs-CZ" dirty="0"/>
              <a:t>, stroj </a:t>
            </a:r>
            <a:r>
              <a:rPr lang="cs-CZ" dirty="0" smtClean="0"/>
              <a:t>Columbia</a:t>
            </a:r>
          </a:p>
          <a:p>
            <a:r>
              <a:rPr lang="cs-CZ" dirty="0"/>
              <a:t>28. ledna 1986 – </a:t>
            </a:r>
            <a:r>
              <a:rPr lang="cs-CZ" dirty="0" smtClean="0"/>
              <a:t>zkáza </a:t>
            </a:r>
            <a:r>
              <a:rPr lang="cs-CZ" dirty="0"/>
              <a:t>raketoplánu </a:t>
            </a:r>
            <a:r>
              <a:rPr lang="cs-CZ" dirty="0" err="1"/>
              <a:t>Challenger</a:t>
            </a:r>
            <a:r>
              <a:rPr lang="cs-CZ" dirty="0"/>
              <a:t>, který explodoval v 73. sekundě </a:t>
            </a:r>
            <a:r>
              <a:rPr lang="cs-CZ" dirty="0" smtClean="0"/>
              <a:t>letu, sedmičlenná </a:t>
            </a:r>
            <a:r>
              <a:rPr lang="cs-CZ" dirty="0"/>
              <a:t>posádka </a:t>
            </a:r>
            <a:r>
              <a:rPr lang="cs-CZ" dirty="0" smtClean="0"/>
              <a:t> zahynula</a:t>
            </a:r>
          </a:p>
          <a:p>
            <a:r>
              <a:rPr lang="cs-CZ" dirty="0"/>
              <a:t>19. února 1986 – </a:t>
            </a:r>
            <a:r>
              <a:rPr lang="cs-CZ" dirty="0" smtClean="0"/>
              <a:t>vypuštěn </a:t>
            </a:r>
            <a:r>
              <a:rPr lang="cs-CZ" dirty="0"/>
              <a:t>první modul orbitální stanice </a:t>
            </a:r>
            <a:r>
              <a:rPr lang="cs-CZ" dirty="0" smtClean="0"/>
              <a:t>Mir</a:t>
            </a:r>
          </a:p>
          <a:p>
            <a:r>
              <a:rPr lang="cs-CZ" dirty="0"/>
              <a:t>24. dubna 1990 – </a:t>
            </a:r>
            <a:r>
              <a:rPr lang="cs-CZ" dirty="0" smtClean="0"/>
              <a:t>americký </a:t>
            </a:r>
            <a:r>
              <a:rPr lang="cs-CZ" dirty="0"/>
              <a:t>raketoplán </a:t>
            </a:r>
            <a:r>
              <a:rPr lang="cs-CZ" dirty="0" err="1"/>
              <a:t>Discovery</a:t>
            </a:r>
            <a:r>
              <a:rPr lang="cs-CZ" dirty="0"/>
              <a:t> vynesl do vesmíru </a:t>
            </a:r>
            <a:r>
              <a:rPr lang="cs-CZ" dirty="0" err="1">
                <a:solidFill>
                  <a:srgbClr val="C00000"/>
                </a:solidFill>
              </a:rPr>
              <a:t>Hubbleův</a:t>
            </a:r>
            <a:r>
              <a:rPr lang="cs-CZ" dirty="0">
                <a:solidFill>
                  <a:srgbClr val="C00000"/>
                </a:solidFill>
              </a:rPr>
              <a:t> kosmický </a:t>
            </a:r>
            <a:r>
              <a:rPr lang="cs-CZ" dirty="0" smtClean="0">
                <a:solidFill>
                  <a:srgbClr val="C00000"/>
                </a:solidFill>
              </a:rPr>
              <a:t>teleskop</a:t>
            </a:r>
          </a:p>
          <a:p>
            <a:r>
              <a:rPr lang="cs-CZ" dirty="0"/>
              <a:t>1. února 2003 – </a:t>
            </a:r>
            <a:r>
              <a:rPr lang="cs-CZ" dirty="0" smtClean="0"/>
              <a:t>při </a:t>
            </a:r>
            <a:r>
              <a:rPr lang="cs-CZ" dirty="0"/>
              <a:t>návratu z šestnáctidenní výzkumné mise je kvůli poškození tepelné izolace </a:t>
            </a:r>
            <a:r>
              <a:rPr lang="cs-CZ" dirty="0" smtClean="0">
                <a:solidFill>
                  <a:srgbClr val="C00000"/>
                </a:solidFill>
              </a:rPr>
              <a:t>zničen </a:t>
            </a:r>
            <a:r>
              <a:rPr lang="cs-CZ" dirty="0">
                <a:solidFill>
                  <a:srgbClr val="C00000"/>
                </a:solidFill>
              </a:rPr>
              <a:t>nejstarší americký raketoplán </a:t>
            </a:r>
            <a:r>
              <a:rPr lang="cs-CZ" dirty="0" smtClean="0"/>
              <a:t>Columbia, celá </a:t>
            </a:r>
            <a:r>
              <a:rPr lang="cs-CZ" dirty="0"/>
              <a:t>sedmičlenná posádka </a:t>
            </a:r>
            <a:r>
              <a:rPr lang="cs-CZ" dirty="0" smtClean="0"/>
              <a:t>zahynula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4563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challenger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8800"/>
            <a:ext cx="5992749" cy="48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5446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důležité události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15. října 2003 – </a:t>
            </a:r>
            <a:r>
              <a:rPr lang="cs-CZ" dirty="0" smtClean="0"/>
              <a:t>na </a:t>
            </a:r>
            <a:r>
              <a:rPr lang="cs-CZ" dirty="0"/>
              <a:t>palubě vlastní lodi Shenzhou-5 se do vesmíru vydává </a:t>
            </a:r>
            <a:r>
              <a:rPr lang="cs-CZ" dirty="0">
                <a:solidFill>
                  <a:srgbClr val="C00000"/>
                </a:solidFill>
              </a:rPr>
              <a:t>první čínský kosmonaut</a:t>
            </a:r>
            <a:r>
              <a:rPr lang="cs-CZ" dirty="0"/>
              <a:t>, pilot Jang </a:t>
            </a:r>
            <a:r>
              <a:rPr lang="cs-CZ" dirty="0" err="1" smtClean="0"/>
              <a:t>Li-wej</a:t>
            </a:r>
            <a:endParaRPr lang="cs-CZ" dirty="0" smtClean="0"/>
          </a:p>
          <a:p>
            <a:r>
              <a:rPr lang="cs-CZ" dirty="0"/>
              <a:t>l</a:t>
            </a:r>
            <a:r>
              <a:rPr lang="cs-CZ" dirty="0" smtClean="0"/>
              <a:t>eden </a:t>
            </a:r>
            <a:r>
              <a:rPr lang="cs-CZ" dirty="0"/>
              <a:t>2004 – </a:t>
            </a:r>
            <a:r>
              <a:rPr lang="cs-CZ" dirty="0">
                <a:solidFill>
                  <a:srgbClr val="C00000"/>
                </a:solidFill>
              </a:rPr>
              <a:t>na Marsu </a:t>
            </a:r>
            <a:r>
              <a:rPr lang="cs-CZ" dirty="0"/>
              <a:t>přistála </a:t>
            </a:r>
            <a:r>
              <a:rPr lang="cs-CZ" dirty="0">
                <a:solidFill>
                  <a:srgbClr val="C00000"/>
                </a:solidFill>
              </a:rPr>
              <a:t>dvojice robotů </a:t>
            </a:r>
            <a:r>
              <a:rPr lang="cs-CZ" dirty="0"/>
              <a:t>Spirit a </a:t>
            </a:r>
            <a:r>
              <a:rPr lang="cs-CZ" dirty="0" err="1" smtClean="0"/>
              <a:t>Opportunity</a:t>
            </a:r>
            <a:endParaRPr lang="cs-CZ" dirty="0" smtClean="0"/>
          </a:p>
          <a:p>
            <a:r>
              <a:rPr lang="cs-CZ" dirty="0"/>
              <a:t>14. ledna 2005 – </a:t>
            </a:r>
            <a:r>
              <a:rPr lang="cs-CZ" dirty="0" smtClean="0">
                <a:solidFill>
                  <a:srgbClr val="C00000"/>
                </a:solidFill>
              </a:rPr>
              <a:t>evropský </a:t>
            </a:r>
            <a:r>
              <a:rPr lang="cs-CZ" dirty="0">
                <a:solidFill>
                  <a:srgbClr val="C00000"/>
                </a:solidFill>
              </a:rPr>
              <a:t>výsadkový modul </a:t>
            </a:r>
            <a:r>
              <a:rPr lang="cs-CZ" dirty="0" err="1"/>
              <a:t>Huygens</a:t>
            </a:r>
            <a:r>
              <a:rPr lang="cs-CZ" dirty="0"/>
              <a:t> přistál na </a:t>
            </a:r>
            <a:r>
              <a:rPr lang="cs-CZ" dirty="0">
                <a:solidFill>
                  <a:srgbClr val="C00000"/>
                </a:solidFill>
              </a:rPr>
              <a:t>Saturnově měsíci </a:t>
            </a:r>
            <a:r>
              <a:rPr lang="cs-CZ" dirty="0" smtClean="0">
                <a:solidFill>
                  <a:srgbClr val="C00000"/>
                </a:solidFill>
              </a:rPr>
              <a:t>Titan</a:t>
            </a:r>
          </a:p>
          <a:p>
            <a:r>
              <a:rPr lang="cs-CZ" dirty="0"/>
              <a:t>8. července 2011 – </a:t>
            </a:r>
            <a:r>
              <a:rPr lang="cs-CZ" dirty="0" smtClean="0"/>
              <a:t>k</a:t>
            </a:r>
            <a:r>
              <a:rPr lang="cs-CZ" dirty="0"/>
              <a:t> historicky </a:t>
            </a:r>
            <a:r>
              <a:rPr lang="cs-CZ" dirty="0">
                <a:solidFill>
                  <a:srgbClr val="C00000"/>
                </a:solidFill>
              </a:rPr>
              <a:t>poslední misi </a:t>
            </a:r>
            <a:r>
              <a:rPr lang="cs-CZ" dirty="0"/>
              <a:t>odstartoval americký </a:t>
            </a:r>
            <a:r>
              <a:rPr lang="cs-CZ" dirty="0">
                <a:solidFill>
                  <a:srgbClr val="C00000"/>
                </a:solidFill>
              </a:rPr>
              <a:t>raketoplán </a:t>
            </a:r>
            <a:r>
              <a:rPr lang="cs-CZ" dirty="0" smtClean="0">
                <a:solidFill>
                  <a:srgbClr val="C00000"/>
                </a:solidFill>
              </a:rPr>
              <a:t>Atlantis</a:t>
            </a:r>
          </a:p>
          <a:p>
            <a:r>
              <a:rPr lang="cs-CZ" dirty="0"/>
              <a:t>21. října 2011 – vypuštění prvních dvou operačních družic globálního </a:t>
            </a:r>
            <a:r>
              <a:rPr lang="cs-CZ" dirty="0">
                <a:solidFill>
                  <a:srgbClr val="C00000"/>
                </a:solidFill>
              </a:rPr>
              <a:t>navigačního družicového systému GALILEO</a:t>
            </a:r>
            <a:r>
              <a:rPr lang="cs-CZ" dirty="0"/>
              <a:t> z evropského kosmodromu ve Francouzské Guyaně.</a:t>
            </a:r>
          </a:p>
        </p:txBody>
      </p:sp>
    </p:spTree>
    <p:extLst>
      <p:ext uri="{BB962C8B-B14F-4D97-AF65-F5344CB8AC3E}">
        <p14:creationId xmlns:p14="http://schemas.microsoft.com/office/powerpoint/2010/main" val="3507107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hubbleův</a:t>
            </a:r>
            <a:r>
              <a:rPr lang="cs-CZ" dirty="0" smtClean="0"/>
              <a:t> kosmický teleskop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7126034" cy="5349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7461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vozítko oportunity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15"/>
          <a:stretch/>
        </p:blipFill>
        <p:spPr bwMode="auto">
          <a:xfrm>
            <a:off x="680476" y="1484784"/>
            <a:ext cx="6858000" cy="5008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2650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Jurij </a:t>
            </a:r>
            <a:r>
              <a:rPr lang="cs-CZ" dirty="0" smtClean="0"/>
              <a:t>Gagarin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první </a:t>
            </a:r>
            <a:r>
              <a:rPr lang="cs-CZ" dirty="0">
                <a:solidFill>
                  <a:srgbClr val="C00000"/>
                </a:solidFill>
              </a:rPr>
              <a:t>člověk</a:t>
            </a:r>
            <a:r>
              <a:rPr lang="cs-CZ" dirty="0"/>
              <a:t>, který vzlétl do </a:t>
            </a:r>
            <a:r>
              <a:rPr lang="cs-CZ" dirty="0" smtClean="0"/>
              <a:t>vesmíru</a:t>
            </a:r>
          </a:p>
          <a:p>
            <a:r>
              <a:rPr lang="cs-CZ" dirty="0" smtClean="0"/>
              <a:t>ke </a:t>
            </a:r>
            <a:r>
              <a:rPr lang="cs-CZ" dirty="0"/>
              <a:t>svému kosmickému letu odstartoval </a:t>
            </a:r>
            <a:r>
              <a:rPr lang="cs-CZ" dirty="0">
                <a:solidFill>
                  <a:srgbClr val="C00000"/>
                </a:solidFill>
              </a:rPr>
              <a:t>12. </a:t>
            </a:r>
            <a:r>
              <a:rPr lang="cs-CZ" dirty="0" smtClean="0">
                <a:solidFill>
                  <a:srgbClr val="C00000"/>
                </a:solidFill>
              </a:rPr>
              <a:t>dubna1961 </a:t>
            </a:r>
            <a:r>
              <a:rPr lang="cs-CZ" dirty="0">
                <a:solidFill>
                  <a:srgbClr val="C00000"/>
                </a:solidFill>
              </a:rPr>
              <a:t>v lodi Vostok 1 </a:t>
            </a:r>
            <a:r>
              <a:rPr lang="cs-CZ" dirty="0"/>
              <a:t>z kosmodromu </a:t>
            </a:r>
            <a:r>
              <a:rPr lang="cs-CZ" dirty="0" err="1" smtClean="0"/>
              <a:t>Bajkonur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obletěl </a:t>
            </a:r>
            <a:r>
              <a:rPr lang="cs-CZ" dirty="0">
                <a:solidFill>
                  <a:srgbClr val="C00000"/>
                </a:solidFill>
              </a:rPr>
              <a:t>Zemi a po 108 minutách </a:t>
            </a:r>
            <a:r>
              <a:rPr lang="cs-CZ" dirty="0" smtClean="0"/>
              <a:t>přistál</a:t>
            </a:r>
          </a:p>
          <a:p>
            <a:r>
              <a:rPr lang="cs-CZ" dirty="0" smtClean="0"/>
              <a:t>po </a:t>
            </a:r>
            <a:r>
              <a:rPr lang="cs-CZ" dirty="0"/>
              <a:t>návratu z letu do vesmíru se stal hrdinou Sovětského svazu a oslavovanou světovou </a:t>
            </a:r>
            <a:r>
              <a:rPr lang="cs-CZ" dirty="0" smtClean="0"/>
              <a:t>celebritou</a:t>
            </a:r>
          </a:p>
          <a:p>
            <a:r>
              <a:rPr lang="cs-CZ" dirty="0"/>
              <a:t>27. března 1968 </a:t>
            </a:r>
            <a:r>
              <a:rPr lang="cs-CZ" dirty="0">
                <a:solidFill>
                  <a:srgbClr val="C00000"/>
                </a:solidFill>
              </a:rPr>
              <a:t>při cvičném letu </a:t>
            </a:r>
            <a:r>
              <a:rPr lang="cs-CZ" dirty="0" smtClean="0">
                <a:solidFill>
                  <a:srgbClr val="C00000"/>
                </a:solidFill>
              </a:rPr>
              <a:t>zahynul</a:t>
            </a:r>
            <a:r>
              <a:rPr lang="cs-CZ" dirty="0" smtClean="0"/>
              <a:t>, nepodařilo se uspokojivě vysvětlit </a:t>
            </a:r>
            <a:r>
              <a:rPr lang="cs-CZ" dirty="0" smtClean="0"/>
              <a:t>příčinu </a:t>
            </a:r>
            <a:r>
              <a:rPr lang="cs-CZ" dirty="0" smtClean="0"/>
              <a:t>nehody</a:t>
            </a:r>
          </a:p>
          <a:p>
            <a:r>
              <a:rPr lang="cs-CZ" dirty="0" smtClean="0"/>
              <a:t>je pohřben u Kremelské zdi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242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Jurij Gagarin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3840480" cy="3401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28800"/>
            <a:ext cx="2666048" cy="3921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3368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717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50" autoRev="1" fill="remove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8" dur="250" autoRev="1" fill="remove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Valentina </a:t>
            </a:r>
            <a:r>
              <a:rPr lang="cs-CZ" dirty="0" smtClean="0"/>
              <a:t>Těreškovová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s-ES" dirty="0"/>
              <a:t>byla </a:t>
            </a:r>
            <a:r>
              <a:rPr lang="es-ES" dirty="0">
                <a:solidFill>
                  <a:srgbClr val="C00000"/>
                </a:solidFill>
              </a:rPr>
              <a:t>první ženou </a:t>
            </a:r>
            <a:r>
              <a:rPr lang="es-ES" dirty="0"/>
              <a:t>ve </a:t>
            </a:r>
            <a:r>
              <a:rPr lang="es-ES" dirty="0" smtClean="0"/>
              <a:t>vesmíru</a:t>
            </a:r>
            <a:endParaRPr lang="cs-CZ" dirty="0" smtClean="0"/>
          </a:p>
          <a:p>
            <a:r>
              <a:rPr lang="cs-CZ" dirty="0" smtClean="0"/>
              <a:t>pracovala v textilním podniku</a:t>
            </a:r>
          </a:p>
          <a:p>
            <a:r>
              <a:rPr lang="cs-CZ" dirty="0"/>
              <a:t>od útlého </a:t>
            </a:r>
            <a:r>
              <a:rPr lang="cs-CZ" dirty="0" smtClean="0"/>
              <a:t>věku se </a:t>
            </a:r>
            <a:r>
              <a:rPr lang="cs-CZ" dirty="0"/>
              <a:t>zajímala o parašutismus a </a:t>
            </a:r>
            <a:r>
              <a:rPr lang="cs-CZ" dirty="0" smtClean="0"/>
              <a:t>létání</a:t>
            </a:r>
          </a:p>
          <a:p>
            <a:r>
              <a:rPr lang="cs-CZ" dirty="0" smtClean="0"/>
              <a:t>v </a:t>
            </a:r>
            <a:r>
              <a:rPr lang="cs-CZ" dirty="0"/>
              <a:t>konečném výběru se o místo první ženy „utkala“ se dvěma dalšími uchazečkami Valentinou </a:t>
            </a:r>
            <a:r>
              <a:rPr lang="cs-CZ" dirty="0" err="1"/>
              <a:t>Ponomarjovovou</a:t>
            </a:r>
            <a:r>
              <a:rPr lang="cs-CZ" dirty="0"/>
              <a:t> a Irinou </a:t>
            </a:r>
            <a:r>
              <a:rPr lang="cs-CZ" dirty="0" err="1"/>
              <a:t>Solovjovovou</a:t>
            </a:r>
            <a:r>
              <a:rPr lang="cs-CZ" dirty="0"/>
              <a:t>, nad které ji nakonec favorizoval </a:t>
            </a:r>
            <a:r>
              <a:rPr lang="cs-CZ" dirty="0">
                <a:solidFill>
                  <a:srgbClr val="C00000"/>
                </a:solidFill>
              </a:rPr>
              <a:t>její dělnický </a:t>
            </a:r>
            <a:r>
              <a:rPr lang="cs-CZ" dirty="0" smtClean="0">
                <a:solidFill>
                  <a:srgbClr val="C00000"/>
                </a:solidFill>
              </a:rPr>
              <a:t>původ</a:t>
            </a:r>
          </a:p>
          <a:p>
            <a:r>
              <a:rPr lang="cs-CZ" dirty="0" smtClean="0"/>
              <a:t>její </a:t>
            </a:r>
            <a:r>
              <a:rPr lang="cs-CZ" dirty="0">
                <a:solidFill>
                  <a:srgbClr val="C00000"/>
                </a:solidFill>
              </a:rPr>
              <a:t>let trval tři dny</a:t>
            </a:r>
            <a:r>
              <a:rPr lang="cs-CZ" dirty="0"/>
              <a:t>, </a:t>
            </a:r>
            <a:r>
              <a:rPr lang="cs-CZ" dirty="0" smtClean="0"/>
              <a:t>během </a:t>
            </a:r>
            <a:r>
              <a:rPr lang="cs-CZ" dirty="0"/>
              <a:t>letu obletěla </a:t>
            </a:r>
            <a:r>
              <a:rPr lang="cs-CZ" dirty="0" smtClean="0"/>
              <a:t> </a:t>
            </a:r>
            <a:r>
              <a:rPr lang="cs-CZ" dirty="0"/>
              <a:t>48-krát naši </a:t>
            </a:r>
            <a:r>
              <a:rPr lang="cs-CZ" dirty="0" smtClean="0"/>
              <a:t>planetu, přesná </a:t>
            </a:r>
            <a:r>
              <a:rPr lang="cs-CZ" dirty="0"/>
              <a:t>doba jejího letu je 70 hodin a 50 minut, vysílala </a:t>
            </a:r>
            <a:r>
              <a:rPr lang="cs-CZ" dirty="0" smtClean="0"/>
              <a:t>při něm živý </a:t>
            </a:r>
            <a:r>
              <a:rPr lang="cs-CZ" dirty="0"/>
              <a:t>rozhovor, který byl šířen rozhlasem po celém Sovětském svazu</a:t>
            </a:r>
          </a:p>
        </p:txBody>
      </p:sp>
    </p:spTree>
    <p:extLst>
      <p:ext uri="{BB962C8B-B14F-4D97-AF65-F5344CB8AC3E}">
        <p14:creationId xmlns:p14="http://schemas.microsoft.com/office/powerpoint/2010/main" val="832458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Valentina Těreškovová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225163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trápila ji </a:t>
            </a:r>
            <a:r>
              <a:rPr lang="cs-CZ" dirty="0"/>
              <a:t>kosmická </a:t>
            </a:r>
            <a:r>
              <a:rPr lang="cs-CZ" dirty="0" smtClean="0"/>
              <a:t>nemoc </a:t>
            </a:r>
            <a:r>
              <a:rPr lang="cs-CZ" dirty="0"/>
              <a:t>a únava, na kterou si z kosmické lodi opakovaně </a:t>
            </a:r>
            <a:r>
              <a:rPr lang="cs-CZ" dirty="0" smtClean="0"/>
              <a:t>stěžovala</a:t>
            </a:r>
          </a:p>
          <a:p>
            <a:r>
              <a:rPr lang="cs-CZ" dirty="0" smtClean="0"/>
              <a:t>na </a:t>
            </a:r>
            <a:r>
              <a:rPr lang="cs-CZ" dirty="0"/>
              <a:t>palubě prý usínala i v době, kdy měla plnit pracovní </a:t>
            </a:r>
            <a:r>
              <a:rPr lang="cs-CZ" dirty="0" smtClean="0"/>
              <a:t>úkoly - několikrát </a:t>
            </a:r>
            <a:r>
              <a:rPr lang="cs-CZ" dirty="0"/>
              <a:t>se rozplakala, zvracela, opakovaně žádala o předčasné ukončení letu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05064"/>
            <a:ext cx="36576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4012" y="3717032"/>
            <a:ext cx="2133600" cy="283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879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John </a:t>
            </a:r>
            <a:r>
              <a:rPr lang="cs-CZ" dirty="0" err="1" smtClean="0"/>
              <a:t>Glenn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>
                <a:solidFill>
                  <a:srgbClr val="C00000"/>
                </a:solidFill>
              </a:rPr>
              <a:t>americký astronaut</a:t>
            </a:r>
            <a:r>
              <a:rPr lang="cs-CZ" dirty="0"/>
              <a:t>, bojový letec, manažer a </a:t>
            </a:r>
            <a:r>
              <a:rPr lang="cs-CZ" dirty="0" smtClean="0"/>
              <a:t>politik</a:t>
            </a:r>
          </a:p>
          <a:p>
            <a:r>
              <a:rPr lang="cs-CZ" dirty="0" smtClean="0"/>
              <a:t> je </a:t>
            </a:r>
            <a:r>
              <a:rPr lang="cs-CZ" dirty="0"/>
              <a:t>třetím Američanem, který letěl do vesmíru a </a:t>
            </a:r>
            <a:r>
              <a:rPr lang="cs-CZ" dirty="0">
                <a:solidFill>
                  <a:srgbClr val="C00000"/>
                </a:solidFill>
              </a:rPr>
              <a:t>prvním, který se dostal na oběžnou dráhu </a:t>
            </a:r>
            <a:r>
              <a:rPr lang="cs-CZ" dirty="0" smtClean="0">
                <a:solidFill>
                  <a:srgbClr val="C00000"/>
                </a:solidFill>
              </a:rPr>
              <a:t>Země</a:t>
            </a:r>
          </a:p>
          <a:p>
            <a:r>
              <a:rPr lang="cs-CZ" dirty="0" smtClean="0"/>
              <a:t>je </a:t>
            </a:r>
            <a:r>
              <a:rPr lang="cs-CZ" dirty="0"/>
              <a:t>také </a:t>
            </a:r>
            <a:r>
              <a:rPr lang="cs-CZ" dirty="0">
                <a:solidFill>
                  <a:srgbClr val="C00000"/>
                </a:solidFill>
              </a:rPr>
              <a:t>nejstarším člověkem</a:t>
            </a:r>
            <a:r>
              <a:rPr lang="cs-CZ" dirty="0"/>
              <a:t>, který byl ve vesmíru, v roce 1998 mu při misi STS-95 bylo 77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v </a:t>
            </a:r>
            <a:r>
              <a:rPr lang="cs-CZ" dirty="0"/>
              <a:t>letech 1975–1999 byl senátorem za </a:t>
            </a:r>
            <a:r>
              <a:rPr lang="cs-CZ" dirty="0" smtClean="0"/>
              <a:t>Ohio</a:t>
            </a:r>
          </a:p>
          <a:p>
            <a:r>
              <a:rPr lang="cs-CZ" dirty="0" smtClean="0"/>
              <a:t>při prvním letu </a:t>
            </a:r>
            <a:r>
              <a:rPr lang="cs-CZ" dirty="0"/>
              <a:t>přistál na </a:t>
            </a:r>
            <a:r>
              <a:rPr lang="cs-CZ" dirty="0" smtClean="0"/>
              <a:t>Zemi  po třech </a:t>
            </a:r>
            <a:r>
              <a:rPr lang="cs-CZ" dirty="0"/>
              <a:t>obletech </a:t>
            </a:r>
            <a:r>
              <a:rPr lang="cs-CZ" dirty="0" smtClean="0"/>
              <a:t> </a:t>
            </a:r>
            <a:r>
              <a:rPr lang="cs-CZ" dirty="0"/>
              <a:t>trvajících 4 hodiny, 55 minut a 23 sekund </a:t>
            </a:r>
            <a:r>
              <a:rPr lang="cs-CZ" dirty="0" smtClean="0"/>
              <a:t>a </a:t>
            </a:r>
            <a:r>
              <a:rPr lang="cs-CZ" dirty="0"/>
              <a:t>stal se národním </a:t>
            </a:r>
            <a:r>
              <a:rPr lang="cs-CZ" dirty="0" smtClean="0"/>
              <a:t>hrdinou</a:t>
            </a:r>
          </a:p>
          <a:p>
            <a:r>
              <a:rPr lang="cs-CZ" dirty="0" smtClean="0"/>
              <a:t>jako testovací pilot uskutečnil </a:t>
            </a:r>
            <a:r>
              <a:rPr lang="cs-CZ" dirty="0"/>
              <a:t>první nadzvukový transkontinentální let na stroji </a:t>
            </a:r>
            <a:r>
              <a:rPr lang="cs-CZ" dirty="0" err="1"/>
              <a:t>Vought</a:t>
            </a:r>
            <a:r>
              <a:rPr lang="cs-CZ" dirty="0"/>
              <a:t> F-8 </a:t>
            </a:r>
            <a:r>
              <a:rPr lang="cs-CZ" dirty="0" err="1" smtClean="0"/>
              <a:t>Crusader</a:t>
            </a:r>
            <a:r>
              <a:rPr lang="cs-CZ" dirty="0" smtClean="0"/>
              <a:t> - let </a:t>
            </a:r>
            <a:r>
              <a:rPr lang="cs-CZ" dirty="0"/>
              <a:t>z Kalifornie do New Yorku trval 3 hodiny, 23 minut a 8 </a:t>
            </a:r>
            <a:r>
              <a:rPr lang="cs-CZ" dirty="0" smtClean="0"/>
              <a:t>sekund (1957)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70"/>
          <a:stretch/>
        </p:blipFill>
        <p:spPr bwMode="auto">
          <a:xfrm>
            <a:off x="7453745" y="0"/>
            <a:ext cx="1691146" cy="2053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7066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Neil </a:t>
            </a:r>
            <a:r>
              <a:rPr lang="cs-CZ" dirty="0" smtClean="0"/>
              <a:t>Armstrong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americký pilot, </a:t>
            </a:r>
            <a:r>
              <a:rPr lang="cs-CZ" dirty="0">
                <a:solidFill>
                  <a:srgbClr val="C00000"/>
                </a:solidFill>
              </a:rPr>
              <a:t>astronaut a univerzitní </a:t>
            </a:r>
            <a:r>
              <a:rPr lang="cs-CZ" dirty="0" smtClean="0">
                <a:solidFill>
                  <a:srgbClr val="C00000"/>
                </a:solidFill>
              </a:rPr>
              <a:t>profesor</a:t>
            </a:r>
          </a:p>
          <a:p>
            <a:r>
              <a:rPr lang="cs-CZ" dirty="0" smtClean="0"/>
              <a:t>byl </a:t>
            </a:r>
            <a:r>
              <a:rPr lang="cs-CZ" dirty="0">
                <a:solidFill>
                  <a:srgbClr val="C00000"/>
                </a:solidFill>
              </a:rPr>
              <a:t>prvním člověkem</a:t>
            </a:r>
            <a:r>
              <a:rPr lang="cs-CZ" dirty="0"/>
              <a:t>, který vstoupil </a:t>
            </a:r>
            <a:r>
              <a:rPr lang="cs-CZ" dirty="0">
                <a:solidFill>
                  <a:srgbClr val="C00000"/>
                </a:solidFill>
              </a:rPr>
              <a:t>na povrch </a:t>
            </a:r>
            <a:r>
              <a:rPr lang="cs-CZ" dirty="0" smtClean="0">
                <a:solidFill>
                  <a:srgbClr val="C00000"/>
                </a:solidFill>
              </a:rPr>
              <a:t>Měsíce</a:t>
            </a:r>
          </a:p>
          <a:p>
            <a:r>
              <a:rPr lang="es-ES" dirty="0"/>
              <a:t>bojoval ve válce v </a:t>
            </a:r>
            <a:r>
              <a:rPr lang="es-ES" dirty="0" smtClean="0"/>
              <a:t>Koreji</a:t>
            </a:r>
            <a:r>
              <a:rPr lang="cs-CZ" dirty="0"/>
              <a:t>, při více než 900 letech účastnil testů řady typů </a:t>
            </a:r>
            <a:r>
              <a:rPr lang="cs-CZ" dirty="0" smtClean="0"/>
              <a:t>letadel</a:t>
            </a:r>
          </a:p>
          <a:p>
            <a:r>
              <a:rPr lang="cs-CZ" dirty="0" smtClean="0"/>
              <a:t>jeho </a:t>
            </a:r>
            <a:r>
              <a:rPr lang="cs-CZ" dirty="0"/>
              <a:t>prvním kosmickým letem byla mise </a:t>
            </a:r>
            <a:r>
              <a:rPr lang="cs-CZ" dirty="0" err="1"/>
              <a:t>Gemini</a:t>
            </a:r>
            <a:r>
              <a:rPr lang="cs-CZ" dirty="0"/>
              <a:t> 8 v březnu </a:t>
            </a:r>
            <a:r>
              <a:rPr lang="cs-CZ" dirty="0" smtClean="0"/>
              <a:t>1966 – první spojení dvou těles na oběžné dráze</a:t>
            </a:r>
          </a:p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8640"/>
            <a:ext cx="2198275" cy="2795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4460" y="5013176"/>
            <a:ext cx="2828925" cy="1705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5858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Vladimír </a:t>
            </a:r>
            <a:r>
              <a:rPr lang="cs-CZ" dirty="0" smtClean="0"/>
              <a:t>Remek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vojenský letec a </a:t>
            </a:r>
            <a:r>
              <a:rPr lang="cs-CZ" dirty="0">
                <a:solidFill>
                  <a:srgbClr val="C00000"/>
                </a:solidFill>
              </a:rPr>
              <a:t>jediný československý </a:t>
            </a:r>
            <a:r>
              <a:rPr lang="cs-CZ" dirty="0" smtClean="0">
                <a:solidFill>
                  <a:srgbClr val="C00000"/>
                </a:solidFill>
              </a:rPr>
              <a:t>kosmonaut</a:t>
            </a:r>
          </a:p>
          <a:p>
            <a:r>
              <a:rPr lang="cs-CZ" dirty="0" smtClean="0"/>
              <a:t> je </a:t>
            </a:r>
            <a:r>
              <a:rPr lang="cs-CZ" dirty="0"/>
              <a:t>87. kosmonautem světa, prvním z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jiné </a:t>
            </a:r>
            <a:r>
              <a:rPr lang="cs-CZ" dirty="0"/>
              <a:t>země než Sovětského svazu nebo </a:t>
            </a:r>
            <a:r>
              <a:rPr lang="cs-CZ" dirty="0" smtClean="0"/>
              <a:t>USA</a:t>
            </a:r>
          </a:p>
          <a:p>
            <a:r>
              <a:rPr lang="cs-CZ" dirty="0" smtClean="0"/>
              <a:t>do </a:t>
            </a:r>
            <a:r>
              <a:rPr lang="cs-CZ" dirty="0"/>
              <a:t>kosmu </a:t>
            </a:r>
            <a:r>
              <a:rPr lang="cs-CZ" dirty="0" smtClean="0"/>
              <a:t> </a:t>
            </a:r>
            <a:r>
              <a:rPr lang="cs-CZ" dirty="0"/>
              <a:t>letěl v rámci programu </a:t>
            </a:r>
            <a:r>
              <a:rPr lang="cs-CZ" dirty="0" err="1" smtClean="0"/>
              <a:t>Interkosmos</a:t>
            </a:r>
            <a:endParaRPr lang="cs-CZ" dirty="0" smtClean="0"/>
          </a:p>
          <a:p>
            <a:r>
              <a:rPr lang="cs-CZ" dirty="0" smtClean="0"/>
              <a:t>ke </a:t>
            </a:r>
            <a:r>
              <a:rPr lang="cs-CZ" dirty="0"/>
              <a:t>svému letu na stanici </a:t>
            </a:r>
            <a:r>
              <a:rPr lang="cs-CZ" dirty="0" err="1"/>
              <a:t>Saljut</a:t>
            </a:r>
            <a:r>
              <a:rPr lang="cs-CZ" dirty="0"/>
              <a:t> 6 vzlétl společně se sovětským kosmonautem Alexejem </a:t>
            </a:r>
            <a:r>
              <a:rPr lang="cs-CZ" dirty="0" err="1"/>
              <a:t>Gubarevem</a:t>
            </a:r>
            <a:r>
              <a:rPr lang="cs-CZ" dirty="0"/>
              <a:t> 2. března 1978 na palubě kosmické lodi </a:t>
            </a:r>
            <a:r>
              <a:rPr lang="cs-CZ" dirty="0">
                <a:solidFill>
                  <a:srgbClr val="C00000"/>
                </a:solidFill>
              </a:rPr>
              <a:t>Sojuz 28, ve vesmíru prožil 7 dní, 22 hodin a 17 minut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771"/>
          <a:stretch/>
        </p:blipFill>
        <p:spPr bwMode="auto">
          <a:xfrm>
            <a:off x="6892645" y="14930"/>
            <a:ext cx="2251355" cy="2689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3421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Přistávací modul </a:t>
            </a:r>
            <a:r>
              <a:rPr lang="cs-CZ" dirty="0" err="1" smtClean="0"/>
              <a:t>SOjuzu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929" y="1484784"/>
            <a:ext cx="6858000" cy="514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354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7411" y="116632"/>
            <a:ext cx="7242048" cy="1143000"/>
          </a:xfrm>
        </p:spPr>
        <p:txBody>
          <a:bodyPr/>
          <a:lstStyle/>
          <a:p>
            <a:pPr algn="ctr"/>
            <a:r>
              <a:rPr lang="cs-CZ" dirty="0" smtClean="0"/>
              <a:t>co </a:t>
            </a:r>
            <a:r>
              <a:rPr lang="cs-CZ" dirty="0" smtClean="0"/>
              <a:t>k sobě </a:t>
            </a:r>
            <a:r>
              <a:rPr lang="cs-CZ" dirty="0" smtClean="0"/>
              <a:t>patří?</a:t>
            </a:r>
            <a:endParaRPr lang="cs-CZ" dirty="0"/>
          </a:p>
        </p:txBody>
      </p:sp>
      <p:sp>
        <p:nvSpPr>
          <p:cNvPr id="3" name="Vývojový diagram: děrná páska 2"/>
          <p:cNvSpPr/>
          <p:nvPr/>
        </p:nvSpPr>
        <p:spPr>
          <a:xfrm>
            <a:off x="5796136" y="3059297"/>
            <a:ext cx="1634480" cy="80467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 </a:t>
            </a:r>
            <a:r>
              <a:rPr lang="cs-CZ" dirty="0" err="1" smtClean="0"/>
              <a:t>Leonov</a:t>
            </a:r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548680" y="1796871"/>
            <a:ext cx="1600200" cy="80467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sl. Bakerová</a:t>
            </a:r>
            <a:endParaRPr lang="cs-CZ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3689468" y="4538832"/>
            <a:ext cx="1530603" cy="80467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N. </a:t>
            </a:r>
            <a:r>
              <a:rPr lang="cs-CZ" dirty="0" err="1" smtClean="0"/>
              <a:t>Amstrong</a:t>
            </a:r>
            <a:endParaRPr lang="cs-CZ" dirty="0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777280" y="5085184"/>
            <a:ext cx="1371600" cy="80467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 </a:t>
            </a:r>
            <a:r>
              <a:rPr lang="cs-CZ" dirty="0" err="1" smtClean="0"/>
              <a:t>Shepard</a:t>
            </a:r>
            <a:endParaRPr lang="cs-CZ" dirty="0"/>
          </a:p>
        </p:txBody>
      </p:sp>
      <p:sp>
        <p:nvSpPr>
          <p:cNvPr id="7" name="Vývojový diagram: děrná páska 6"/>
          <p:cNvSpPr/>
          <p:nvPr/>
        </p:nvSpPr>
        <p:spPr>
          <a:xfrm>
            <a:off x="3258668" y="2560704"/>
            <a:ext cx="1385339" cy="80467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J. Gagarin</a:t>
            </a:r>
            <a:endParaRPr lang="cs-CZ" dirty="0"/>
          </a:p>
        </p:txBody>
      </p:sp>
      <p:sp>
        <p:nvSpPr>
          <p:cNvPr id="8" name="Vývojový diagram: děrná páska 7"/>
          <p:cNvSpPr/>
          <p:nvPr/>
        </p:nvSpPr>
        <p:spPr>
          <a:xfrm>
            <a:off x="6531496" y="4941168"/>
            <a:ext cx="1496888" cy="80467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V. Těreškovová</a:t>
            </a:r>
            <a:endParaRPr lang="cs-CZ" dirty="0"/>
          </a:p>
        </p:txBody>
      </p:sp>
      <p:sp>
        <p:nvSpPr>
          <p:cNvPr id="9" name="Vývojový diagram: děrná páska 8"/>
          <p:cNvSpPr/>
          <p:nvPr/>
        </p:nvSpPr>
        <p:spPr>
          <a:xfrm>
            <a:off x="5796136" y="1484784"/>
            <a:ext cx="1440160" cy="80467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V. Remek</a:t>
            </a:r>
            <a:endParaRPr lang="cs-CZ" dirty="0"/>
          </a:p>
        </p:txBody>
      </p:sp>
      <p:sp>
        <p:nvSpPr>
          <p:cNvPr id="10" name="Vývojový diagram: postup 9"/>
          <p:cNvSpPr/>
          <p:nvPr/>
        </p:nvSpPr>
        <p:spPr>
          <a:xfrm>
            <a:off x="3133978" y="3510134"/>
            <a:ext cx="1808914" cy="61264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první člověk na Měsíci</a:t>
            </a:r>
            <a:endParaRPr lang="cs-CZ" dirty="0"/>
          </a:p>
        </p:txBody>
      </p:sp>
      <p:sp>
        <p:nvSpPr>
          <p:cNvPr id="11" name="Vývojový diagram: postup 10"/>
          <p:cNvSpPr/>
          <p:nvPr/>
        </p:nvSpPr>
        <p:spPr>
          <a:xfrm>
            <a:off x="335360" y="4205292"/>
            <a:ext cx="2511896" cy="61264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první </a:t>
            </a:r>
            <a:r>
              <a:rPr lang="cs-CZ" dirty="0" smtClean="0"/>
              <a:t>americké zvíře ve vesmíru</a:t>
            </a:r>
            <a:endParaRPr lang="cs-CZ" dirty="0"/>
          </a:p>
        </p:txBody>
      </p:sp>
      <p:sp>
        <p:nvSpPr>
          <p:cNvPr id="12" name="Vývojový diagram: postup 11"/>
          <p:cNvSpPr/>
          <p:nvPr/>
        </p:nvSpPr>
        <p:spPr>
          <a:xfrm>
            <a:off x="5359152" y="4027249"/>
            <a:ext cx="2071464" cy="790691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první československý kosmonaut</a:t>
            </a:r>
            <a:endParaRPr lang="cs-CZ" dirty="0"/>
          </a:p>
        </p:txBody>
      </p:sp>
      <p:sp>
        <p:nvSpPr>
          <p:cNvPr id="14" name="Vývojový diagram: postup 13"/>
          <p:cNvSpPr/>
          <p:nvPr/>
        </p:nvSpPr>
        <p:spPr>
          <a:xfrm>
            <a:off x="7279940" y="2218678"/>
            <a:ext cx="1512168" cy="61264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první žena ve vesmíru</a:t>
            </a:r>
            <a:endParaRPr lang="cs-CZ" dirty="0"/>
          </a:p>
        </p:txBody>
      </p:sp>
      <p:sp>
        <p:nvSpPr>
          <p:cNvPr id="15" name="Vývojový diagram: postup 14"/>
          <p:cNvSpPr/>
          <p:nvPr/>
        </p:nvSpPr>
        <p:spPr>
          <a:xfrm>
            <a:off x="3873624" y="5745840"/>
            <a:ext cx="2138536" cy="779504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první člověk v otevřeném vesmíru</a:t>
            </a:r>
            <a:endParaRPr lang="cs-CZ" dirty="0"/>
          </a:p>
        </p:txBody>
      </p:sp>
      <p:sp>
        <p:nvSpPr>
          <p:cNvPr id="16" name="Vývojový diagram: postup 15"/>
          <p:cNvSpPr/>
          <p:nvPr/>
        </p:nvSpPr>
        <p:spPr>
          <a:xfrm>
            <a:off x="468907" y="2963040"/>
            <a:ext cx="1654046" cy="61264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první člověk ve vesmíru</a:t>
            </a:r>
            <a:endParaRPr lang="cs-CZ" dirty="0"/>
          </a:p>
        </p:txBody>
      </p:sp>
      <p:sp>
        <p:nvSpPr>
          <p:cNvPr id="17" name="Vývojový diagram: postup 16"/>
          <p:cNvSpPr/>
          <p:nvPr/>
        </p:nvSpPr>
        <p:spPr>
          <a:xfrm>
            <a:off x="2847256" y="1459939"/>
            <a:ext cx="2511896" cy="61264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první Američan na prahu vesmíru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7658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11111E-6 L -0.2559 0.64143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95" y="32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59259E-6 L 0.1 -0.44931 " pathEditMode="relative" rAng="0" ptsTypes="AA">
                                      <p:cBhvr>
                                        <p:cTn id="1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00" y="-2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96296E-6 L -0.07951 0.4993 " pathEditMode="relative" rAng="0" ptsTypes="AA">
                                      <p:cBhvr>
                                        <p:cTn id="1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76" y="2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24 -0.02315 L 0.15885 -0.24953 " pathEditMode="relative" rAng="0" ptsTypes="AA">
                                      <p:cBhvr>
                                        <p:cTn id="12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31" y="-11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48148E-6 L 0.03472 0.26898 " pathEditMode="relative" rAng="0" ptsTypes="AA">
                                      <p:cBhvr>
                                        <p:cTn id="1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6" y="13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5 0.00393 L 0.3 0.07986 " pathEditMode="relative" rAng="0" ptsTypes="AA">
                                      <p:cBhvr>
                                        <p:cTn id="1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75" y="3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31 0.06458 L -0.01979 -0.17732 " pathEditMode="relative" rAng="0" ptsTypes="AA">
                                      <p:cBhvr>
                                        <p:cTn id="1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5" y="-1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8476959"/>
              </p:ext>
            </p:extLst>
          </p:nvPr>
        </p:nvGraphicFramePr>
        <p:xfrm>
          <a:off x="1187624" y="1556792"/>
          <a:ext cx="6834187" cy="369760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15. 02.  2013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9. ročník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 historie dobývání vesmíru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Přehled nejdůležitějších událostí, J. Gagarin, V. Těreškovová, J.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Glenn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N.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Amstrong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V. Remek, zvířata ve vesmíru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227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5836568"/>
              </p:ext>
            </p:extLst>
          </p:nvPr>
        </p:nvGraphicFramePr>
        <p:xfrm>
          <a:off x="755576" y="692696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721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491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9. ročník. Časová dotace cca 40 min. Materiál obsahuje závěrečnou </a:t>
                      </a:r>
                      <a:r>
                        <a:rPr lang="cs-CZ" sz="1400" baseline="0" dirty="0" err="1" smtClean="0"/>
                        <a:t>spojovačku</a:t>
                      </a:r>
                      <a:r>
                        <a:rPr lang="cs-CZ" sz="1400" baseline="0" dirty="0" smtClean="0"/>
                        <a:t> s řešením. Předností materiálu je systematizace poznatků z oblasti výzkumu vesmíru, od počátků až do </a:t>
                      </a:r>
                      <a:r>
                        <a:rPr lang="cs-CZ" sz="1400" baseline="0" smtClean="0"/>
                        <a:t>roku </a:t>
                      </a:r>
                      <a:r>
                        <a:rPr lang="cs-CZ" sz="1400" baseline="0" smtClean="0"/>
                        <a:t> 2011</a:t>
                      </a:r>
                      <a:r>
                        <a:rPr lang="cs-CZ" sz="1400" baseline="0" dirty="0" smtClean="0"/>
                        <a:t>. 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345686"/>
              </p:ext>
            </p:extLst>
          </p:nvPr>
        </p:nvGraphicFramePr>
        <p:xfrm>
          <a:off x="827584" y="2132857"/>
          <a:ext cx="7358063" cy="4248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769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POUŽITÉ  ZDROJE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  <a:tr h="396077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Vlastní tvorba.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http://upload.wikimedia.org/wikipedia/commons/b/be/Sputnik_asm.jpg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http://www.ddmcb.cz/hvezda/images/stories/laykkk.jpg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http://www.national-geographic.cz/wp-content/uploads/2012/11/112331m-opice.jpg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http://upload.wikimedia.org/wikipedia/commons/8/8b/5927_NASA.jpg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http://upload.wikimedia.org/wikipedia/commons/4/44/Space_Shuttle_Challenger_(04-04-1983).JPEG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http://upload.wikimedia.org/wikipedia/commons/3/3f/HST-SM4.jpeg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http://upload.wikimedia.org/wikipedia/commons/d/d8/NASA_Mars_Rover.jpg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http://www.astronomie.cz/data/2011/04/Jurij_Gagarin_foto2.jpg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http://williamthecoroner.files.wordpress.com/2011/04/yuri_gagarin.jpg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http://nd01.jxs.cz/945/046/eca58ad2c4_18882409_o2.jpg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http://upload.wikimedia.org/wikipedia/commons/thumb/2/2c/John_Glenn_Mercury_%28small%29.jpg/529px-John_Glenn_Mercury_%28small%29.jpg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http://upload.wikimedia.org/wikipedia/commons/thumb/0/0d/Neil_Armstrong_pose.jpg/471px-Neil_Armstrong_pose.jpg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http://media.theweek.com/img/dir_0089/44546_article_full/one-of-the-first-steps-taken-on-the-moon-by-neil-armstrong-and-buzz-aldrin-in-1969.jpg?170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6"/>
                        </a:rPr>
                        <a:t>http://i.idnes.cz/09/022/gal/VSE1f58c2_FO00485918.jpg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7"/>
                        </a:rPr>
                        <a:t>http://upload.wikimedia.org/wikipedia/commons/thumb/4/45/Reentry_Capsule_of_Soyuz_28.JPG/800px-Reentry_Capsule_of_Soyuz_28.JPG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r>
                        <a:rPr lang="cs-CZ" sz="900" baseline="0" dirty="0" smtClean="0"/>
                        <a:t>tevřená galerie </a:t>
                      </a:r>
                      <a:r>
                        <a:rPr lang="cs-CZ" sz="900" baseline="0" dirty="0" smtClean="0">
                          <a:hlinkClick r:id="rId18"/>
                        </a:rPr>
                        <a:t>www.office.microsoft.com</a:t>
                      </a:r>
                      <a:endParaRPr lang="cs-CZ" sz="9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4431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ohatý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812</Words>
  <Application>Microsoft Office PowerPoint</Application>
  <PresentationFormat>Předvádění na obrazovce (4:3)</PresentationFormat>
  <Paragraphs>137</Paragraphs>
  <Slides>24</Slides>
  <Notes>3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Motiv systému Office</vt:lpstr>
      <vt:lpstr>Bohatý</vt:lpstr>
      <vt:lpstr>Prezentace aplikace PowerPoint</vt:lpstr>
      <vt:lpstr>Z historie dobývání vesmíru</vt:lpstr>
      <vt:lpstr>důležité události</vt:lpstr>
      <vt:lpstr>sputnik</vt:lpstr>
      <vt:lpstr>důležité události</vt:lpstr>
      <vt:lpstr>První živí kosmonauti</vt:lpstr>
      <vt:lpstr>důležité události</vt:lpstr>
      <vt:lpstr>lunární modul Apolla 11</vt:lpstr>
      <vt:lpstr>důležité události</vt:lpstr>
      <vt:lpstr>challenger</vt:lpstr>
      <vt:lpstr>důležité události</vt:lpstr>
      <vt:lpstr>hubbleův kosmický teleskop</vt:lpstr>
      <vt:lpstr>vozítko oportunity</vt:lpstr>
      <vt:lpstr>Jurij Gagarin</vt:lpstr>
      <vt:lpstr>Jurij Gagarin</vt:lpstr>
      <vt:lpstr>Valentina Těreškovová</vt:lpstr>
      <vt:lpstr>Valentina Těreškovová</vt:lpstr>
      <vt:lpstr>John Glenn</vt:lpstr>
      <vt:lpstr>Neil Armstrong</vt:lpstr>
      <vt:lpstr>Vladimír Remek</vt:lpstr>
      <vt:lpstr>Přistávací modul SOjuzu</vt:lpstr>
      <vt:lpstr>co k sobě patří?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21</cp:revision>
  <dcterms:created xsi:type="dcterms:W3CDTF">2013-02-14T11:28:30Z</dcterms:created>
  <dcterms:modified xsi:type="dcterms:W3CDTF">2013-02-18T09:19:28Z</dcterms:modified>
</cp:coreProperties>
</file>