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3" r:id="rId3"/>
    <p:sldId id="269" r:id="rId4"/>
    <p:sldId id="262" r:id="rId5"/>
    <p:sldId id="270" r:id="rId6"/>
    <p:sldId id="265" r:id="rId7"/>
    <p:sldId id="266" r:id="rId8"/>
    <p:sldId id="261" r:id="rId9"/>
    <p:sldId id="271" r:id="rId10"/>
    <p:sldId id="27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8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513168"/>
              </p:ext>
            </p:extLst>
          </p:nvPr>
        </p:nvGraphicFramePr>
        <p:xfrm>
          <a:off x="1223082" y="1628800"/>
          <a:ext cx="6984776" cy="5122721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k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baseline="0" dirty="0" smtClean="0">
                          <a:effectLst/>
                        </a:rPr>
                        <a:t>procvičení učiva o objemu a povrchu těles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 a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její aplikace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Matematika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Geometrie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 rovině a prostoru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r>
                        <a:rPr lang="cs-CZ" sz="1100" dirty="0">
                          <a:effectLst/>
                        </a:rPr>
                        <a:t> </a:t>
                      </a: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</a:t>
                      </a:r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vypočítat objem a povrch těles a využívat  je</a:t>
                      </a:r>
                      <a:endParaRPr lang="cs-CZ" sz="1100" kern="1200" dirty="0" smtClean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cs-CZ" sz="11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  v praxi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Těleso,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krychle, hranol, objem, povrch,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19.</a:t>
                      </a:r>
                      <a:r>
                        <a:rPr lang="cs-CZ" sz="1100" baseline="0" dirty="0" smtClean="0">
                          <a:effectLst/>
                        </a:rPr>
                        <a:t> 2</a:t>
                      </a:r>
                      <a:r>
                        <a:rPr lang="cs-CZ" sz="1100" dirty="0" smtClean="0">
                          <a:effectLst/>
                        </a:rPr>
                        <a:t>. </a:t>
                      </a:r>
                      <a:r>
                        <a:rPr lang="cs-CZ" sz="1100" dirty="0" smtClean="0">
                          <a:effectLst/>
                        </a:rPr>
                        <a:t>2013                           </a:t>
                      </a:r>
                      <a:r>
                        <a:rPr lang="cs-CZ" sz="1100" dirty="0">
                          <a:effectLst/>
                        </a:rPr>
                        <a:t>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EU_42_sada1_04_M_Tělesa_1_Šeb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332656"/>
            <a:ext cx="331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Objem krychle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90983" y="5517232"/>
            <a:ext cx="212998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 = a. a. 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5046" y="4437112"/>
            <a:ext cx="74841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Objem (V) krychle vypočítáme tak, že vynásobíme plochu podstavy  (a . a) výškou v (v = a).</a:t>
            </a:r>
            <a:endParaRPr lang="cs-CZ" sz="2800" dirty="0"/>
          </a:p>
        </p:txBody>
      </p:sp>
      <p:grpSp>
        <p:nvGrpSpPr>
          <p:cNvPr id="30" name="Skupina 29"/>
          <p:cNvGrpSpPr/>
          <p:nvPr/>
        </p:nvGrpSpPr>
        <p:grpSpPr>
          <a:xfrm>
            <a:off x="3009107" y="1513958"/>
            <a:ext cx="2693736" cy="2664296"/>
            <a:chOff x="1662240" y="1916832"/>
            <a:chExt cx="2693736" cy="2664296"/>
          </a:xfrm>
        </p:grpSpPr>
        <p:grpSp>
          <p:nvGrpSpPr>
            <p:cNvPr id="27" name="Skupina 26"/>
            <p:cNvGrpSpPr/>
            <p:nvPr/>
          </p:nvGrpSpPr>
          <p:grpSpPr>
            <a:xfrm>
              <a:off x="1662240" y="1916832"/>
              <a:ext cx="2693736" cy="2664296"/>
              <a:chOff x="1635422" y="1916832"/>
              <a:chExt cx="2693736" cy="2664296"/>
            </a:xfrm>
          </p:grpSpPr>
          <p:cxnSp>
            <p:nvCxnSpPr>
              <p:cNvPr id="10" name="Přímá spojnice 9"/>
              <p:cNvCxnSpPr/>
              <p:nvPr/>
            </p:nvCxnSpPr>
            <p:spPr>
              <a:xfrm>
                <a:off x="3131840" y="4005064"/>
                <a:ext cx="720080" cy="0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26" name="Skupina 25"/>
              <p:cNvGrpSpPr/>
              <p:nvPr/>
            </p:nvGrpSpPr>
            <p:grpSpPr>
              <a:xfrm>
                <a:off x="1635422" y="1916832"/>
                <a:ext cx="2693736" cy="2664296"/>
                <a:chOff x="1635422" y="1916832"/>
                <a:chExt cx="2693736" cy="2664296"/>
              </a:xfrm>
            </p:grpSpPr>
            <p:sp>
              <p:nvSpPr>
                <p:cNvPr id="7" name="Krychle 6"/>
                <p:cNvSpPr/>
                <p:nvPr/>
              </p:nvSpPr>
              <p:spPr>
                <a:xfrm>
                  <a:off x="1662240" y="1916832"/>
                  <a:ext cx="1986737" cy="2088232"/>
                </a:xfrm>
                <a:prstGeom prst="cube">
                  <a:avLst/>
                </a:prstGeom>
                <a:solidFill>
                  <a:schemeClr val="accent1">
                    <a:lumMod val="40000"/>
                    <a:lumOff val="6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cs-CZ"/>
                </a:p>
              </p:txBody>
            </p:sp>
            <p:cxnSp>
              <p:nvCxnSpPr>
                <p:cNvPr id="13" name="Přímá spojnice 12"/>
                <p:cNvCxnSpPr/>
                <p:nvPr/>
              </p:nvCxnSpPr>
              <p:spPr>
                <a:xfrm>
                  <a:off x="3609078" y="3501008"/>
                  <a:ext cx="72008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4" name="Přímá spojnice 13"/>
                <p:cNvCxnSpPr/>
                <p:nvPr/>
              </p:nvCxnSpPr>
              <p:spPr>
                <a:xfrm>
                  <a:off x="3622159" y="1916832"/>
                  <a:ext cx="706999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2" name="Přímá spojnice 11"/>
                <p:cNvCxnSpPr/>
                <p:nvPr/>
              </p:nvCxnSpPr>
              <p:spPr>
                <a:xfrm>
                  <a:off x="1662240" y="4005064"/>
                  <a:ext cx="0" cy="57606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7" name="Přímá spojnice 16"/>
                <p:cNvCxnSpPr/>
                <p:nvPr/>
              </p:nvCxnSpPr>
              <p:spPr>
                <a:xfrm>
                  <a:off x="3090862" y="4005064"/>
                  <a:ext cx="0" cy="576064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6" name="Přímá spojnice 15"/>
                <p:cNvCxnSpPr/>
                <p:nvPr/>
              </p:nvCxnSpPr>
              <p:spPr>
                <a:xfrm>
                  <a:off x="1635422" y="4437112"/>
                  <a:ext cx="1469600" cy="0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19" name="Přímá spojnice 18"/>
                <p:cNvCxnSpPr/>
                <p:nvPr/>
              </p:nvCxnSpPr>
              <p:spPr>
                <a:xfrm flipV="1">
                  <a:off x="3609078" y="3501008"/>
                  <a:ext cx="504056" cy="50405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1" name="Přímá spojnice 20"/>
                <p:cNvCxnSpPr/>
                <p:nvPr/>
              </p:nvCxnSpPr>
              <p:spPr>
                <a:xfrm flipV="1">
                  <a:off x="4113134" y="1916832"/>
                  <a:ext cx="0" cy="1584176"/>
                </a:xfrm>
                <a:prstGeom prst="line">
                  <a:avLst/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  <p:sp>
          <p:nvSpPr>
            <p:cNvPr id="25" name="TextovéPole 24"/>
            <p:cNvSpPr txBox="1"/>
            <p:nvPr/>
          </p:nvSpPr>
          <p:spPr>
            <a:xfrm>
              <a:off x="3585954" y="2499283"/>
              <a:ext cx="553998" cy="461665"/>
            </a:xfrm>
            <a:prstGeom prst="rect">
              <a:avLst/>
            </a:prstGeom>
            <a:noFill/>
          </p:spPr>
          <p:txBody>
            <a:bodyPr vert="vert270"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28" name="TextovéPole 27"/>
            <p:cNvSpPr txBox="1"/>
            <p:nvPr/>
          </p:nvSpPr>
          <p:spPr>
            <a:xfrm>
              <a:off x="2253381" y="3975447"/>
              <a:ext cx="3240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  <p:sp>
          <p:nvSpPr>
            <p:cNvPr id="29" name="TextovéPole 28"/>
            <p:cNvSpPr txBox="1"/>
            <p:nvPr/>
          </p:nvSpPr>
          <p:spPr>
            <a:xfrm>
              <a:off x="3473878" y="3522203"/>
              <a:ext cx="324036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 smtClean="0"/>
                <a:t>a</a:t>
              </a:r>
              <a:endParaRPr lang="cs-CZ" sz="2400" dirty="0"/>
            </a:p>
          </p:txBody>
        </p:sp>
      </p:grpSp>
    </p:spTree>
    <p:extLst>
      <p:ext uri="{BB962C8B-B14F-4D97-AF65-F5344CB8AC3E}">
        <p14:creationId xmlns:p14="http://schemas.microsoft.com/office/powerpoint/2010/main" val="1277325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46754" y="450142"/>
            <a:ext cx="69030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Zopakujme si:  </a:t>
            </a:r>
          </a:p>
          <a:p>
            <a:r>
              <a:rPr lang="cs-CZ" sz="3600" b="1" dirty="0" smtClean="0"/>
              <a:t>Jednotky objemu </a:t>
            </a:r>
            <a:endParaRPr lang="cs-CZ" sz="3600" b="1" dirty="0"/>
          </a:p>
        </p:txBody>
      </p:sp>
      <p:grpSp>
        <p:nvGrpSpPr>
          <p:cNvPr id="15" name="Skupina 14"/>
          <p:cNvGrpSpPr/>
          <p:nvPr/>
        </p:nvGrpSpPr>
        <p:grpSpPr>
          <a:xfrm>
            <a:off x="871406" y="1650472"/>
            <a:ext cx="2232248" cy="646331"/>
            <a:chOff x="1691680" y="1650471"/>
            <a:chExt cx="2232248" cy="646331"/>
          </a:xfrm>
        </p:grpSpPr>
        <p:sp>
          <p:nvSpPr>
            <p:cNvPr id="5" name="Obdélník 4"/>
            <p:cNvSpPr/>
            <p:nvPr/>
          </p:nvSpPr>
          <p:spPr>
            <a:xfrm>
              <a:off x="1691680" y="1650471"/>
              <a:ext cx="135806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/>
                <a:t>1 m </a:t>
              </a:r>
              <a:r>
                <a:rPr lang="cs-CZ" sz="3600" baseline="30000" dirty="0" smtClean="0"/>
                <a:t>3   </a:t>
              </a:r>
              <a:endParaRPr lang="cs-CZ" sz="3600" baseline="30000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2987824" y="1844824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endParaRPr lang="cs-CZ" dirty="0"/>
            </a:p>
          </p:txBody>
        </p:sp>
      </p:grpSp>
      <p:sp>
        <p:nvSpPr>
          <p:cNvPr id="8" name="Obdélník 7"/>
          <p:cNvSpPr/>
          <p:nvPr/>
        </p:nvSpPr>
        <p:spPr>
          <a:xfrm>
            <a:off x="5478850" y="1650471"/>
            <a:ext cx="2957861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1000000 cm </a:t>
            </a:r>
            <a:r>
              <a:rPr lang="cs-CZ" sz="3600" baseline="30000" dirty="0" smtClean="0"/>
              <a:t>3   </a:t>
            </a:r>
            <a:endParaRPr lang="cs-CZ" sz="3600" baseline="300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871406" y="2702347"/>
            <a:ext cx="1872297" cy="646331"/>
            <a:chOff x="1691680" y="2708920"/>
            <a:chExt cx="1872297" cy="646331"/>
          </a:xfrm>
        </p:grpSpPr>
        <p:sp>
          <p:nvSpPr>
            <p:cNvPr id="9" name="Obdélník 8"/>
            <p:cNvSpPr/>
            <p:nvPr/>
          </p:nvSpPr>
          <p:spPr>
            <a:xfrm>
              <a:off x="1691680" y="2708920"/>
              <a:ext cx="1358064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/>
                <a:t>1 m </a:t>
              </a:r>
              <a:r>
                <a:rPr lang="cs-CZ" sz="3600" baseline="30000" dirty="0" smtClean="0"/>
                <a:t>3   </a:t>
              </a:r>
              <a:endParaRPr lang="cs-CZ" sz="3600" baseline="300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3017277" y="2847419"/>
              <a:ext cx="5467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endParaRPr lang="cs-CZ" dirty="0"/>
            </a:p>
          </p:txBody>
        </p:sp>
      </p:grpSp>
      <p:sp>
        <p:nvSpPr>
          <p:cNvPr id="11" name="Obdélník 10"/>
          <p:cNvSpPr/>
          <p:nvPr/>
        </p:nvSpPr>
        <p:spPr>
          <a:xfrm>
            <a:off x="5580112" y="2592978"/>
            <a:ext cx="2302233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1000 dm </a:t>
            </a:r>
            <a:r>
              <a:rPr lang="cs-CZ" sz="3600" baseline="30000" dirty="0" smtClean="0"/>
              <a:t>3   </a:t>
            </a:r>
            <a:endParaRPr lang="cs-CZ" sz="3600" baseline="30000" dirty="0"/>
          </a:p>
        </p:txBody>
      </p:sp>
      <p:grpSp>
        <p:nvGrpSpPr>
          <p:cNvPr id="17" name="Skupina 16"/>
          <p:cNvGrpSpPr/>
          <p:nvPr/>
        </p:nvGrpSpPr>
        <p:grpSpPr>
          <a:xfrm>
            <a:off x="1763688" y="4005063"/>
            <a:ext cx="2305267" cy="646331"/>
            <a:chOff x="1763688" y="4005063"/>
            <a:chExt cx="2305267" cy="646331"/>
          </a:xfrm>
        </p:grpSpPr>
        <p:sp>
          <p:nvSpPr>
            <p:cNvPr id="12" name="Obdélník 11"/>
            <p:cNvSpPr/>
            <p:nvPr/>
          </p:nvSpPr>
          <p:spPr>
            <a:xfrm>
              <a:off x="1763688" y="4005063"/>
              <a:ext cx="1600118" cy="646331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sz="3600" dirty="0" smtClean="0"/>
                <a:t>1 dm </a:t>
              </a:r>
              <a:r>
                <a:rPr lang="cs-CZ" sz="3600" baseline="30000" dirty="0" smtClean="0"/>
                <a:t>3   </a:t>
              </a:r>
              <a:endParaRPr lang="cs-CZ" sz="3600" baseline="30000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3132851" y="4130762"/>
              <a:ext cx="936104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=</a:t>
              </a:r>
              <a:endParaRPr lang="cs-CZ" dirty="0"/>
            </a:p>
          </p:txBody>
        </p:sp>
      </p:grpSp>
      <p:sp>
        <p:nvSpPr>
          <p:cNvPr id="14" name="Obdélník 13"/>
          <p:cNvSpPr/>
          <p:nvPr/>
        </p:nvSpPr>
        <p:spPr>
          <a:xfrm>
            <a:off x="3726078" y="4005064"/>
            <a:ext cx="1744388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1 l (litr)</a:t>
            </a:r>
            <a:r>
              <a:rPr lang="cs-CZ" sz="3600" baseline="30000" dirty="0" smtClean="0"/>
              <a:t>   </a:t>
            </a:r>
            <a:endParaRPr lang="cs-CZ" sz="3600" baseline="30000" dirty="0"/>
          </a:p>
        </p:txBody>
      </p:sp>
      <p:sp>
        <p:nvSpPr>
          <p:cNvPr id="18" name="Obdélník 17"/>
          <p:cNvSpPr/>
          <p:nvPr/>
        </p:nvSpPr>
        <p:spPr>
          <a:xfrm>
            <a:off x="1885643" y="5013176"/>
            <a:ext cx="157607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100 l = </a:t>
            </a:r>
            <a:r>
              <a:rPr lang="cs-CZ" sz="3200" baseline="30000" dirty="0" smtClean="0"/>
              <a:t>   </a:t>
            </a:r>
            <a:endParaRPr lang="cs-CZ" sz="3200" baseline="30000" dirty="0"/>
          </a:p>
        </p:txBody>
      </p:sp>
      <p:sp>
        <p:nvSpPr>
          <p:cNvPr id="19" name="Obdélník 18"/>
          <p:cNvSpPr/>
          <p:nvPr/>
        </p:nvSpPr>
        <p:spPr>
          <a:xfrm>
            <a:off x="3726078" y="5024861"/>
            <a:ext cx="284443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 smtClean="0"/>
              <a:t>1 hl (hektolitr) </a:t>
            </a:r>
            <a:r>
              <a:rPr lang="cs-CZ" sz="3200" baseline="30000" dirty="0" smtClean="0"/>
              <a:t>   </a:t>
            </a:r>
            <a:endParaRPr lang="cs-CZ" sz="32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564103" y="1788970"/>
            <a:ext cx="2777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100 cm . 100 cm . 100 cm  =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605972" y="2869977"/>
            <a:ext cx="27775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 dm . 10 dm . 10 dm 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023473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1" grpId="0"/>
      <p:bldP spid="14" grpId="0"/>
      <p:bldP spid="18" grpId="0"/>
      <p:bldP spid="19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0726" y="255608"/>
            <a:ext cx="8387737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Cvičení 1:</a:t>
            </a:r>
          </a:p>
          <a:p>
            <a:r>
              <a:rPr lang="cs-CZ" sz="2400" dirty="0" smtClean="0"/>
              <a:t>Zadání</a:t>
            </a:r>
            <a:r>
              <a:rPr lang="cs-CZ" sz="2400" dirty="0" smtClean="0"/>
              <a:t>:</a:t>
            </a:r>
          </a:p>
          <a:p>
            <a:r>
              <a:rPr lang="cs-CZ" sz="2400" dirty="0"/>
              <a:t>Kolik m</a:t>
            </a:r>
            <a:r>
              <a:rPr lang="cs-CZ" sz="2400" baseline="30000" dirty="0"/>
              <a:t>3</a:t>
            </a:r>
            <a:r>
              <a:rPr lang="cs-CZ" sz="2400" dirty="0"/>
              <a:t> </a:t>
            </a:r>
            <a:r>
              <a:rPr lang="cs-CZ" sz="2400" dirty="0" smtClean="0"/>
              <a:t>betonu bude zapotřebí na zhotovení podstavce tvaru krychle</a:t>
            </a:r>
            <a:r>
              <a:rPr lang="cs-CZ" sz="2400" dirty="0"/>
              <a:t> </a:t>
            </a:r>
            <a:r>
              <a:rPr lang="cs-CZ" sz="2400" dirty="0" smtClean="0"/>
              <a:t>o </a:t>
            </a:r>
            <a:r>
              <a:rPr lang="cs-CZ" sz="2400" dirty="0"/>
              <a:t>hraně 120 cm</a:t>
            </a:r>
            <a:r>
              <a:rPr lang="cs-CZ" sz="2400" dirty="0" smtClean="0"/>
              <a:t>? (použijte kalkulačku)</a:t>
            </a:r>
            <a:endParaRPr lang="cs-CZ" sz="2400" dirty="0"/>
          </a:p>
          <a:p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899772" y="5289741"/>
            <a:ext cx="797267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4. Odpověď: </a:t>
            </a:r>
          </a:p>
          <a:p>
            <a:r>
              <a:rPr lang="cs-CZ" dirty="0" smtClean="0"/>
              <a:t>Na zhotovení podstavce je zapotřebí 1,728 m </a:t>
            </a:r>
            <a:r>
              <a:rPr lang="cs-CZ" baseline="30000" dirty="0" smtClean="0"/>
              <a:t>3 </a:t>
            </a:r>
            <a:r>
              <a:rPr lang="cs-CZ" dirty="0" smtClean="0"/>
              <a:t>betonu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131840" y="2133045"/>
            <a:ext cx="12025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a = </a:t>
            </a:r>
            <a:r>
              <a:rPr lang="cs-CZ" dirty="0" smtClean="0"/>
              <a:t>120 cm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827584" y="2123564"/>
            <a:ext cx="11483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1</a:t>
            </a:r>
            <a:r>
              <a:rPr lang="cs-CZ" dirty="0" smtClean="0"/>
              <a:t>.  Vzorec: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184176" y="2510569"/>
            <a:ext cx="119616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</a:t>
            </a:r>
            <a:r>
              <a:rPr lang="pt-BR" dirty="0" smtClean="0"/>
              <a:t> </a:t>
            </a:r>
            <a:r>
              <a:rPr lang="pt-BR" dirty="0"/>
              <a:t>= a </a:t>
            </a:r>
            <a:r>
              <a:rPr lang="cs-CZ" dirty="0" smtClean="0"/>
              <a:t>. a .a </a:t>
            </a:r>
            <a:endParaRPr lang="pt-BR" dirty="0"/>
          </a:p>
        </p:txBody>
      </p:sp>
      <p:sp>
        <p:nvSpPr>
          <p:cNvPr id="12" name="Obdélník 11"/>
          <p:cNvSpPr/>
          <p:nvPr/>
        </p:nvSpPr>
        <p:spPr>
          <a:xfrm>
            <a:off x="899592" y="3140968"/>
            <a:ext cx="12390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2</a:t>
            </a:r>
            <a:r>
              <a:rPr lang="cs-CZ" dirty="0" smtClean="0"/>
              <a:t>. </a:t>
            </a:r>
            <a:r>
              <a:rPr lang="cs-CZ" dirty="0"/>
              <a:t>Výpočet: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1184176" y="3510661"/>
            <a:ext cx="270895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V</a:t>
            </a:r>
            <a:r>
              <a:rPr lang="pt-BR" dirty="0" smtClean="0"/>
              <a:t> </a:t>
            </a:r>
            <a:r>
              <a:rPr lang="pt-BR" dirty="0"/>
              <a:t>= </a:t>
            </a:r>
            <a:r>
              <a:rPr lang="cs-CZ" dirty="0" smtClean="0"/>
              <a:t>120. 120 . 120</a:t>
            </a:r>
            <a:endParaRPr lang="pt-BR" dirty="0"/>
          </a:p>
        </p:txBody>
      </p:sp>
      <p:sp>
        <p:nvSpPr>
          <p:cNvPr id="15" name="Obdélník 14"/>
          <p:cNvSpPr/>
          <p:nvPr/>
        </p:nvSpPr>
        <p:spPr>
          <a:xfrm>
            <a:off x="827584" y="4823540"/>
            <a:ext cx="41971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dirty="0"/>
              <a:t>3</a:t>
            </a:r>
            <a:r>
              <a:rPr lang="cs-CZ" dirty="0" smtClean="0"/>
              <a:t>. </a:t>
            </a:r>
            <a:r>
              <a:rPr lang="cs-CZ" dirty="0" smtClean="0"/>
              <a:t>Převod</a:t>
            </a:r>
            <a:r>
              <a:rPr lang="cs-CZ" dirty="0" smtClean="0"/>
              <a:t>:   1728000: 1000000 = 1,728 m </a:t>
            </a:r>
            <a:r>
              <a:rPr lang="cs-CZ" baseline="30000" dirty="0" smtClean="0"/>
              <a:t>3</a:t>
            </a:r>
            <a:endParaRPr lang="cs-CZ" baseline="30000" dirty="0"/>
          </a:p>
        </p:txBody>
      </p:sp>
      <p:sp>
        <p:nvSpPr>
          <p:cNvPr id="14" name="Obdélník 13"/>
          <p:cNvSpPr/>
          <p:nvPr/>
        </p:nvSpPr>
        <p:spPr>
          <a:xfrm>
            <a:off x="1271295" y="3908422"/>
            <a:ext cx="14093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 =  1728000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1337365" y="4277754"/>
            <a:ext cx="180850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V = 1728000 cm</a:t>
            </a:r>
            <a:r>
              <a:rPr lang="cs-CZ" baseline="30000" dirty="0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719878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10" grpId="0"/>
      <p:bldP spid="11" grpId="0"/>
      <p:bldP spid="12" grpId="0"/>
      <p:bldP spid="13" grpId="0"/>
      <p:bldP spid="15" grpId="0"/>
      <p:bldP spid="14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1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Kolik litrů vody se vejde do akvária tvaru krychle</a:t>
            </a:r>
          </a:p>
          <a:p>
            <a:r>
              <a:rPr lang="cs-CZ" sz="3200" dirty="0" smtClean="0"/>
              <a:t>o hraně 8 dm?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486023"/>
            <a:ext cx="2781845" cy="2883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78303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11600"/>
            <a:ext cx="84249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2:</a:t>
            </a:r>
          </a:p>
          <a:p>
            <a:r>
              <a:rPr lang="cs-CZ" sz="3200" dirty="0" smtClean="0"/>
              <a:t>Pro jímku bylo nutno vyhloubit jámu</a:t>
            </a:r>
          </a:p>
          <a:p>
            <a:r>
              <a:rPr lang="cs-CZ" sz="3200" dirty="0" smtClean="0"/>
              <a:t>čtvercového tvaru o straně 4 m  a hlubokou 4 m.</a:t>
            </a:r>
          </a:p>
          <a:p>
            <a:r>
              <a:rPr lang="cs-CZ" sz="3200" dirty="0" smtClean="0"/>
              <a:t>Kolik krychlových metrů zeminy bylo odstraněno?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86690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3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Kolik litrů vody zůstane v nádobě tvaru krychle o hraně 5 dm, když vypustíme 50 litrů?</a:t>
            </a:r>
            <a:endParaRPr lang="cs-CZ" sz="3200" dirty="0" smtClean="0"/>
          </a:p>
          <a:p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636912"/>
            <a:ext cx="2902818" cy="301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3678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692696"/>
            <a:ext cx="82809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1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Kolik litrů vody se vejde do akvária tvaru krychle</a:t>
            </a:r>
          </a:p>
          <a:p>
            <a:r>
              <a:rPr lang="cs-CZ" sz="3200" dirty="0" smtClean="0"/>
              <a:t>o hraně 8 dm?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5072" y="2493640"/>
            <a:ext cx="2781845" cy="2883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26767" y="4469496"/>
            <a:ext cx="676875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8 . 8 . 8</a:t>
            </a:r>
          </a:p>
          <a:p>
            <a:r>
              <a:rPr lang="cs-CZ" sz="2800" dirty="0" smtClean="0"/>
              <a:t>V =  512</a:t>
            </a:r>
          </a:p>
          <a:p>
            <a:r>
              <a:rPr lang="cs-CZ" sz="2800" dirty="0" smtClean="0"/>
              <a:t>V = 512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       1dm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= 1 l</a:t>
            </a:r>
          </a:p>
          <a:p>
            <a:r>
              <a:rPr lang="cs-CZ" sz="2800" dirty="0" smtClean="0"/>
              <a:t>Do akvária se vejde 512 litrů vody.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707904" y="277197"/>
            <a:ext cx="19309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Řešení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355221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811600"/>
            <a:ext cx="8424936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2:</a:t>
            </a:r>
          </a:p>
          <a:p>
            <a:r>
              <a:rPr lang="cs-CZ" sz="3200" dirty="0" smtClean="0"/>
              <a:t>Pro jímku bylo nutno vyhloubit jámu</a:t>
            </a:r>
          </a:p>
          <a:p>
            <a:r>
              <a:rPr lang="cs-CZ" sz="3200" dirty="0" smtClean="0"/>
              <a:t>čtvercového tvaru o straně 4 m  a hlubokou 4 m.</a:t>
            </a:r>
          </a:p>
          <a:p>
            <a:r>
              <a:rPr lang="cs-CZ" sz="3200" dirty="0" smtClean="0"/>
              <a:t>Kolik krychlových metrů zeminy bylo odstraněno?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3356992"/>
            <a:ext cx="230425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 . a. a</a:t>
            </a:r>
          </a:p>
          <a:p>
            <a:r>
              <a:rPr lang="cs-CZ" sz="2800" dirty="0" smtClean="0"/>
              <a:t>V = 4. 4 .4</a:t>
            </a:r>
          </a:p>
          <a:p>
            <a:r>
              <a:rPr lang="cs-CZ" sz="2800" dirty="0" smtClean="0"/>
              <a:t>V = 64 m</a:t>
            </a:r>
            <a:r>
              <a:rPr lang="cs-CZ" sz="2800" baseline="30000" dirty="0" smtClean="0"/>
              <a:t>3</a:t>
            </a:r>
            <a:endParaRPr lang="cs-CZ" sz="2800" baseline="30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5301208"/>
            <a:ext cx="49685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Odstraněno bylo 64 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zeminy.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44159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548680"/>
            <a:ext cx="8352928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/>
              <a:t>Úkol 3</a:t>
            </a:r>
            <a:r>
              <a:rPr lang="cs-CZ" sz="3200" dirty="0" smtClean="0"/>
              <a:t>:</a:t>
            </a:r>
          </a:p>
          <a:p>
            <a:r>
              <a:rPr lang="cs-CZ" sz="3200" dirty="0" smtClean="0"/>
              <a:t>Kolik litrů vody zůstane v nádobě tvaru krychle o hraně 5 dm, když vypustíme 50 litrů?</a:t>
            </a:r>
            <a:endParaRPr lang="cs-CZ" sz="3200" dirty="0" smtClean="0"/>
          </a:p>
          <a:p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04864"/>
            <a:ext cx="2902818" cy="3010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3071" y="4259710"/>
            <a:ext cx="3168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= a. a. a</a:t>
            </a:r>
          </a:p>
          <a:p>
            <a:r>
              <a:rPr lang="cs-CZ" sz="2800" dirty="0" smtClean="0"/>
              <a:t>V = 5. 5 .5</a:t>
            </a:r>
          </a:p>
          <a:p>
            <a:r>
              <a:rPr lang="cs-CZ" sz="2800" dirty="0" smtClean="0"/>
              <a:t>V = 225 dm</a:t>
            </a:r>
            <a:r>
              <a:rPr lang="cs-CZ" sz="2800" baseline="30000" dirty="0" smtClean="0"/>
              <a:t>3</a:t>
            </a:r>
            <a:r>
              <a:rPr lang="cs-CZ" sz="2800" dirty="0" smtClean="0"/>
              <a:t> </a:t>
            </a:r>
            <a:r>
              <a:rPr lang="cs-CZ" sz="2800" baseline="30000" dirty="0" smtClean="0"/>
              <a:t> </a:t>
            </a:r>
            <a:r>
              <a:rPr lang="cs-CZ" sz="2800" dirty="0" smtClean="0"/>
              <a:t>= 225 l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5227565" y="4923051"/>
            <a:ext cx="35283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225 – 50 = 175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5805264"/>
            <a:ext cx="7416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 nádobě zůstane 175 litrů vody.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793061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1125</TotalTime>
  <Words>407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pc</cp:lastModifiedBy>
  <cp:revision>113</cp:revision>
  <dcterms:created xsi:type="dcterms:W3CDTF">2012-12-02T19:48:14Z</dcterms:created>
  <dcterms:modified xsi:type="dcterms:W3CDTF">2013-02-12T22:48:34Z</dcterms:modified>
</cp:coreProperties>
</file>