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56" r:id="rId2"/>
    <p:sldId id="28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6DB896-DF28-4F66-828D-B6213B2065FC}" type="datetimeFigureOut">
              <a:rPr lang="cs-CZ" smtClean="0"/>
              <a:t>15. 2. 2013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E1A8A4-6814-49D1-81E0-56D203DCC0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2604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A5F5236-AED2-4C83-8F99-FE6FE036003D}" type="slidenum">
              <a:rPr lang="cs-CZ" smtClean="0">
                <a:latin typeface="Arial" pitchFamily="34" charset="0"/>
              </a:rPr>
              <a:pPr/>
              <a:t>3</a:t>
            </a:fld>
            <a:endParaRPr lang="cs-CZ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13" Type="http://schemas.openxmlformats.org/officeDocument/2006/relationships/slide" Target="slide14.xml"/><Relationship Id="rId18" Type="http://schemas.openxmlformats.org/officeDocument/2006/relationships/slide" Target="slide21.xml"/><Relationship Id="rId26" Type="http://schemas.openxmlformats.org/officeDocument/2006/relationships/slide" Target="slide17.xml"/><Relationship Id="rId3" Type="http://schemas.openxmlformats.org/officeDocument/2006/relationships/slide" Target="slide33.xml"/><Relationship Id="rId21" Type="http://schemas.openxmlformats.org/officeDocument/2006/relationships/slide" Target="slide32.xml"/><Relationship Id="rId7" Type="http://schemas.openxmlformats.org/officeDocument/2006/relationships/slide" Target="slide25.xml"/><Relationship Id="rId12" Type="http://schemas.openxmlformats.org/officeDocument/2006/relationships/slide" Target="slide24.xml"/><Relationship Id="rId17" Type="http://schemas.openxmlformats.org/officeDocument/2006/relationships/slide" Target="slide31.xml"/><Relationship Id="rId25" Type="http://schemas.openxmlformats.org/officeDocument/2006/relationships/slide" Target="slide27.xml"/><Relationship Id="rId2" Type="http://schemas.openxmlformats.org/officeDocument/2006/relationships/notesSlide" Target="../notesSlides/notesSlide1.xml"/><Relationship Id="rId16" Type="http://schemas.openxmlformats.org/officeDocument/2006/relationships/slide" Target="slide5.xml"/><Relationship Id="rId20" Type="http://schemas.openxmlformats.org/officeDocument/2006/relationships/slide" Target="slide16.xml"/><Relationship Id="rId29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4.xml"/><Relationship Id="rId11" Type="http://schemas.openxmlformats.org/officeDocument/2006/relationships/slide" Target="slide19.xml"/><Relationship Id="rId24" Type="http://schemas.openxmlformats.org/officeDocument/2006/relationships/slide" Target="slide22.xml"/><Relationship Id="rId32" Type="http://schemas.openxmlformats.org/officeDocument/2006/relationships/slide" Target="slide8.xml"/><Relationship Id="rId5" Type="http://schemas.openxmlformats.org/officeDocument/2006/relationships/slide" Target="slide9.xml"/><Relationship Id="rId15" Type="http://schemas.openxmlformats.org/officeDocument/2006/relationships/slide" Target="slide30.xml"/><Relationship Id="rId23" Type="http://schemas.openxmlformats.org/officeDocument/2006/relationships/slide" Target="slide12.xml"/><Relationship Id="rId28" Type="http://schemas.openxmlformats.org/officeDocument/2006/relationships/slide" Target="slide28.xml"/><Relationship Id="rId10" Type="http://schemas.openxmlformats.org/officeDocument/2006/relationships/slide" Target="slide29.xml"/><Relationship Id="rId19" Type="http://schemas.openxmlformats.org/officeDocument/2006/relationships/slide" Target="slide26.xml"/><Relationship Id="rId31" Type="http://schemas.openxmlformats.org/officeDocument/2006/relationships/slide" Target="slide7.xml"/><Relationship Id="rId4" Type="http://schemas.openxmlformats.org/officeDocument/2006/relationships/audio" Target="../media/audio1.wav"/><Relationship Id="rId9" Type="http://schemas.openxmlformats.org/officeDocument/2006/relationships/slide" Target="slide10.xml"/><Relationship Id="rId14" Type="http://schemas.openxmlformats.org/officeDocument/2006/relationships/slide" Target="slide20.xml"/><Relationship Id="rId22" Type="http://schemas.openxmlformats.org/officeDocument/2006/relationships/slide" Target="slide6.xml"/><Relationship Id="rId27" Type="http://schemas.openxmlformats.org/officeDocument/2006/relationships/slide" Target="slide23.xml"/><Relationship Id="rId30" Type="http://schemas.openxmlformats.org/officeDocument/2006/relationships/slide" Target="slide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</a:t>
            </a:r>
            <a:r>
              <a:rPr lang="cs-CZ" sz="1700" dirty="0" smtClean="0"/>
              <a:t>VY_32_INOVACE_20_23_Opakování </a:t>
            </a:r>
            <a:r>
              <a:rPr lang="cs-CZ" sz="1700" dirty="0"/>
              <a:t>živočišných kmenů prvoků </a:t>
            </a:r>
            <a:r>
              <a:rPr lang="cs-CZ" sz="1700" dirty="0" smtClean="0"/>
              <a:t>– kroužkovců (RISK</a:t>
            </a:r>
            <a:r>
              <a:rPr lang="cs-CZ" sz="1700" dirty="0" smtClean="0"/>
              <a:t>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Formou hry riskuj procvičovaní pojmů z kmenů prvoků, žahavců, </a:t>
            </a:r>
            <a:r>
              <a:rPr lang="cs-CZ" sz="1700" dirty="0" smtClean="0"/>
              <a:t>ploštěnců, hlístů</a:t>
            </a:r>
            <a:r>
              <a:rPr lang="cs-CZ" sz="1700" dirty="0" smtClean="0"/>
              <a:t>, měkkýšů a kroužkovců. </a:t>
            </a:r>
            <a:r>
              <a:rPr lang="cs-CZ" sz="1700" dirty="0" smtClean="0"/>
              <a:t> Žáky </a:t>
            </a:r>
            <a:r>
              <a:rPr lang="cs-CZ" sz="1700" dirty="0" smtClean="0"/>
              <a:t>rozdělíme na tři skupiny a ti si  střídavě vybírají políčka. Kliknutím na pole s číslem  se zobrazí otázka. Cílem hry je získat co nejvíce bodů. Kliknutím na pole „zpět „ se dostaneme na hrací pole a pole s číslem zmizí.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</a:t>
            </a:r>
            <a:r>
              <a:rPr lang="cs-CZ" sz="1700" dirty="0" smtClean="0"/>
              <a:t>19.2</a:t>
            </a:r>
            <a:r>
              <a:rPr lang="cs-CZ" sz="1700" dirty="0" smtClean="0"/>
              <a:t>. 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</a:t>
            </a:r>
            <a:r>
              <a:rPr lang="cs-CZ" sz="1400" dirty="0" smtClean="0"/>
              <a:t>19.2</a:t>
            </a:r>
            <a:r>
              <a:rPr lang="cs-CZ" sz="1400" dirty="0" smtClean="0"/>
              <a:t>. 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41824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3384375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OPAKOVÁNÍ PRVOKŮ, ŽAHAVCŮ, PLOŠTĚNCŮ, HLÍSTŮ, MĚKKÝŠŮ, KROUŽKOVCŮ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chemeClr val="bg1"/>
                </a:solidFill>
              </a:rPr>
              <a:t>RISKUJ</a:t>
            </a:r>
            <a:endParaRPr lang="cs-CZ" sz="9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9769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6" name="AutoShape 34">
            <a:hlinkClick r:id="rId3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5661248"/>
            <a:ext cx="1042987" cy="1042987"/>
          </a:xfrm>
          <a:prstGeom prst="bevel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078" name="AutoShape 6">
            <a:hlinkClick r:id="rId5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1340768"/>
            <a:ext cx="1042987" cy="1042987"/>
          </a:xfrm>
          <a:prstGeom prst="bevel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79" name="AutoShape 7">
            <a:hlinkClick r:id="rId6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38" y="1340769"/>
            <a:ext cx="1042987" cy="1042987"/>
          </a:xfrm>
          <a:prstGeom prst="bevel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80" name="AutoShape 8">
            <a:hlinkClick r:id="rId7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2420888"/>
            <a:ext cx="1042987" cy="1042988"/>
          </a:xfrm>
          <a:prstGeom prst="bevel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2000</a:t>
            </a:r>
          </a:p>
        </p:txBody>
      </p:sp>
      <p:sp>
        <p:nvSpPr>
          <p:cNvPr id="3081" name="AutoShape 9">
            <a:hlinkClick r:id="rId8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2420888"/>
            <a:ext cx="1042987" cy="1042988"/>
          </a:xfrm>
          <a:prstGeom prst="bevel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2000</a:t>
            </a:r>
          </a:p>
        </p:txBody>
      </p:sp>
      <p:sp>
        <p:nvSpPr>
          <p:cNvPr id="3082" name="AutoShape 10">
            <a:hlinkClick r:id="rId9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2420888"/>
            <a:ext cx="1042987" cy="1042987"/>
          </a:xfrm>
          <a:prstGeom prst="bevel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2000</a:t>
            </a:r>
          </a:p>
        </p:txBody>
      </p:sp>
      <p:sp>
        <p:nvSpPr>
          <p:cNvPr id="3088" name="AutoShape 16">
            <a:hlinkClick r:id="rId10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1" y="1333945"/>
            <a:ext cx="1042987" cy="1042987"/>
          </a:xfrm>
          <a:prstGeom prst="bevel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89" name="AutoShape 17">
            <a:hlinkClick r:id="rId11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1340768"/>
            <a:ext cx="1042987" cy="1042988"/>
          </a:xfrm>
          <a:prstGeom prst="bevel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90" name="AutoShape 18">
            <a:hlinkClick r:id="rId12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1340768"/>
            <a:ext cx="1042987" cy="1042988"/>
          </a:xfrm>
          <a:prstGeom prst="bevel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91" name="AutoShape 19">
            <a:hlinkClick r:id="rId13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3468781" y="1333945"/>
            <a:ext cx="1042987" cy="1042988"/>
          </a:xfrm>
          <a:prstGeom prst="bevel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92" name="AutoShape 20">
            <a:hlinkClick r:id="rId14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2420888"/>
            <a:ext cx="1042987" cy="1042988"/>
          </a:xfrm>
          <a:prstGeom prst="bevel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2000</a:t>
            </a:r>
          </a:p>
        </p:txBody>
      </p:sp>
      <p:sp>
        <p:nvSpPr>
          <p:cNvPr id="3093" name="AutoShape 21">
            <a:hlinkClick r:id="rId15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2420888"/>
            <a:ext cx="1042987" cy="1042987"/>
          </a:xfrm>
          <a:prstGeom prst="bevel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2000</a:t>
            </a:r>
          </a:p>
        </p:txBody>
      </p:sp>
      <p:sp>
        <p:nvSpPr>
          <p:cNvPr id="3094" name="AutoShape 22">
            <a:hlinkClick r:id="rId16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39" y="2433464"/>
            <a:ext cx="1042987" cy="1042987"/>
          </a:xfrm>
          <a:prstGeom prst="bevel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2000</a:t>
            </a:r>
          </a:p>
        </p:txBody>
      </p:sp>
      <p:sp>
        <p:nvSpPr>
          <p:cNvPr id="3095" name="AutoShape 23">
            <a:hlinkClick r:id="rId17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3501008"/>
            <a:ext cx="1042988" cy="1042987"/>
          </a:xfrm>
          <a:prstGeom prst="bevel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096" name="AutoShape 24">
            <a:hlinkClick r:id="rId18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3501008"/>
            <a:ext cx="1042988" cy="1042988"/>
          </a:xfrm>
          <a:prstGeom prst="bevel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097" name="AutoShape 25">
            <a:hlinkClick r:id="rId19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3501008"/>
            <a:ext cx="1042988" cy="1042988"/>
          </a:xfrm>
          <a:prstGeom prst="bevel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098" name="AutoShape 26">
            <a:hlinkClick r:id="rId20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3501008"/>
            <a:ext cx="1042988" cy="1042988"/>
          </a:xfrm>
          <a:prstGeom prst="bevel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099" name="AutoShape 27">
            <a:hlinkClick r:id="rId21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6747404" y="4618261"/>
            <a:ext cx="1042988" cy="1042987"/>
          </a:xfrm>
          <a:prstGeom prst="bevel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0" name="AutoShape 28">
            <a:hlinkClick r:id="rId22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3501008"/>
            <a:ext cx="1042988" cy="1042987"/>
          </a:xfrm>
          <a:prstGeom prst="bevel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101" name="AutoShape 29">
            <a:hlinkClick r:id="rId23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3501008"/>
            <a:ext cx="1042988" cy="1042987"/>
          </a:xfrm>
          <a:prstGeom prst="bevel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102" name="AutoShape 30">
            <a:hlinkClick r:id="rId24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4581128"/>
            <a:ext cx="1042988" cy="1042988"/>
          </a:xfrm>
          <a:prstGeom prst="bevel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3" name="AutoShape 31">
            <a:hlinkClick r:id="rId25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4581128"/>
            <a:ext cx="1042988" cy="1042988"/>
          </a:xfrm>
          <a:prstGeom prst="bevel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4" name="AutoShape 32">
            <a:hlinkClick r:id="rId26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4581128"/>
            <a:ext cx="1042988" cy="1042988"/>
          </a:xfrm>
          <a:prstGeom prst="bevel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5" name="AutoShape 33">
            <a:hlinkClick r:id="rId23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4581128"/>
            <a:ext cx="1042988" cy="1042987"/>
          </a:xfrm>
          <a:prstGeom prst="bevel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7" name="AutoShape 35">
            <a:hlinkClick r:id="rId27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5661248"/>
            <a:ext cx="1042987" cy="1042988"/>
          </a:xfrm>
          <a:prstGeom prst="bevel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108" name="AutoShape 36">
            <a:hlinkClick r:id="rId28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5661248"/>
            <a:ext cx="1042987" cy="1042988"/>
          </a:xfrm>
          <a:prstGeom prst="bevel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109" name="AutoShape 37">
            <a:hlinkClick r:id="rId29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7530" y="5664194"/>
            <a:ext cx="1042987" cy="1042988"/>
          </a:xfrm>
          <a:prstGeom prst="bevel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110" name="AutoShape 38">
            <a:hlinkClick r:id="rId30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1" y="5696671"/>
            <a:ext cx="1042987" cy="1042987"/>
          </a:xfrm>
          <a:prstGeom prst="bevel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111" name="AutoShape 39">
            <a:hlinkClick r:id="rId31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4581128"/>
            <a:ext cx="1042988" cy="1042987"/>
          </a:xfrm>
          <a:prstGeom prst="bevel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12" name="AutoShape 40">
            <a:hlinkClick r:id="rId32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5661248"/>
            <a:ext cx="1042987" cy="1042987"/>
          </a:xfrm>
          <a:prstGeom prst="bevel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2" name="Zkosené hrany 1"/>
          <p:cNvSpPr/>
          <p:nvPr/>
        </p:nvSpPr>
        <p:spPr>
          <a:xfrm>
            <a:off x="1043608" y="260648"/>
            <a:ext cx="7344816" cy="936104"/>
          </a:xfrm>
          <a:prstGeom prst="bevel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PRVOCI</a:t>
            </a:r>
            <a:r>
              <a:rPr lang="cs-CZ" sz="2000" dirty="0" smtClean="0"/>
              <a:t>  ŽAHAVCI  </a:t>
            </a:r>
            <a:r>
              <a:rPr lang="cs-CZ" sz="2000" b="1" dirty="0" smtClean="0">
                <a:solidFill>
                  <a:srgbClr val="00B050"/>
                </a:solidFill>
              </a:rPr>
              <a:t>PLOŠTĚNCI</a:t>
            </a:r>
            <a:r>
              <a:rPr lang="cs-CZ" sz="2000" dirty="0" smtClean="0"/>
              <a:t>  </a:t>
            </a:r>
            <a:r>
              <a:rPr lang="cs-CZ" sz="2000" b="1" dirty="0" smtClean="0">
                <a:solidFill>
                  <a:srgbClr val="0070C0"/>
                </a:solidFill>
              </a:rPr>
              <a:t>HLÍSTI 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</a:rPr>
              <a:t>MĚKKÝŠI </a:t>
            </a:r>
            <a:r>
              <a:rPr lang="cs-CZ" sz="2000" dirty="0" smtClean="0"/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KROUŽKOVCI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2744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3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3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3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3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3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3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2000"/>
                                        <p:tgtEl>
                                          <p:spTgt spid="3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3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 nodeType="clickPar">
                      <p:stCondLst>
                        <p:cond delay="0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2000"/>
                                        <p:tgtEl>
                                          <p:spTgt spid="3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20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 nodeType="clickPar">
                      <p:stCondLst>
                        <p:cond delay="0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2000"/>
                                        <p:tgtEl>
                                          <p:spTgt spid="30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0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 nodeType="clickPar">
                      <p:stCondLst>
                        <p:cond delay="0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30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6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2000"/>
                                        <p:tgtEl>
                                          <p:spTgt spid="3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2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 nodeType="clickPar">
                      <p:stCondLst>
                        <p:cond delay="0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2000"/>
                                        <p:tgtEl>
                                          <p:spTgt spid="3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7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 nodeType="clickPar">
                      <p:stCondLst>
                        <p:cond delay="0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 nodeType="clickPar">
                      <p:stCondLst>
                        <p:cond delay="0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20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 nodeType="clickPar">
                      <p:stCondLst>
                        <p:cond delay="0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2000"/>
                                        <p:tgtEl>
                                          <p:spTgt spid="30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 nodeType="clickPar">
                      <p:stCondLst>
                        <p:cond delay="0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2000"/>
                                        <p:tgtEl>
                                          <p:spTgt spid="3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6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3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 nodeType="clickPar">
                      <p:stCondLst>
                        <p:cond delay="0"/>
                      </p:stCondLst>
                      <p:childTnLst>
                        <p:par>
                          <p:cTn id="1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2000"/>
                                        <p:tgtEl>
                                          <p:spTgt spid="3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9"/>
                  </p:tgtEl>
                </p:cond>
              </p:nextCondLst>
            </p:seq>
          </p:childTnLst>
        </p:cTn>
      </p:par>
    </p:tnLst>
    <p:bldLst>
      <p:bldP spid="3106" grpId="0" animBg="1"/>
      <p:bldP spid="3078" grpId="0" animBg="1"/>
      <p:bldP spid="3079" grpId="0" animBg="1"/>
      <p:bldP spid="3080" grpId="0" animBg="1"/>
      <p:bldP spid="3081" grpId="0" animBg="1"/>
      <p:bldP spid="3082" grpId="0" animBg="1"/>
      <p:bldP spid="3088" grpId="0" animBg="1"/>
      <p:bldP spid="3089" grpId="0" animBg="1"/>
      <p:bldP spid="3090" grpId="0" animBg="1"/>
      <p:bldP spid="3091" grpId="0" animBg="1"/>
      <p:bldP spid="3092" grpId="0" animBg="1"/>
      <p:bldP spid="3093" grpId="0" animBg="1"/>
      <p:bldP spid="3094" grpId="0" animBg="1"/>
      <p:bldP spid="3095" grpId="0" animBg="1"/>
      <p:bldP spid="3096" grpId="0" animBg="1"/>
      <p:bldP spid="3097" grpId="0" animBg="1"/>
      <p:bldP spid="3098" grpId="0" animBg="1"/>
      <p:bldP spid="3099" grpId="0" animBg="1"/>
      <p:bldP spid="3100" grpId="0" animBg="1"/>
      <p:bldP spid="3101" grpId="0" animBg="1"/>
      <p:bldP spid="3102" grpId="0" animBg="1"/>
      <p:bldP spid="3103" grpId="0" animBg="1"/>
      <p:bldP spid="3104" grpId="0" animBg="1"/>
      <p:bldP spid="3105" grpId="0" animBg="1"/>
      <p:bldP spid="3107" grpId="0" animBg="1"/>
      <p:bldP spid="3108" grpId="0" animBg="1"/>
      <p:bldP spid="3109" grpId="0" animBg="1"/>
      <p:bldP spid="3110" grpId="0" animBg="1"/>
      <p:bldP spid="3111" grpId="0" animBg="1"/>
      <p:bldP spid="31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PRVOCI </a:t>
            </a: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Řekni, </a:t>
            </a:r>
            <a:r>
              <a:rPr lang="cs-CZ" dirty="0" smtClean="0"/>
              <a:t>jak se nazývá nepohlavní rozmnožování trepky velké.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dělení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113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/>
              <a:t>PRVOCI </a:t>
            </a: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Vysvětli, </a:t>
            </a:r>
            <a:r>
              <a:rPr lang="cs-CZ" dirty="0" smtClean="0"/>
              <a:t>pojem cysta.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Ochranný obal prvoků.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1583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/>
              <a:t>PRVOCI 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Řekni, jak se označuje pohlavní rozmnožování trepky velké.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spájení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672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/>
              <a:t>PRVOCI </a:t>
            </a: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Jmenuj tři možné způsoby pohybu prvoků.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Panožkami, bičíkem nebo brvy.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6675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332656"/>
            <a:ext cx="8229600" cy="1143000"/>
          </a:xfrm>
          <a:prstGeom prst="bevel">
            <a:avLst/>
          </a:prstGeom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/>
              <a:t>PRVOCI 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Vyjmenu</a:t>
            </a:r>
            <a:r>
              <a:rPr lang="cs-CZ" dirty="0" smtClean="0"/>
              <a:t>j tři druhy prvoků.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Trepka velká, měňavka úplavičná, </a:t>
            </a:r>
            <a:r>
              <a:rPr lang="cs-CZ" sz="2400" b="1" dirty="0" err="1" smtClean="0"/>
              <a:t>tripanozóma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spavičná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2660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ŽAHAVCI </a:t>
            </a: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Řekni, jakého pohlaví je nezmar hnědý.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4703" y="4923420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obojetník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8546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/>
              <a:t>ŽAHAVCI </a:t>
            </a: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Vysvětli pojem regenerace.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Dorůstání části těla.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9609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/>
              <a:t>ŽAHAVCI </a:t>
            </a: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Vysvětli pojem láčka.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Nerozvětvená dutina s jedním otvorem u žahavců.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0519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prstGeom prst="bevel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/>
              <a:t>ŽAHAVCI </a:t>
            </a: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Jmenuj tři druhy žahavců.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k</a:t>
            </a:r>
            <a:r>
              <a:rPr lang="cs-CZ" sz="2400" b="1" dirty="0" smtClean="0"/>
              <a:t>orál červený, talířovka ušatá, nezmar hnědý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1624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/>
              <a:t>ŽAHAVCI </a:t>
            </a:r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Jmenuj žahavce, který žije symbiotickým způsobem života s rakem poustevníčkem.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sasanka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9055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PLOŠTĚNCI </a:t>
            </a: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Řekni, čím dýchá ploštěnka mléčná.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763688" y="4933900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Celým povrchem těla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932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/>
              <a:t>PLOŠTĚNCI </a:t>
            </a: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Vyjmenuj stádia vývinu nepřímého u tasemnice bezbranné.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Vajíčko – larva- tasemnice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8764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/>
              <a:t>PLOŠTĚNCI </a:t>
            </a: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Řekni, kdo je mezihostitelem a hostitelem tasemnice </a:t>
            </a:r>
            <a:r>
              <a:rPr lang="cs-CZ" dirty="0" err="1" smtClean="0"/>
              <a:t>dlouhočlenné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Vepř a tenké střevo člověka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1294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/>
              <a:t>PLOŠTĚNCI </a:t>
            </a: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Vysvětli pojem </a:t>
            </a:r>
            <a:r>
              <a:rPr lang="cs-CZ" b="1" dirty="0" smtClean="0"/>
              <a:t>boubel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Ochranný obal larvy tasemnice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4559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/>
              <a:t>PLOŠTĚNCI </a:t>
            </a:r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/>
              <a:t>P</a:t>
            </a:r>
            <a:r>
              <a:rPr lang="cs-CZ" dirty="0" smtClean="0"/>
              <a:t>opiš způsob, jak se můžeš nakazit tasemnicí.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Nedostatečně tepelně upraveným masem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1069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HLÍSTI </a:t>
            </a: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Jakého jsou pohlaví hlísti?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835696" y="495732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odděleného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485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/>
              <a:t>HLÍSTI </a:t>
            </a: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Řekni, kde parazituje roup dětský a způsob přenosu na člověka.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 tlustém střevě člověka, špatnou hygienou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3565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/>
              <a:t>HLÍSTI </a:t>
            </a: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Řekni, </a:t>
            </a:r>
            <a:r>
              <a:rPr lang="cs-CZ" dirty="0" smtClean="0"/>
              <a:t>kde parazituje škrkavka dětská a příčinu nákazy.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869160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 tenkém střevě člověka, špatně omytou zeleninou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4000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/>
              <a:t>HLÍSTI </a:t>
            </a: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Popiš trávicí soustavu hlístů.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Ústní otvor, střevo, řitní otvor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0497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/>
              <a:t>HLÍSTI </a:t>
            </a:r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Jmenuj druh hlísta, který parazituje na kořenech řepy.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Háďátko řepné</a:t>
            </a:r>
            <a:endParaRPr lang="cs-CZ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4135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MĚKKÝŠI </a:t>
            </a: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Pojmenuj schránky měkkýšů.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Ulita, lastura, sépiová kost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875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/>
              <a:t>MĚKKÝŠI </a:t>
            </a: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Vyjmenuj orgánové soustavy, které mají všechny třídy měkkýšů stejné.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t</a:t>
            </a:r>
            <a:r>
              <a:rPr lang="cs-CZ" sz="2400" b="1" dirty="0" smtClean="0"/>
              <a:t>rávicí, cévní, vylučovací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313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/>
              <a:t>MĚKKÝŠI </a:t>
            </a: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Jakou nervovou soustavu mají hlavonožci?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mozek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385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/>
              <a:t>MĚKKÝŠI </a:t>
            </a: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Jak se jmenuje část těla měkkýšů, kde mají uloženy vnitřní orgány.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Útrobní vak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3404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/>
              <a:t>MĚKKÝŠI </a:t>
            </a:r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Řekni, jak se jmenuje larva škeble rybničné.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glochidie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5487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KROUŽKOVCI </a:t>
            </a: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Vysvětli pojem </a:t>
            </a:r>
            <a:r>
              <a:rPr lang="cs-CZ" b="1" dirty="0" smtClean="0"/>
              <a:t>opasek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Splynutí více článků u kroužkovců.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0801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1143000"/>
          </a:xfrm>
          <a:prstGeom prst="bevel">
            <a:avLst/>
          </a:prstGeom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/>
              <a:t>KROUŽKOVCI </a:t>
            </a: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Řekni, jakou cévní soustavu mají kroužkovci?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uzavřenou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0342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/>
              <a:t>KROUŽKOVCI </a:t>
            </a: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Popiš dýchací soustavu kroužkovců.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Mnohoštětinatci – žábry</a:t>
            </a:r>
          </a:p>
          <a:p>
            <a:pPr algn="ctr"/>
            <a:r>
              <a:rPr lang="cs-CZ" sz="2400" b="1" dirty="0" err="1" smtClean="0"/>
              <a:t>Opaskovci</a:t>
            </a:r>
            <a:r>
              <a:rPr lang="cs-CZ" sz="2400" b="1" dirty="0" smtClean="0"/>
              <a:t> – celým povrchem těla</a:t>
            </a:r>
            <a:endParaRPr lang="cs-CZ" sz="24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3189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/>
              <a:t>KROUŽKOVCI </a:t>
            </a: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Vyjmenuj dva druhy mnohoštětinatců.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79712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Nereidka, </a:t>
            </a:r>
            <a:r>
              <a:rPr lang="cs-CZ" sz="2400" b="1" dirty="0" err="1" smtClean="0"/>
              <a:t>palolo</a:t>
            </a:r>
            <a:r>
              <a:rPr lang="cs-CZ" sz="2400" b="1" dirty="0" smtClean="0"/>
              <a:t> zelený, afroditka plstnatá</a:t>
            </a:r>
            <a:endParaRPr lang="cs-CZ" sz="2400" b="1" dirty="0"/>
          </a:p>
        </p:txBody>
      </p:sp>
      <p:sp>
        <p:nvSpPr>
          <p:cNvPr id="8" name="Zkosené hrany 7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1364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rstGeom prst="bevel">
            <a:avLst/>
          </a:prstGeom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/>
              <a:t>KROUŽKOVCI </a:t>
            </a:r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Popiš vylučovací soustavu kroužkovců.</a:t>
            </a:r>
            <a:endParaRPr lang="cs-CZ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775917" y="4917901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Nálevkovité buňky s kanálkem ústícím v následujícím článku.</a:t>
            </a:r>
            <a:endParaRPr lang="cs-CZ" sz="2000" b="1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7380312" y="5589240"/>
            <a:ext cx="1584176" cy="1080120"/>
          </a:xfrm>
          <a:prstGeom prst="bevel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4430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Není-li uvedeno jinak vlastní práce autora.</a:t>
            </a:r>
          </a:p>
          <a:p>
            <a:pPr>
              <a:lnSpc>
                <a:spcPct val="90000"/>
              </a:lnSpc>
            </a:pPr>
            <a:endParaRPr lang="cs-CZ" sz="1200" dirty="0" smtClean="0"/>
          </a:p>
          <a:p>
            <a:pPr>
              <a:lnSpc>
                <a:spcPct val="90000"/>
              </a:lnSpc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  <a:p>
            <a:endParaRPr lang="cs-CZ" sz="1200" i="1" dirty="0" smtClean="0"/>
          </a:p>
          <a:p>
            <a:endParaRPr lang="cs-CZ" sz="1200" i="1" dirty="0" smtClean="0"/>
          </a:p>
          <a:p>
            <a:endParaRPr lang="cs-CZ" sz="1200" i="1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5622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881</Words>
  <Application>Microsoft Office PowerPoint</Application>
  <PresentationFormat>Předvádění na obrazovce (4:3)</PresentationFormat>
  <Paragraphs>225</Paragraphs>
  <Slides>34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OPAKOVÁNÍ PRVOKŮ, ŽAHAVCŮ, PLOŠTĚNCŮ, HLÍSTŮ, MĚKKÝŠŮ, KROUŽKOVCŮ</vt:lpstr>
      <vt:lpstr>Prezentace aplikace PowerPoint</vt:lpstr>
      <vt:lpstr>PRVOCI 1000</vt:lpstr>
      <vt:lpstr>PRVOCI 2000</vt:lpstr>
      <vt:lpstr>PRVOCI 3000</vt:lpstr>
      <vt:lpstr>PRVOCI 4000</vt:lpstr>
      <vt:lpstr>PRVOCI 5000</vt:lpstr>
      <vt:lpstr>ŽAHAVCI 1000</vt:lpstr>
      <vt:lpstr>ŽAHAVCI 2000</vt:lpstr>
      <vt:lpstr>ŽAHAVCI 3000</vt:lpstr>
      <vt:lpstr>ŽAHAVCI 4000</vt:lpstr>
      <vt:lpstr>ŽAHAVCI 5000</vt:lpstr>
      <vt:lpstr>PLOŠTĚNCI 1000</vt:lpstr>
      <vt:lpstr>PLOŠTĚNCI 2000</vt:lpstr>
      <vt:lpstr>PLOŠTĚNCI 3000</vt:lpstr>
      <vt:lpstr>PLOŠTĚNCI 4000</vt:lpstr>
      <vt:lpstr>PLOŠTĚNCI 5000</vt:lpstr>
      <vt:lpstr>HLÍSTI 1000</vt:lpstr>
      <vt:lpstr>HLÍSTI 2000</vt:lpstr>
      <vt:lpstr>HLÍSTI 3000</vt:lpstr>
      <vt:lpstr>HLÍSTI 4000</vt:lpstr>
      <vt:lpstr>HLÍSTI 5000</vt:lpstr>
      <vt:lpstr>MĚKKÝŠI 1000</vt:lpstr>
      <vt:lpstr>MĚKKÝŠI 2000</vt:lpstr>
      <vt:lpstr>MĚKKÝŠI 3000</vt:lpstr>
      <vt:lpstr>MĚKKÝŠI 4000</vt:lpstr>
      <vt:lpstr>MĚKKÝŠI 5000</vt:lpstr>
      <vt:lpstr>KROUŽKOVCI 1000</vt:lpstr>
      <vt:lpstr>KROUŽKOVCI 2000</vt:lpstr>
      <vt:lpstr>KROUŽKOVCI 3000</vt:lpstr>
      <vt:lpstr>KROUŽKOVCI 4000</vt:lpstr>
      <vt:lpstr>KROUŽKOVCI 5000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Jana Střížková</cp:lastModifiedBy>
  <cp:revision>6</cp:revision>
  <dcterms:created xsi:type="dcterms:W3CDTF">2013-02-15T21:47:59Z</dcterms:created>
  <dcterms:modified xsi:type="dcterms:W3CDTF">2013-02-15T22:44:29Z</dcterms:modified>
</cp:coreProperties>
</file>