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VY_12_INOVACE_16_ Vánoce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Vánoce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VY_12_INOVACE_16_ Vánoce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Vánoce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DE2D01-1371-4B44-B4E0-F2442240F0E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F05AC8-4CBD-47D0-8F2B-5283388915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3960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sami zapisují.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F05AC8-4CBD-47D0-8F2B-52833889155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5154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podle pokynů.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F05AC8-4CBD-47D0-8F2B-52833889155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960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720980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600" dirty="0"/>
              <a:t>Materiál je určený žákům  5. </a:t>
            </a:r>
            <a:r>
              <a:rPr lang="cs-CZ" sz="2600" dirty="0" smtClean="0"/>
              <a:t>ročníku, pro výuku českého jazyka</a:t>
            </a:r>
            <a:endParaRPr lang="cs-CZ" sz="2600" dirty="0"/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Pomůcky:  interaktivní pero, fixy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Inovace: interaktivní způsob učení, získání informací </a:t>
            </a:r>
          </a:p>
          <a:p>
            <a:pPr marL="0" indent="0">
              <a:buNone/>
            </a:pPr>
            <a:r>
              <a:rPr lang="cs-CZ" sz="2600" dirty="0"/>
              <a:t>     o </a:t>
            </a:r>
            <a:r>
              <a:rPr lang="cs-CZ" sz="2600" dirty="0" smtClean="0"/>
              <a:t>Vánocích</a:t>
            </a:r>
            <a:endParaRPr lang="cs-CZ" sz="2600" dirty="0"/>
          </a:p>
          <a:p>
            <a:pPr>
              <a:buFont typeface="Wingdings" pitchFamily="2" charset="2"/>
              <a:buChar char="Ø"/>
            </a:pPr>
            <a:r>
              <a:rPr lang="cs-CZ" sz="2600" dirty="0"/>
              <a:t>Metodické pokyny:  </a:t>
            </a:r>
            <a:r>
              <a:rPr lang="cs-CZ" sz="2600" dirty="0" smtClean="0"/>
              <a:t>napiš, vysvětli,  odpověz na otázky, urči správnou odpověď, urči slovní druhy a mluvnické kategorie</a:t>
            </a:r>
            <a:endParaRPr lang="cs-CZ" sz="2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Vánoce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147248" cy="3917032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V prosinci se většina z nás těší na vánoční svátky. Prosincové předvánoční období se nazývá Advent a trvá čtyři týdny.</a:t>
            </a:r>
            <a:br>
              <a:rPr lang="cs-CZ" sz="2000" b="1" dirty="0" smtClean="0"/>
            </a:br>
            <a:r>
              <a:rPr lang="cs-CZ" sz="2000" b="1" dirty="0" smtClean="0"/>
              <a:t>Doma máme adventní věnce a o každé neděli </a:t>
            </a:r>
            <a:r>
              <a:rPr lang="cs-CZ" sz="2000" b="1" dirty="0" smtClean="0">
                <a:solidFill>
                  <a:srgbClr val="C00000"/>
                </a:solidFill>
              </a:rPr>
              <a:t>- železné, bronzové, stříbrné</a:t>
            </a:r>
            <a:br>
              <a:rPr lang="cs-CZ" sz="2000" b="1" dirty="0" smtClean="0">
                <a:solidFill>
                  <a:srgbClr val="C00000"/>
                </a:solidFill>
              </a:rPr>
            </a:br>
            <a:r>
              <a:rPr lang="cs-CZ" sz="2000" b="1" dirty="0" smtClean="0">
                <a:solidFill>
                  <a:srgbClr val="C00000"/>
                </a:solidFill>
              </a:rPr>
              <a:t>a zlaté </a:t>
            </a:r>
            <a:r>
              <a:rPr lang="cs-CZ" sz="2000" b="1" dirty="0" smtClean="0"/>
              <a:t>-  zapálíme jednu svíčku. Když zapalujeme tu poslední, nebývá do Štědrého dne daleko. </a:t>
            </a:r>
            <a:br>
              <a:rPr lang="cs-CZ" sz="2000" b="1" dirty="0" smtClean="0"/>
            </a:br>
            <a:r>
              <a:rPr lang="cs-CZ" sz="2000" b="1" dirty="0" smtClean="0"/>
              <a:t>K Vánocům se váže mnoho lidových zvyků. Už na </a:t>
            </a:r>
            <a:r>
              <a:rPr lang="cs-CZ" sz="2000" b="1" dirty="0" smtClean="0"/>
              <a:t>Barboru (4</a:t>
            </a:r>
            <a:r>
              <a:rPr lang="cs-CZ" sz="2000" b="1" dirty="0" smtClean="0"/>
              <a:t>. 12</a:t>
            </a:r>
            <a:r>
              <a:rPr lang="cs-CZ" sz="2000" b="1" dirty="0" smtClean="0"/>
              <a:t>.) </a:t>
            </a:r>
            <a:r>
              <a:rPr lang="cs-CZ" sz="2000" b="1" dirty="0" smtClean="0"/>
              <a:t>trháme třešňové větvičky. Když na Štědrý den rozkvetou, znamená to štěstí v dalším roce. </a:t>
            </a:r>
            <a:br>
              <a:rPr lang="cs-CZ" sz="2000" b="1" dirty="0" smtClean="0"/>
            </a:br>
            <a:r>
              <a:rPr lang="cs-CZ" sz="2000" b="1" dirty="0" smtClean="0"/>
              <a:t>O Vánocích se naše rodiny schází, navštěvují se příbuzní. Nikdo by o Vánocích neměl být sám. Neměli bychom zapomenout zajít na hřbitov a  i tam zapálit svíčku.</a:t>
            </a:r>
          </a:p>
        </p:txBody>
      </p:sp>
      <p:pic>
        <p:nvPicPr>
          <p:cNvPr id="1026" name="Picture 2" descr="C:\Users\DykovaA\AppData\Local\Microsoft\Windows\Temporary Internet Files\Content.IE5\P8WKSL4T\MP9004000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013176"/>
            <a:ext cx="1704592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ITUKT1GT\MP9002161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151216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5311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Vánoční zvyky</a:t>
            </a:r>
            <a:endParaRPr lang="cs-CZ" sz="2800" b="1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sz="3100" dirty="0" smtClean="0"/>
              <a:t>Napiš jaké zvyky dodržujete ve Vaší rodině: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050" name="Picture 2" descr="C:\Users\DykovaA\AppData\Local\Microsoft\Windows\Temporary Internet Files\Content.IE5\4UEXPAYC\MP9004226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93096"/>
            <a:ext cx="3387569" cy="226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5179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5301208"/>
            <a:ext cx="4245971" cy="132343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000" b="1" dirty="0"/>
              <a:t>5</a:t>
            </a:r>
            <a:r>
              <a:rPr lang="cs-CZ" sz="2000" b="1" dirty="0" smtClean="0"/>
              <a:t>.Čtyři předvánoční neděle se jmenují: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b="1" dirty="0"/>
              <a:t>k</a:t>
            </a:r>
            <a:r>
              <a:rPr lang="cs-CZ" sz="2000" b="1" dirty="0" smtClean="0"/>
              <a:t>ovová, bronzová, stříbrná, zlatá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b="1" dirty="0"/>
              <a:t>ž</a:t>
            </a:r>
            <a:r>
              <a:rPr lang="cs-CZ" sz="2000" b="1" dirty="0" smtClean="0"/>
              <a:t>elezná, bronzová, stříbrná, zlatá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b="1" dirty="0"/>
              <a:t>ž</a:t>
            </a:r>
            <a:r>
              <a:rPr lang="cs-CZ" sz="2000" b="1" dirty="0" smtClean="0"/>
              <a:t>elezná, hliníková, bronzová, zlatá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789040"/>
            <a:ext cx="4245971" cy="132343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b="1" dirty="0"/>
              <a:t>3</a:t>
            </a:r>
            <a:r>
              <a:rPr lang="cs-CZ" sz="2000" b="1" dirty="0" smtClean="0"/>
              <a:t>.Na Barboru trháme větvičky: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b="1" dirty="0"/>
              <a:t>t</a:t>
            </a:r>
            <a:r>
              <a:rPr lang="cs-CZ" sz="2000" b="1" dirty="0" smtClean="0"/>
              <a:t>řešní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b="1" dirty="0"/>
              <a:t>j</a:t>
            </a:r>
            <a:r>
              <a:rPr lang="cs-CZ" sz="2000" b="1" dirty="0" smtClean="0"/>
              <a:t>abloní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000" b="1" dirty="0" smtClean="0"/>
              <a:t>jmelí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67909" y="1858132"/>
            <a:ext cx="2559770" cy="132343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2.Štědrý den slavíme :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b="1" dirty="0" smtClean="0"/>
              <a:t>24. prosince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b="1" dirty="0" smtClean="0"/>
              <a:t>25. prosince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000" b="1" dirty="0" smtClean="0"/>
              <a:t>31. prosince</a:t>
            </a:r>
            <a:endParaRPr lang="cs-CZ" sz="2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  <a:solidFill>
            <a:schemeClr val="accent3">
              <a:lumMod val="75000"/>
            </a:schemeClr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Malý kvíz</a:t>
            </a:r>
            <a:endParaRPr lang="cs-CZ" sz="2400" dirty="0"/>
          </a:p>
        </p:txBody>
      </p:sp>
      <p:pic>
        <p:nvPicPr>
          <p:cNvPr id="3075" name="Picture 3" descr="C:\Users\DykovaA\AppData\Local\Microsoft\Windows\Temporary Internet Files\Content.IE5\P8WKSL4T\MP9003829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2656"/>
            <a:ext cx="2018261" cy="1441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689564" y="1858132"/>
            <a:ext cx="2810193" cy="132343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none" rtlCol="0">
            <a:spAutoFit/>
          </a:bodyPr>
          <a:lstStyle/>
          <a:p>
            <a:r>
              <a:rPr lang="cs-CZ" sz="2000" b="1" dirty="0"/>
              <a:t>1</a:t>
            </a:r>
            <a:r>
              <a:rPr lang="cs-CZ" sz="2000" b="1" dirty="0" smtClean="0"/>
              <a:t>.Symbolem Vánoc není:</a:t>
            </a:r>
            <a:br>
              <a:rPr lang="cs-CZ" sz="2000" b="1" dirty="0" smtClean="0"/>
            </a:br>
            <a:r>
              <a:rPr lang="cs-CZ" sz="2000" b="1" dirty="0" smtClean="0"/>
              <a:t>a) jmelí</a:t>
            </a:r>
          </a:p>
          <a:p>
            <a:r>
              <a:rPr lang="cs-CZ" sz="2000" b="1" dirty="0" smtClean="0"/>
              <a:t>b) kapr</a:t>
            </a:r>
          </a:p>
          <a:p>
            <a:r>
              <a:rPr lang="cs-CZ" sz="2000" b="1" dirty="0" smtClean="0"/>
              <a:t>c)  sněženka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75656" y="3392138"/>
            <a:ext cx="2559771" cy="1323439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4.Koleda není :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Štěstí, zdraví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Tichá noc</a:t>
            </a:r>
          </a:p>
          <a:p>
            <a:pPr marL="457200" indent="-457200">
              <a:buAutoNum type="alphaLcParenR"/>
            </a:pPr>
            <a:r>
              <a:rPr lang="cs-CZ" sz="2000" b="1" dirty="0" smtClean="0"/>
              <a:t>Rolničky</a:t>
            </a:r>
            <a:endParaRPr lang="cs-CZ" sz="2000" b="1" dirty="0"/>
          </a:p>
        </p:txBody>
      </p:sp>
      <p:pic>
        <p:nvPicPr>
          <p:cNvPr id="1026" name="Picture 2" descr="C:\Users\DykovaA\AppData\Local\Microsoft\Windows\Temporary Internet Files\Content.IE5\4UEXPAYC\MC9003314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891" y="707842"/>
            <a:ext cx="2010885" cy="228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P8WKSL4T\MC9004124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222" y="4053858"/>
            <a:ext cx="3287917" cy="2844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704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2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  <a:ln w="57150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Vánoce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8376" y="1628800"/>
            <a:ext cx="8147248" cy="2016224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K Vánocům </a:t>
            </a:r>
            <a:r>
              <a:rPr lang="cs-CZ" sz="2000" b="1" u="sng" dirty="0" smtClean="0"/>
              <a:t>se váže </a:t>
            </a:r>
            <a:r>
              <a:rPr lang="cs-CZ" sz="2000" b="1" dirty="0" smtClean="0"/>
              <a:t>mnoho lidových </a:t>
            </a:r>
            <a:r>
              <a:rPr lang="cs-CZ" sz="2000" b="1" u="sng" dirty="0" smtClean="0"/>
              <a:t>zvyků</a:t>
            </a:r>
            <a:r>
              <a:rPr lang="cs-CZ" sz="2000" b="1" dirty="0" smtClean="0"/>
              <a:t>. Už na </a:t>
            </a:r>
            <a:r>
              <a:rPr lang="cs-CZ" sz="2000" b="1" dirty="0" smtClean="0"/>
              <a:t>Barboru (4</a:t>
            </a:r>
            <a:r>
              <a:rPr lang="cs-CZ" sz="2000" b="1" dirty="0" smtClean="0"/>
              <a:t>. 12</a:t>
            </a:r>
            <a:r>
              <a:rPr lang="cs-CZ" sz="2000" b="1" dirty="0" smtClean="0"/>
              <a:t>.) </a:t>
            </a:r>
            <a:r>
              <a:rPr lang="cs-CZ" sz="2000" b="1" dirty="0" smtClean="0"/>
              <a:t>trháme třešňové </a:t>
            </a:r>
            <a:r>
              <a:rPr lang="cs-CZ" sz="2000" b="1" u="sng" dirty="0" smtClean="0"/>
              <a:t>větvičky</a:t>
            </a:r>
            <a:r>
              <a:rPr lang="cs-CZ" sz="2000" b="1" dirty="0" smtClean="0"/>
              <a:t>. Když na Štědrý den </a:t>
            </a:r>
            <a:r>
              <a:rPr lang="cs-CZ" sz="2000" b="1" u="sng" dirty="0" smtClean="0"/>
              <a:t>rozkvetou</a:t>
            </a:r>
            <a:r>
              <a:rPr lang="cs-CZ" sz="2000" b="1" dirty="0" smtClean="0"/>
              <a:t>, znamená to štěstí v dalším </a:t>
            </a:r>
            <a:r>
              <a:rPr lang="cs-CZ" sz="2000" b="1" u="sng" dirty="0" smtClean="0"/>
              <a:t>roce.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O Vánocích se naše </a:t>
            </a:r>
            <a:r>
              <a:rPr lang="cs-CZ" sz="2000" b="1" u="sng" dirty="0" smtClean="0"/>
              <a:t>rodiny</a:t>
            </a:r>
            <a:r>
              <a:rPr lang="cs-CZ" sz="2000" b="1" dirty="0" smtClean="0"/>
              <a:t> schází, navštěvují se příbuzní. Nikdo by o Vánocích neměl být sám. Neměli bychom zapomenout zajít na hřbitov a  i tam zapálit svíčku.</a:t>
            </a:r>
          </a:p>
        </p:txBody>
      </p:sp>
      <p:pic>
        <p:nvPicPr>
          <p:cNvPr id="1026" name="Picture 2" descr="C:\Users\DykovaA\AppData\Local\Microsoft\Windows\Temporary Internet Files\Content.IE5\P8WKSL4T\MP9004000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217" y="4982941"/>
            <a:ext cx="1704592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ITUKT1GT\MP9002161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151216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1" y="3964994"/>
            <a:ext cx="5102935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Urči slovní druhy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U podtržených slov urči mluvnické kategorie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Přečti souvětí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Zapiš vzorec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/>
              <a:t>Utvoř souvětí, ve kterém užiješ tato slova: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Vánoce, kapr, jmelí, viset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2796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258</Words>
  <Application>Microsoft Office PowerPoint</Application>
  <PresentationFormat>On-screen Show (4:3)</PresentationFormat>
  <Paragraphs>56</Paragraphs>
  <Slides>7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Motiv systému Office</vt:lpstr>
      <vt:lpstr>PowerPoint Presentation</vt:lpstr>
      <vt:lpstr>Anotace</vt:lpstr>
      <vt:lpstr>Vánoce</vt:lpstr>
      <vt:lpstr>Vánoční zvyky</vt:lpstr>
      <vt:lpstr>Malý kvíz</vt:lpstr>
      <vt:lpstr>Vánoce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Valued Acer Customer</cp:lastModifiedBy>
  <cp:revision>25</cp:revision>
  <dcterms:created xsi:type="dcterms:W3CDTF">2011-08-21T15:31:45Z</dcterms:created>
  <dcterms:modified xsi:type="dcterms:W3CDTF">2012-03-11T22:45:33Z</dcterms:modified>
</cp:coreProperties>
</file>