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9" r:id="rId3"/>
    <p:sldId id="268" r:id="rId4"/>
    <p:sldId id="270" r:id="rId5"/>
    <p:sldId id="271" r:id="rId6"/>
    <p:sldId id="278" r:id="rId7"/>
    <p:sldId id="273" r:id="rId8"/>
    <p:sldId id="274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E52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velke-losiny/rucni-papirna-velke-losiny/prohlidka-vyroby.html" TargetMode="External"/><Relationship Id="rId2" Type="http://schemas.openxmlformats.org/officeDocument/2006/relationships/hyperlink" Target="http://www.youtube.com/watch?v=qGRlclSKkm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7772400" cy="29718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r"/>
            <a:endParaRPr lang="cs-CZ" dirty="0" smtClean="0"/>
          </a:p>
          <a:p>
            <a:pPr algn="r"/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7184" y="116632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669726"/>
              </p:ext>
            </p:extLst>
          </p:nvPr>
        </p:nvGraphicFramePr>
        <p:xfrm>
          <a:off x="467544" y="1628800"/>
          <a:ext cx="7859216" cy="4774037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96490"/>
              </a:tblGrid>
              <a:tr h="432048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EU_52_sada1_17_ZPM_Ruční</a:t>
                      </a:r>
                      <a:r>
                        <a:rPr lang="cs-CZ" sz="1400" b="0" i="1" kern="120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výroba papíru</a:t>
                      </a: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_Cup      </a:t>
                      </a:r>
                      <a:endParaRPr lang="cs-CZ" sz="14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Kateřina Cuperová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52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Prostřednictvím prezentace žáci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získají povědomí o výrobě papíru v papírně, vlastním tvořením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si procvičují jemnou motoriku, kreativní činností prohlubují estetické cítění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činnosti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přírodního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přírodního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materiálu/Ruční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výroba papíru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Znát význam, účel, a užitečnost vykonané práce, nakládat s materiály s ohledem na životní prostředí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Výroba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papíru, papírna Velké Losiny, ruční výroba</a:t>
                      </a:r>
                      <a:endParaRPr lang="cs-CZ" sz="12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0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8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19.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2. 2013                        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Vlastní tvorba a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fotodokumentace autora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http://office.microsoft.com/cs-cz/images/results.aspx?qu=pap%C3%ADr&amp;ex=2</a:t>
                      </a:r>
                      <a:endParaRPr lang="cs-CZ" sz="12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Papír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618856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-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 je tenký, hladký materiál vyráběný zhutněním vlákna.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Nejobvyklejší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materiál je buničina vyrobená ze dřeva (většinou 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smrk, či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ze sekundárních vláken (sběrový papír), ale mohou být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použité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i jiné rostlinné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vláknité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materiály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jako bavlna, a konopí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R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ozsáhlý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 papírenský komplex se nachází ve Štětí a je největší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v České republice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Poslední zachovaná ruční papírna je ve Velkých Losinách.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856" y="2132856"/>
            <a:ext cx="1800200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81128"/>
            <a:ext cx="223224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395" y="692696"/>
            <a:ext cx="1835845" cy="2267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909899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2332281"/>
            <a:ext cx="7056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     </a:t>
            </a:r>
            <a:endParaRPr lang="cs-CZ" sz="5400" dirty="0"/>
          </a:p>
        </p:txBody>
      </p:sp>
      <p:sp>
        <p:nvSpPr>
          <p:cNvPr id="3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29867"/>
            <a:ext cx="7772400" cy="3241675"/>
          </a:xfrm>
        </p:spPr>
        <p:txBody>
          <a:bodyPr>
            <a:normAutofit/>
          </a:bodyPr>
          <a:lstStyle/>
          <a:p>
            <a:pPr algn="ctr"/>
            <a:r>
              <a:rPr lang="cs-CZ" sz="8800" b="1" i="1" dirty="0" smtClean="0">
                <a:solidFill>
                  <a:schemeClr val="accent4">
                    <a:lumMod val="50000"/>
                  </a:schemeClr>
                </a:solidFill>
                <a:latin typeface="Monotype Corsiva" pitchFamily="66" charset="0"/>
              </a:rPr>
              <a:t>Ruční výroba papíru</a:t>
            </a:r>
            <a:endParaRPr lang="cs-CZ" sz="8800" b="1" i="1" dirty="0">
              <a:solidFill>
                <a:schemeClr val="accent4">
                  <a:lumMod val="50000"/>
                </a:schemeClr>
              </a:solidFill>
              <a:latin typeface="Monotype Corsiva" pitchFamily="66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71542"/>
            <a:ext cx="2915965" cy="291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691" y="3438718"/>
            <a:ext cx="2915965" cy="2915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48471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84784"/>
            <a:ext cx="8217296" cy="1384995"/>
          </a:xfrm>
          <a:prstGeom prst="rect">
            <a:avLst/>
          </a:prstGeom>
          <a:solidFill>
            <a:srgbClr val="7E5204"/>
          </a:solidFill>
        </p:spPr>
        <p:txBody>
          <a:bodyPr wrap="square">
            <a:spAutoFit/>
          </a:bodyPr>
          <a:lstStyle/>
          <a:p>
            <a:endParaRPr lang="cs-CZ" sz="2800" dirty="0" smtClean="0">
              <a:hlinkClick r:id="rId2"/>
            </a:endParaRPr>
          </a:p>
          <a:p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www.youtube.com/watch?v=qGRlclSKkm4</a:t>
            </a:r>
            <a:endParaRPr lang="cs-CZ" sz="2800" dirty="0" smtClean="0"/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Ruční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papírna Velké Losiny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22984"/>
          </a:xfrm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3600" dirty="0" smtClean="0"/>
              <a:t>Virtuální prohlídka papírny: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www.virtualtravel.cz/velke-losiny/rucni-papirna-velke-losiny/prohlidka-vyroby.html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638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676" y="-315416"/>
            <a:ext cx="8229600" cy="1219200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Návod na ruční výrobu papíru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28742429"/>
              </p:ext>
            </p:extLst>
          </p:nvPr>
        </p:nvGraphicFramePr>
        <p:xfrm>
          <a:off x="474503" y="980728"/>
          <a:ext cx="4059238" cy="5943600"/>
        </p:xfrm>
        <a:graphic>
          <a:graphicData uri="http://schemas.openxmlformats.org/drawingml/2006/table">
            <a:tbl>
              <a:tblPr/>
              <a:tblGrid>
                <a:gridCol w="405923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u="sng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CO POTŘEBUJEME</a:t>
                      </a:r>
                      <a:r>
                        <a:rPr lang="cs-CZ" sz="2400" b="1" u="sng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:</a:t>
                      </a:r>
                    </a:p>
                    <a:p>
                      <a:endParaRPr lang="cs-CZ" sz="24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  <a:p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*</a:t>
                      </a:r>
                      <a:r>
                        <a:rPr lang="cs-CZ" sz="2400" b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starý papír </a:t>
                      </a:r>
                      <a:endParaRPr lang="cs-CZ" sz="2400" b="1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  <a:p>
                      <a:endParaRPr lang="cs-CZ" sz="2400" b="1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</a:txBody>
                  <a:tcPr marL="45103" marR="45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*</a:t>
                      </a:r>
                      <a:r>
                        <a:rPr lang="cs-CZ" sz="2400" b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čistý balicí papír</a:t>
                      </a:r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 </a:t>
                      </a:r>
                      <a:endParaRPr lang="cs-CZ" sz="240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  <a:p>
                      <a:r>
                        <a:rPr lang="cs-CZ" sz="24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  nebo</a:t>
                      </a:r>
                      <a:r>
                        <a:rPr lang="cs-CZ" sz="240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 mi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krotenový sáček</a:t>
                      </a:r>
                    </a:p>
                    <a:p>
                      <a:endParaRPr lang="cs-CZ" sz="24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</a:txBody>
                  <a:tcPr marL="45103" marR="45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*</a:t>
                      </a:r>
                      <a:r>
                        <a:rPr lang="cs-CZ" sz="2400" b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savý papír </a:t>
                      </a:r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(noviny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)</a:t>
                      </a:r>
                    </a:p>
                    <a:p>
                      <a:endParaRPr lang="cs-CZ" sz="24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</a:txBody>
                  <a:tcPr marL="45103" marR="45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*</a:t>
                      </a:r>
                      <a:r>
                        <a:rPr lang="cs-CZ" sz="2400" b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savou látku</a:t>
                      </a:r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 (utěrku</a:t>
                      </a:r>
                      <a:r>
                        <a:rPr lang="cs-CZ" sz="24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)</a:t>
                      </a:r>
                    </a:p>
                    <a:p>
                      <a:endParaRPr lang="cs-CZ" sz="24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</a:txBody>
                  <a:tcPr marL="45103" marR="45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*</a:t>
                      </a:r>
                      <a:r>
                        <a:rPr lang="cs-CZ" sz="2400" b="1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rovnou desku; </a:t>
                      </a:r>
                      <a:r>
                        <a:rPr lang="cs-CZ" sz="24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mísu, 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  škrob /</a:t>
                      </a:r>
                      <a:r>
                        <a:rPr lang="cs-CZ" sz="12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nebo lepidlo</a:t>
                      </a:r>
                      <a:r>
                        <a:rPr lang="cs-CZ" sz="24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/, váleček 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Georgia"/>
                        </a:rPr>
                        <a:t>  a  struhadlo</a:t>
                      </a:r>
                    </a:p>
                    <a:p>
                      <a:endParaRPr lang="cs-CZ" sz="240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Georgia"/>
                      </a:endParaRPr>
                    </a:p>
                  </a:txBody>
                  <a:tcPr marL="45103" marR="4510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18748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rgbClr val="E6D3CC"/>
                </a:solidFill>
                <a:effectLst/>
                <a:latin typeface="Georgia" pitchFamily="18" charset="0"/>
                <a:cs typeface="Arial" pitchFamily="34" charset="0"/>
              </a:rPr>
              <a:t> 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pc\Desktop\fotky škola\P2170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191" y="4725144"/>
            <a:ext cx="1872806" cy="1404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 škola\P21700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342" y="1363538"/>
            <a:ext cx="1868080" cy="140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Desktop\fotky škola\P217003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594" y="3206493"/>
            <a:ext cx="1754909" cy="131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Desktop\fotky škola\P217003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058986" y="3484977"/>
            <a:ext cx="1994193" cy="149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Desktop\fotky škola\P217004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227283" y="1091798"/>
            <a:ext cx="2088232" cy="156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pc\Desktop\fotky škola\P218006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06146" y="3466703"/>
            <a:ext cx="1359468" cy="1019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\Desktop\fotky škola\P218006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37940" y="5417280"/>
            <a:ext cx="1108554" cy="83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17056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/>
            </a:r>
            <a:b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</a:br>
            <a: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/>
            </a:r>
            <a:b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</a:b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/>
            </a:r>
            <a:b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</a:br>
            <a: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/>
            </a:r>
            <a:b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</a:b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>Ke </a:t>
            </a:r>
            <a: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  <a:t>zkrášlení:</a:t>
            </a:r>
            <a:br>
              <a:rPr lang="cs-CZ" sz="4400" b="1" dirty="0">
                <a:solidFill>
                  <a:schemeClr val="accent4">
                    <a:lumMod val="50000"/>
                  </a:schemeClr>
                </a:solidFill>
                <a:effectLst/>
                <a:latin typeface="Georgia"/>
              </a:rPr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59936" cy="5616624"/>
          </a:xfrm>
        </p:spPr>
        <p:txBody>
          <a:bodyPr>
            <a:normAutofit/>
          </a:bodyPr>
          <a:lstStyle/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rostlinky</a:t>
            </a: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ovoce/sušené/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0" indent="0" fontAlgn="ctr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letá káva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koření/paprika, kari/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barevné nitky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font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temperové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barvy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 </a:t>
            </a:r>
          </a:p>
        </p:txBody>
      </p:sp>
      <p:pic>
        <p:nvPicPr>
          <p:cNvPr id="2050" name="Picture 2" descr="C:\Users\pc\Desktop\fotky škola\P21700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445" y="908719"/>
            <a:ext cx="2536106" cy="1901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fotky škola\P21700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569" y="1731983"/>
            <a:ext cx="2567656" cy="192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fotky škola\P21700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022" y="3930308"/>
            <a:ext cx="2500090" cy="187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fotky škola\P217004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140" y="4725144"/>
            <a:ext cx="1988432" cy="149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9709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Postup: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Papír natrháme na malé kousky (1 až 3 cm) a necháme ho namočený v míse s vodou 12 až 24 hodin.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 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716016" y="620688"/>
            <a:ext cx="4131944" cy="64087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Pak papír rozmělníme na kašičku. </a:t>
            </a: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Do kašičky můžeme zapracovat také různé příměsi a barviva, podle vlastní fantazie. 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Přidáme škrob (1 lžíci) - pro zpevnění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Z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papíru vymačkáme vodu a uděláme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kouli. Tu pak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nastrouháme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</a:p>
        </p:txBody>
      </p:sp>
      <p:pic>
        <p:nvPicPr>
          <p:cNvPr id="3074" name="Picture 2" descr="C:\Users\pc\Desktop\fotky škola\P21700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70" y="3573016"/>
            <a:ext cx="3672409" cy="275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fotky škola\P218006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01208"/>
            <a:ext cx="1728192" cy="129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39279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desku dáme savou látku, na kterou položíme vrstvu novin a na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ně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mikrotenový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sáček.  Z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papíroviny vymačkáme přebytečnou vodu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 rozprostřeme ho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na balicím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papíře. Můžeme jej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přizdobit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 vylisovanými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kvítky a vším,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cokoli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nás napadne.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Pracovní plocha: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pc\Desktop\fotky škola\P21800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281" y="3501008"/>
            <a:ext cx="511631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218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Arch potom pomocí novin zbavujeme přebytečné vody, jak jen to jde.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Nakonec 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můžeme ještě přejet válečkem, aby byl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rovnější.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Pak jej necháme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sušit na novinách.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Usušený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arch </a:t>
            </a:r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papíru opatrně sloupneme. Pokud se nám zkroutil a my ho chceme vyrovnat, můžeme jej, zabalený do látky, přejet napařovací žehličkou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. Na závěr můžeme zarovnat obyčejnými nebo ozdobnými nůžkami.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Závěr: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9" name="Picture 3" descr="C:\Users\pc\Desktop\fotky škola\P218006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827142"/>
            <a:ext cx="2372296" cy="143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81128"/>
            <a:ext cx="2059465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210" y="4581128"/>
            <a:ext cx="2308238" cy="1800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45692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13">
      <a:dk1>
        <a:sysClr val="windowText" lastClr="000000"/>
      </a:dk1>
      <a:lt1>
        <a:srgbClr val="F3FDBF"/>
      </a:lt1>
      <a:dk2>
        <a:srgbClr val="F3FDBF"/>
      </a:dk2>
      <a:lt2>
        <a:srgbClr val="ECFD96"/>
      </a:lt2>
      <a:accent1>
        <a:srgbClr val="E3FD62"/>
      </a:accent1>
      <a:accent2>
        <a:srgbClr val="03E74A"/>
      </a:accent2>
      <a:accent3>
        <a:srgbClr val="DE6C36"/>
      </a:accent3>
      <a:accent4>
        <a:srgbClr val="F9B639"/>
      </a:accent4>
      <a:accent5>
        <a:srgbClr val="74F745"/>
      </a:accent5>
      <a:accent6>
        <a:srgbClr val="FA8D3D"/>
      </a:accent6>
      <a:hlink>
        <a:srgbClr val="FFDE66"/>
      </a:hlink>
      <a:folHlink>
        <a:srgbClr val="9CE33D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459</TotalTime>
  <Words>335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Papír</vt:lpstr>
      <vt:lpstr>Ruční výroba papíru</vt:lpstr>
      <vt:lpstr>Ruční papírna Velké Losiny</vt:lpstr>
      <vt:lpstr>Návod na ruční výrobu papíru</vt:lpstr>
      <vt:lpstr>    Ke zkrášlení: </vt:lpstr>
      <vt:lpstr>Postup:</vt:lpstr>
      <vt:lpstr>Pracovní plocha:</vt:lpstr>
      <vt:lpstr>Závěr: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pc</cp:lastModifiedBy>
  <cp:revision>56</cp:revision>
  <dcterms:modified xsi:type="dcterms:W3CDTF">2013-02-19T15:10:11Z</dcterms:modified>
</cp:coreProperties>
</file>