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72" r:id="rId3"/>
    <p:sldId id="256" r:id="rId4"/>
    <p:sldId id="303" r:id="rId5"/>
    <p:sldId id="302" r:id="rId6"/>
    <p:sldId id="304" r:id="rId7"/>
    <p:sldId id="305" r:id="rId8"/>
    <p:sldId id="306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2B2EA1"/>
    <a:srgbClr val="078B99"/>
    <a:srgbClr val="C12D77"/>
    <a:srgbClr val="27893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434" y="-10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97842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29503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291209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29614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89758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547930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663865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4069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8839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202499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941BE3-A7CB-4506-8FB9-10C33AF0ACC9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343858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941BE3-A7CB-4506-8FB9-10C33AF0ACC9}" type="datetimeFigureOut">
              <a:rPr lang="cs-CZ" smtClean="0"/>
              <a:pPr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23C648-B870-4757-A52F-335393DE98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11474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wmf"/><Relationship Id="rId5" Type="http://schemas.openxmlformats.org/officeDocument/2006/relationships/image" Target="../media/image10.wmf"/><Relationship Id="rId4" Type="http://schemas.openxmlformats.org/officeDocument/2006/relationships/image" Target="../media/image7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Věta se skládá ze slov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67131924"/>
              </p:ext>
            </p:extLst>
          </p:nvPr>
        </p:nvGraphicFramePr>
        <p:xfrm>
          <a:off x="395536" y="692696"/>
          <a:ext cx="8208912" cy="455416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088232"/>
                <a:gridCol w="6120680"/>
              </a:tblGrid>
              <a:tr h="133862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Název školy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Základní škola a mateřská škola, Jetřichov, </a:t>
                      </a:r>
                      <a:r>
                        <a:rPr lang="cs-CZ" sz="2800" kern="1200" dirty="0" smtClean="0">
                          <a:effectLst/>
                        </a:rPr>
                        <a:t>okres </a:t>
                      </a:r>
                      <a:r>
                        <a:rPr lang="cs-CZ" sz="2800" kern="1200" dirty="0">
                          <a:effectLst/>
                        </a:rPr>
                        <a:t>Náchod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Autor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Mgr. Marie Hanzlíková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Datum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</a:rPr>
                        <a:t>10.7.2012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7727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Název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 smtClean="0">
                          <a:effectLst/>
                        </a:rPr>
                        <a:t>VY_32_INOVACE_20_Slovní druhy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Téma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dirty="0" smtClean="0">
                          <a:effectLst/>
                          <a:latin typeface="+mn-lt"/>
                          <a:ea typeface="Times New Roman"/>
                        </a:rPr>
                        <a:t>Slovní druhy – opakování</a:t>
                      </a:r>
                      <a:endParaRPr lang="cs-CZ" sz="280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Ročník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b="0" i="0" dirty="0" smtClean="0">
                          <a:effectLst/>
                          <a:latin typeface="+mn-lt"/>
                          <a:ea typeface="Times New Roman"/>
                        </a:rPr>
                        <a:t>3.,4.</a:t>
                      </a:r>
                      <a:endParaRPr lang="cs-CZ" sz="2800" b="0" i="0" dirty="0">
                        <a:effectLst/>
                        <a:latin typeface="+mn-lt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44620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>
                          <a:effectLst/>
                        </a:rPr>
                        <a:t>Číslo projektu</a:t>
                      </a:r>
                      <a:endParaRPr lang="cs-CZ" sz="2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2800" kern="1200" dirty="0">
                          <a:effectLst/>
                        </a:rPr>
                        <a:t>CZ.1.07/1.4.00/21.0835</a:t>
                      </a:r>
                      <a:endParaRPr lang="cs-CZ" sz="2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1060450" y="22177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Marie\Pictures\LOGO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59102" y="5445224"/>
            <a:ext cx="5714286" cy="1247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644927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sz="2000" dirty="0" smtClean="0"/>
              <a:t>Prezentace slouží k opakování slovních druhů pro žáky 3. i 4. ročníku. Žáci mohou pracovat pod vedením učitele s interaktivní tabulí nebo samostatně na osobním počítači.</a:t>
            </a:r>
          </a:p>
          <a:p>
            <a:pPr algn="just"/>
            <a:r>
              <a:rPr lang="cs-CZ" sz="2000" dirty="0" smtClean="0"/>
              <a:t>Na každém snímku je cvičení s bodovým hodnocením.</a:t>
            </a:r>
          </a:p>
          <a:p>
            <a:pPr algn="just"/>
            <a:r>
              <a:rPr lang="cs-CZ" sz="2000" dirty="0" smtClean="0"/>
              <a:t>Poslední snímek obsahuje tabulku s celkovým hodnocením, které si mohou žáci provést sami v rámci sebehodnocení.</a:t>
            </a:r>
          </a:p>
          <a:p>
            <a:pPr algn="just"/>
            <a:r>
              <a:rPr lang="cs-CZ" sz="2000" dirty="0" smtClean="0"/>
              <a:t>Přechody mezi jednotlivými snímky provádíme kliknutím.</a:t>
            </a:r>
          </a:p>
          <a:p>
            <a:pPr marL="0" indent="0" algn="ctr">
              <a:buNone/>
            </a:pPr>
            <a:r>
              <a:rPr lang="cs-CZ" dirty="0" smtClean="0"/>
              <a:t>Citace:</a:t>
            </a:r>
            <a:endParaRPr lang="cs-CZ" sz="3500" dirty="0" smtClean="0"/>
          </a:p>
          <a:p>
            <a:pPr algn="just"/>
            <a:r>
              <a:rPr lang="cs-CZ" sz="2000" dirty="0" smtClean="0"/>
              <a:t>V prezentaci byly použity obrázky volně dostupné v galerii Microsoft Office.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8924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SLOVNÍ DRUHY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694928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OPAKOVÁNÍ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77659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0629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Na každé stránce získáš body.</a:t>
            </a:r>
            <a:br>
              <a:rPr lang="cs-CZ" b="1" dirty="0" smtClean="0"/>
            </a:br>
            <a:r>
              <a:rPr lang="cs-CZ" b="1" dirty="0" smtClean="0"/>
              <a:t>Sčítej body ze všech </a:t>
            </a:r>
            <a:r>
              <a:rPr lang="cs-CZ" b="1" dirty="0" smtClean="0"/>
              <a:t>stránek                   </a:t>
            </a:r>
            <a:r>
              <a:rPr lang="cs-CZ" b="1" dirty="0" smtClean="0"/>
              <a:t>a nakonec se dozvíš své hodnocení.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5402025"/>
            <a:ext cx="54726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</a:rPr>
              <a:t>Hodně úspěchů!</a:t>
            </a:r>
            <a:endParaRPr lang="cs-CZ" sz="6000" b="1" dirty="0">
              <a:solidFill>
                <a:srgbClr val="FF0000"/>
              </a:solidFill>
            </a:endParaRPr>
          </a:p>
        </p:txBody>
      </p:sp>
      <p:pic>
        <p:nvPicPr>
          <p:cNvPr id="2052" name="Picture 4" descr="C:\Users\Marie\AppData\Local\Microsoft\Windows\Temporary Internet Files\Content.IE5\VX5S5QO6\MP900422793[2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66197" y="2584018"/>
            <a:ext cx="2584546" cy="258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Marie\AppData\Local\Microsoft\Windows\Temporary Internet Files\Content.IE5\VX5S5QO6\MP90040904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48" y="2595713"/>
            <a:ext cx="2599944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Marie\AppData\Local\Microsoft\Windows\Temporary Internet Files\Content.IE5\BOKY0FW1\MP90040037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1280" y="2595713"/>
            <a:ext cx="3901440" cy="25999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3813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8" presetID="34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39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40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1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42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43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3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03232" cy="850106"/>
          </a:xfrm>
        </p:spPr>
        <p:txBody>
          <a:bodyPr>
            <a:normAutofit fontScale="90000"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Doplň správný příklad (max. 10 bodů):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4667" y="1778789"/>
            <a:ext cx="593402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Přídavné jméno (jaký? Který? Čí?):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5949" y="2266328"/>
            <a:ext cx="177196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Zájmeno: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65949" y="2851103"/>
            <a:ext cx="178692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Číslovka: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9512" y="1194014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Podstatné jméno (Kdo? Co?):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3355360"/>
            <a:ext cx="16561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Sloveso: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65949" y="3926565"/>
            <a:ext cx="46672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Příslovce (Jak? Kdy? Kde?):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9512" y="4502305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Předložky: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5949" y="5087080"/>
            <a:ext cx="151241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Spojky: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9512" y="5671855"/>
            <a:ext cx="1498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Částice: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9512" y="6256630"/>
            <a:ext cx="20882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Citoslovce :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279257" y="2851103"/>
            <a:ext cx="2865797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67397" y="2266328"/>
            <a:ext cx="2865797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99792" y="3435877"/>
            <a:ext cx="2865797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886634" y="4020652"/>
            <a:ext cx="2865797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85286" y="4563860"/>
            <a:ext cx="2865797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678359" y="5148635"/>
            <a:ext cx="2865797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678360" y="5752371"/>
            <a:ext cx="2865797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267744" y="6334780"/>
            <a:ext cx="2865797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306332" y="1778789"/>
            <a:ext cx="2865797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133541" y="1194014"/>
            <a:ext cx="2865797" cy="523220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2800" dirty="0"/>
          </a:p>
        </p:txBody>
      </p:sp>
      <p:pic>
        <p:nvPicPr>
          <p:cNvPr id="1026" name="Picture 2" descr="C:\Users\Marie\AppData\Local\Microsoft\Windows\Temporary Internet Files\Content.IE5\FJJN0P6L\MC90039744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588515" y="2464628"/>
            <a:ext cx="1564765" cy="1461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Program Files (x86)\Microsoft Office\MEDIA\CAGCAT10\j0297551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1130" y="4773076"/>
            <a:ext cx="1195121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válný popisek 23"/>
          <p:cNvSpPr/>
          <p:nvPr/>
        </p:nvSpPr>
        <p:spPr>
          <a:xfrm>
            <a:off x="5487790" y="2472473"/>
            <a:ext cx="2022926" cy="971250"/>
          </a:xfrm>
          <a:prstGeom prst="wedgeEllipseCallout">
            <a:avLst>
              <a:gd name="adj1" fmla="val 91392"/>
              <a:gd name="adj2" fmla="val -2677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JUPÍ, TO JE JÍZDA!</a:t>
            </a:r>
            <a:endParaRPr lang="cs-CZ" sz="2000" b="1" dirty="0"/>
          </a:p>
        </p:txBody>
      </p:sp>
      <p:sp>
        <p:nvSpPr>
          <p:cNvPr id="26" name="Oválný popisek 25"/>
          <p:cNvSpPr/>
          <p:nvPr/>
        </p:nvSpPr>
        <p:spPr>
          <a:xfrm>
            <a:off x="7064151" y="4572936"/>
            <a:ext cx="1900337" cy="837309"/>
          </a:xfrm>
          <a:prstGeom prst="wedgeEllipseCallout">
            <a:avLst>
              <a:gd name="adj1" fmla="val -99194"/>
              <a:gd name="adj2" fmla="val 1611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PŮJDEME TUDY.</a:t>
            </a:r>
            <a:endParaRPr lang="cs-CZ" sz="2000" b="1" dirty="0"/>
          </a:p>
        </p:txBody>
      </p:sp>
      <p:sp>
        <p:nvSpPr>
          <p:cNvPr id="27" name="Oválný popisek 26"/>
          <p:cNvSpPr/>
          <p:nvPr/>
        </p:nvSpPr>
        <p:spPr>
          <a:xfrm>
            <a:off x="7064151" y="5637366"/>
            <a:ext cx="1900337" cy="1104002"/>
          </a:xfrm>
          <a:prstGeom prst="wedgeEllipseCallout">
            <a:avLst>
              <a:gd name="adj1" fmla="val -77247"/>
              <a:gd name="adj2" fmla="val -197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AU, MĚ UŽ BOLÍ NOHY!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xmlns="" val="1554997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000"/>
                            </p:stCondLst>
                            <p:childTnLst>
                              <p:par>
                                <p:cTn id="79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8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9" fill="hold">
                            <p:stCondLst>
                              <p:cond delay="2000"/>
                            </p:stCondLst>
                            <p:childTnLst>
                              <p:par>
                                <p:cTn id="140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4" presetID="16" presetClass="entr" presetSubtype="21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6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26" grpId="0" animBg="1"/>
      <p:bldP spid="2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Přiřaď ke slovům číslo slovního druhu: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26976" y="1342239"/>
            <a:ext cx="177504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slon</a:t>
            </a:r>
          </a:p>
          <a:p>
            <a:r>
              <a:rPr lang="cs-CZ" sz="3200" b="1" dirty="0" smtClean="0"/>
              <a:t>vesele</a:t>
            </a:r>
          </a:p>
          <a:p>
            <a:r>
              <a:rPr lang="cs-CZ" sz="3200" b="1" dirty="0" smtClean="0"/>
              <a:t>slaná</a:t>
            </a:r>
          </a:p>
          <a:p>
            <a:r>
              <a:rPr lang="cs-CZ" sz="3200" b="1" dirty="0" smtClean="0"/>
              <a:t>já</a:t>
            </a:r>
          </a:p>
          <a:p>
            <a:r>
              <a:rPr lang="cs-CZ" sz="3200" b="1" dirty="0" smtClean="0"/>
              <a:t>nad</a:t>
            </a:r>
          </a:p>
          <a:p>
            <a:r>
              <a:rPr lang="cs-CZ" sz="3200" b="1" dirty="0" smtClean="0"/>
              <a:t>nechť</a:t>
            </a:r>
          </a:p>
          <a:p>
            <a:r>
              <a:rPr lang="cs-CZ" sz="3200" b="1" dirty="0" smtClean="0"/>
              <a:t>mňau</a:t>
            </a:r>
          </a:p>
          <a:p>
            <a:r>
              <a:rPr lang="cs-CZ" sz="3200" b="1" dirty="0" smtClean="0"/>
              <a:t>smát se</a:t>
            </a:r>
          </a:p>
          <a:p>
            <a:r>
              <a:rPr lang="cs-CZ" sz="3200" b="1" dirty="0" smtClean="0"/>
              <a:t>ale</a:t>
            </a:r>
          </a:p>
          <a:p>
            <a:r>
              <a:rPr lang="cs-CZ" sz="3200" b="1" dirty="0" smtClean="0"/>
              <a:t>osm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076056" y="1219127"/>
            <a:ext cx="812106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</a:t>
            </a:r>
          </a:p>
          <a:p>
            <a:r>
              <a:rPr lang="cs-CZ" sz="3200" b="1" dirty="0" smtClean="0"/>
              <a:t>2</a:t>
            </a:r>
          </a:p>
          <a:p>
            <a:r>
              <a:rPr lang="cs-CZ" sz="3200" b="1" dirty="0" smtClean="0"/>
              <a:t>3</a:t>
            </a:r>
          </a:p>
          <a:p>
            <a:r>
              <a:rPr lang="cs-CZ" sz="3200" b="1" dirty="0" smtClean="0"/>
              <a:t>4</a:t>
            </a:r>
          </a:p>
          <a:p>
            <a:r>
              <a:rPr lang="cs-CZ" sz="3200" b="1" dirty="0" smtClean="0"/>
              <a:t>5</a:t>
            </a:r>
            <a:br>
              <a:rPr lang="cs-CZ" sz="3200" b="1" dirty="0" smtClean="0"/>
            </a:br>
            <a:r>
              <a:rPr lang="cs-CZ" sz="3200" b="1" dirty="0" smtClean="0"/>
              <a:t>6</a:t>
            </a:r>
            <a:br>
              <a:rPr lang="cs-CZ" sz="3200" b="1" dirty="0" smtClean="0"/>
            </a:br>
            <a:r>
              <a:rPr lang="cs-CZ" sz="3200" b="1" dirty="0" smtClean="0"/>
              <a:t>7</a:t>
            </a:r>
            <a:br>
              <a:rPr lang="cs-CZ" sz="3200" b="1" dirty="0" smtClean="0"/>
            </a:br>
            <a:r>
              <a:rPr lang="cs-CZ" sz="3200" b="1" dirty="0" smtClean="0"/>
              <a:t>8</a:t>
            </a:r>
            <a:br>
              <a:rPr lang="cs-CZ" sz="3200" b="1" dirty="0" smtClean="0"/>
            </a:br>
            <a:r>
              <a:rPr lang="cs-CZ" sz="3200" b="1" dirty="0" smtClean="0"/>
              <a:t>9</a:t>
            </a:r>
            <a:br>
              <a:rPr lang="cs-CZ" sz="3200" b="1" dirty="0" smtClean="0"/>
            </a:br>
            <a:r>
              <a:rPr lang="cs-CZ" sz="3200" b="1" dirty="0" smtClean="0"/>
              <a:t>10</a:t>
            </a:r>
            <a:endParaRPr lang="cs-CZ" sz="3200" b="1" dirty="0"/>
          </a:p>
        </p:txBody>
      </p:sp>
      <p:sp>
        <p:nvSpPr>
          <p:cNvPr id="15" name="Šipka doprava 14"/>
          <p:cNvSpPr/>
          <p:nvPr/>
        </p:nvSpPr>
        <p:spPr>
          <a:xfrm rot="16200000">
            <a:off x="5256076" y="2744924"/>
            <a:ext cx="4392489" cy="2304256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MAX. 10 BODŮ</a:t>
            </a:r>
            <a:endParaRPr lang="cs-CZ" sz="4000" b="1" dirty="0">
              <a:solidFill>
                <a:srgbClr val="FF0000"/>
              </a:solidFill>
            </a:endParaRPr>
          </a:p>
        </p:txBody>
      </p:sp>
      <p:cxnSp>
        <p:nvCxnSpPr>
          <p:cNvPr id="17" name="Přímá spojnice se šipkou 16"/>
          <p:cNvCxnSpPr/>
          <p:nvPr/>
        </p:nvCxnSpPr>
        <p:spPr>
          <a:xfrm flipV="1">
            <a:off x="1187624" y="1556792"/>
            <a:ext cx="3888432" cy="14401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>
            <a:off x="1497436" y="2132856"/>
            <a:ext cx="3731020" cy="176419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1358797" y="2060848"/>
            <a:ext cx="3869659" cy="64807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827584" y="2492896"/>
            <a:ext cx="4400872" cy="7024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1187624" y="3573016"/>
            <a:ext cx="3888432" cy="7920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1439630" y="4107290"/>
            <a:ext cx="3636426" cy="133793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>
            <a:off x="1492424" y="4653136"/>
            <a:ext cx="3583632" cy="129614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1814752" y="3429000"/>
            <a:ext cx="3413704" cy="16201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V="1">
            <a:off x="1022276" y="4869160"/>
            <a:ext cx="4206180" cy="756085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1214500" y="2996952"/>
            <a:ext cx="3861556" cy="309634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782665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iterate type="wd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4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4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6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4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72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suction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13" grpId="0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Roztřiď slova (max. 12 bodů) :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51520" y="2420888"/>
            <a:ext cx="2160240" cy="22322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Rovnoramenný trojúhelník 3"/>
          <p:cNvSpPr/>
          <p:nvPr/>
        </p:nvSpPr>
        <p:spPr>
          <a:xfrm>
            <a:off x="238245" y="1356830"/>
            <a:ext cx="2173515" cy="108012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PODSTATNÁ JMÉNA</a:t>
            </a:r>
            <a:endParaRPr lang="cs-CZ" sz="1400" b="1" dirty="0"/>
          </a:p>
        </p:txBody>
      </p:sp>
      <p:sp>
        <p:nvSpPr>
          <p:cNvPr id="5" name="Obdélník 4"/>
          <p:cNvSpPr/>
          <p:nvPr/>
        </p:nvSpPr>
        <p:spPr>
          <a:xfrm>
            <a:off x="3275856" y="2472916"/>
            <a:ext cx="2160240" cy="2180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228184" y="2472916"/>
            <a:ext cx="2160240" cy="2180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Rovnoramenný trojúhelník 6"/>
          <p:cNvSpPr/>
          <p:nvPr/>
        </p:nvSpPr>
        <p:spPr>
          <a:xfrm>
            <a:off x="3260636" y="1392796"/>
            <a:ext cx="2173515" cy="108012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PŘÍDAVNÁ JMÉNA</a:t>
            </a:r>
            <a:endParaRPr lang="cs-CZ" sz="1400" b="1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6214909" y="1392796"/>
            <a:ext cx="2173515" cy="1080120"/>
          </a:xfrm>
          <a:prstGeom prst="triangl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/>
              <a:t>SLOVESA</a:t>
            </a:r>
            <a:endParaRPr lang="cs-CZ" sz="1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6581586" y="564101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štěkají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6211233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běží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26149" y="5226475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běžky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0846" y="6271241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školník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80698" y="4653136"/>
            <a:ext cx="193106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radujeme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651315" y="4671463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školní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522314" y="4653136"/>
            <a:ext cx="19461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radostná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43538" y="6225790"/>
            <a:ext cx="14786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školit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635896" y="5144000"/>
            <a:ext cx="219871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běžecký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775314" y="5641016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radost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615311" y="5144000"/>
            <a:ext cx="14401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štěkání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2442" y="5728379"/>
            <a:ext cx="22630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uštěkaný</a:t>
            </a:r>
            <a:endParaRPr lang="cs-CZ" sz="3200" dirty="0"/>
          </a:p>
        </p:txBody>
      </p:sp>
      <p:pic>
        <p:nvPicPr>
          <p:cNvPr id="1026" name="Picture 2" descr="C:\Users\Marie\AppData\Local\Microsoft\Windows\Temporary Internet Files\Content.IE5\XM2V0L90\MC900434381[2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05724" y="4786831"/>
            <a:ext cx="1809750" cy="1831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866179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1.48148E-6 L 0.64584 -0.30255 " pathEditMode="relative" rAng="0" ptsTypes="AA">
                                      <p:cBhvr>
                                        <p:cTn id="4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2292" y="-15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7037E-7 L -0.02049 -0.39907 " pathEditMode="relative" rAng="0" ptsTypes="AA">
                                      <p:cBhvr>
                                        <p:cTn id="4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24" y="-19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22222E-6 L 0.30989 -0.47222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5486" y="-2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4.44444E-6 L -0.01875 -0.478 " pathEditMode="relative" rAng="0" ptsTypes="AA">
                                      <p:cBhvr>
                                        <p:cTn id="5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38" y="-239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4.81481E-6 L -0.02309 -0.24212 " pathEditMode="relative" rAng="0" ptsTypes="AA">
                                      <p:cBhvr>
                                        <p:cTn id="5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63" y="-1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59259E-6 L -0.04913 -0.22963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5" y="-11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7037E-6 L -0.36163 -0.22848 " pathEditMode="relative" rAng="0" ptsTypes="AA">
                                      <p:cBhvr>
                                        <p:cTn id="6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090" y="-1143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96296E-6 L 0.29809 -0.45046 " pathEditMode="relative" rAng="0" ptsTypes="AA">
                                      <p:cBhvr>
                                        <p:cTn id="7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896" y="-225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59259E-6 L -0.34167 -0.08727 " pathEditMode="relative" rAng="0" ptsTypes="AA">
                                      <p:cBhvr>
                                        <p:cTn id="7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083" y="-4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59259E-6 L -0.67222 -0.22963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3611" y="-114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3.7037E-6 L -0.00712 -0.29144 " pathEditMode="relative" rAng="0" ptsTypes="AA">
                                      <p:cBhvr>
                                        <p:cTn id="8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65" y="-1458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4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3.7037E-7 L 0.00799 -0.31181 " pathEditMode="relative" rAng="0" ptsTypes="AA">
                                      <p:cBhvr>
                                        <p:cTn id="8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99" y="-15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Označ v textu </a:t>
            </a:r>
            <a:r>
              <a:rPr lang="cs-CZ" b="1" dirty="0" smtClean="0">
                <a:solidFill>
                  <a:srgbClr val="2B2EA1"/>
                </a:solidFill>
              </a:rPr>
              <a:t>předložky (modře) </a:t>
            </a:r>
            <a:r>
              <a:rPr lang="cs-CZ" b="1" dirty="0" smtClean="0"/>
              <a:t>a </a:t>
            </a:r>
            <a:r>
              <a:rPr lang="cs-CZ" b="1" dirty="0" smtClean="0">
                <a:solidFill>
                  <a:srgbClr val="FF0000"/>
                </a:solidFill>
              </a:rPr>
              <a:t>spojky (červeně) </a:t>
            </a:r>
            <a:r>
              <a:rPr lang="cs-CZ" b="1" dirty="0" smtClean="0"/>
              <a:t>-</a:t>
            </a:r>
            <a:r>
              <a:rPr lang="cs-CZ" b="1" dirty="0" smtClean="0">
                <a:solidFill>
                  <a:srgbClr val="FF0000"/>
                </a:solidFill>
              </a:rPr>
              <a:t>  </a:t>
            </a:r>
            <a:r>
              <a:rPr lang="cs-CZ" b="1" dirty="0" smtClean="0"/>
              <a:t>max. 12 bodů: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208912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/>
              <a:t>V košíku na polštáři spalo černé a bílé kotě. Anička nalila do misky mléko. Černé kotě utíkalo k misce, ale bílé spalo dál. Za chvíli se </a:t>
            </a:r>
            <a:r>
              <a:rPr lang="cs-CZ" sz="3200" dirty="0" smtClean="0"/>
              <a:t>probudilo          </a:t>
            </a:r>
            <a:r>
              <a:rPr lang="cs-CZ" sz="3200" dirty="0" smtClean="0"/>
              <a:t>i bílé. Pospíchalo k misce, aby se napilo, ale ta byla prázdná. Anička rychle přilila mléko z láhve.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7334" y="4191729"/>
            <a:ext cx="8208912" cy="2554545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sz="3200" b="1" dirty="0" smtClean="0">
                <a:solidFill>
                  <a:srgbClr val="2B2EA1"/>
                </a:solidFill>
              </a:rPr>
              <a:t>V</a:t>
            </a:r>
            <a:r>
              <a:rPr lang="cs-CZ" sz="3200" dirty="0" smtClean="0"/>
              <a:t> košíku </a:t>
            </a:r>
            <a:r>
              <a:rPr lang="cs-CZ" sz="3200" b="1" dirty="0" smtClean="0">
                <a:solidFill>
                  <a:srgbClr val="2B2EA1"/>
                </a:solidFill>
              </a:rPr>
              <a:t>na</a:t>
            </a:r>
            <a:r>
              <a:rPr lang="cs-CZ" sz="3200" dirty="0" smtClean="0"/>
              <a:t> polštáři spalo černé </a:t>
            </a:r>
            <a:r>
              <a:rPr lang="cs-CZ" sz="3200" b="1" dirty="0" smtClean="0">
                <a:solidFill>
                  <a:srgbClr val="FF0000"/>
                </a:solidFill>
              </a:rPr>
              <a:t>a</a:t>
            </a:r>
            <a:r>
              <a:rPr lang="cs-CZ" sz="3200" dirty="0" smtClean="0"/>
              <a:t> bílé kotě. Anička nalila </a:t>
            </a:r>
            <a:r>
              <a:rPr lang="cs-CZ" sz="3200" b="1" dirty="0" smtClean="0">
                <a:solidFill>
                  <a:srgbClr val="2B2EA1"/>
                </a:solidFill>
              </a:rPr>
              <a:t>do</a:t>
            </a:r>
            <a:r>
              <a:rPr lang="cs-CZ" sz="3200" dirty="0" smtClean="0"/>
              <a:t> misky mléko. Černé kotě utíkalo </a:t>
            </a:r>
            <a:r>
              <a:rPr lang="cs-CZ" sz="3200" b="1" dirty="0" smtClean="0">
                <a:solidFill>
                  <a:srgbClr val="2B2EA1"/>
                </a:solidFill>
              </a:rPr>
              <a:t>k</a:t>
            </a:r>
            <a:r>
              <a:rPr lang="cs-CZ" sz="3200" dirty="0" smtClean="0"/>
              <a:t> misce, </a:t>
            </a:r>
            <a:r>
              <a:rPr lang="cs-CZ" sz="3200" b="1" dirty="0" smtClean="0">
                <a:solidFill>
                  <a:srgbClr val="FF0000"/>
                </a:solidFill>
              </a:rPr>
              <a:t>ale</a:t>
            </a:r>
            <a:r>
              <a:rPr lang="cs-CZ" sz="3200" dirty="0" smtClean="0"/>
              <a:t> bílé spalo dál. </a:t>
            </a:r>
            <a:r>
              <a:rPr lang="cs-CZ" sz="3200" b="1" dirty="0" smtClean="0">
                <a:solidFill>
                  <a:srgbClr val="2B2EA1"/>
                </a:solidFill>
              </a:rPr>
              <a:t>Za</a:t>
            </a:r>
            <a:r>
              <a:rPr lang="cs-CZ" sz="3200" dirty="0" smtClean="0"/>
              <a:t> chvíli se probudilo </a:t>
            </a:r>
            <a:r>
              <a:rPr lang="cs-CZ" sz="3200" b="1" dirty="0" smtClean="0">
                <a:solidFill>
                  <a:srgbClr val="FF0000"/>
                </a:solidFill>
              </a:rPr>
              <a:t>i</a:t>
            </a:r>
            <a:r>
              <a:rPr lang="cs-CZ" sz="3200" dirty="0" smtClean="0"/>
              <a:t> bílé. Pospíchalo </a:t>
            </a:r>
            <a:r>
              <a:rPr lang="cs-CZ" sz="3200" b="1" dirty="0" smtClean="0">
                <a:solidFill>
                  <a:srgbClr val="2B2EA1"/>
                </a:solidFill>
              </a:rPr>
              <a:t>k</a:t>
            </a:r>
            <a:r>
              <a:rPr lang="cs-CZ" sz="3200" dirty="0" smtClean="0"/>
              <a:t> misce, </a:t>
            </a:r>
            <a:r>
              <a:rPr lang="cs-CZ" sz="3200" b="1" dirty="0" smtClean="0">
                <a:solidFill>
                  <a:srgbClr val="FF0000"/>
                </a:solidFill>
              </a:rPr>
              <a:t>aby</a:t>
            </a:r>
            <a:r>
              <a:rPr lang="cs-CZ" sz="3200" dirty="0" smtClean="0"/>
              <a:t> se napilo, </a:t>
            </a:r>
            <a:r>
              <a:rPr lang="cs-CZ" sz="3200" b="1" dirty="0" smtClean="0">
                <a:solidFill>
                  <a:srgbClr val="FF0000"/>
                </a:solidFill>
              </a:rPr>
              <a:t>avšak</a:t>
            </a:r>
            <a:r>
              <a:rPr lang="cs-CZ" sz="3200" dirty="0" smtClean="0"/>
              <a:t> ta byla prázdná. Anička rychle přilila mléko </a:t>
            </a:r>
            <a:r>
              <a:rPr lang="cs-CZ" sz="3200" b="1" dirty="0" smtClean="0">
                <a:solidFill>
                  <a:srgbClr val="2B2EA1"/>
                </a:solidFill>
              </a:rPr>
              <a:t>z</a:t>
            </a:r>
            <a:r>
              <a:rPr lang="cs-CZ" sz="3200" dirty="0" smtClean="0"/>
              <a:t> láhve.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787180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Hodnocení :</a:t>
            </a:r>
            <a:endParaRPr lang="cs-CZ" b="1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951321586"/>
              </p:ext>
            </p:extLst>
          </p:nvPr>
        </p:nvGraphicFramePr>
        <p:xfrm>
          <a:off x="179512" y="1289109"/>
          <a:ext cx="8856985" cy="5334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76264"/>
                <a:gridCol w="936104"/>
                <a:gridCol w="554461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44 - 40  bodů</a:t>
                      </a:r>
                    </a:p>
                    <a:p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Výborně, chválím, slovní druhy už poznáš.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39</a:t>
                      </a:r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– 35 bodů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Chválím, ale sem tam ti ještě něco unikne, procvičuj!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34  - 30</a:t>
                      </a:r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bodů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Ještě</a:t>
                      </a:r>
                      <a:r>
                        <a:rPr lang="cs-CZ" sz="3200" b="1" baseline="0" dirty="0" smtClean="0">
                          <a:solidFill>
                            <a:schemeClr val="tx1"/>
                          </a:solidFill>
                        </a:rPr>
                        <a:t> to ujde, musíš ale hodně procvičovat!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29 – 20 bodů</a:t>
                      </a:r>
                    </a:p>
                    <a:p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Slovní druhy ještě moc neovládáš, hodně se uč!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19 – 0 bodů</a:t>
                      </a:r>
                    </a:p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         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endParaRPr lang="cs-CZ" sz="3200"/>
                    </a:p>
                  </a:txBody>
                  <a:tcP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dirty="0" smtClean="0">
                          <a:solidFill>
                            <a:schemeClr val="tx1"/>
                          </a:solidFill>
                        </a:rPr>
                        <a:t>Tohle opravdu nestačí, máš před sebou hodně práce!</a:t>
                      </a:r>
                      <a:endParaRPr lang="cs-CZ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 descr="C:\Users\Marie\AppData\Local\Microsoft\Windows\Temporary Internet Files\Content.IE5\KAZF3G12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02720" y="2564904"/>
            <a:ext cx="1011291" cy="8338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ie\AppData\Local\Microsoft\Windows\Temporary Internet Files\Content.IE5\4II3G4ER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37653" y="3589363"/>
            <a:ext cx="764034" cy="72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ie\AppData\Local\Microsoft\Windows\Temporary Internet Files\Content.IE5\9REBFI0U\MC90043438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70601" y="1484784"/>
            <a:ext cx="720080" cy="7289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Marie\AppData\Local\Microsoft\Windows\Temporary Internet Files\Content.IE5\WQ2ZLYAU\MC90043439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97798" y="5583450"/>
            <a:ext cx="865686" cy="881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Marie\AppData\Local\Microsoft\Windows\Temporary Internet Files\Content.IE5\KAZF3G12\MC90043440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3211" y="4567097"/>
            <a:ext cx="814860" cy="7641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869697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1711</TotalTime>
  <Words>449</Words>
  <Application>Microsoft Office PowerPoint</Application>
  <PresentationFormat>Předvádění na obrazovce (4:3)</PresentationFormat>
  <Paragraphs>90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Věta se skládá ze slov</vt:lpstr>
      <vt:lpstr>Anotace:</vt:lpstr>
      <vt:lpstr>SLOVNÍ DRUHY</vt:lpstr>
      <vt:lpstr>Na každé stránce získáš body. Sčítej body ze všech stránek                   a nakonec se dozvíš své hodnocení.</vt:lpstr>
      <vt:lpstr>Doplň správný příklad (max. 10 bodů):</vt:lpstr>
      <vt:lpstr>Přiřaď ke slovům číslo slovního druhu:</vt:lpstr>
      <vt:lpstr>Roztřiď slova (max. 12 bodů) :</vt:lpstr>
      <vt:lpstr>Označ v textu předložky (modře) a spojky (červeně) -  max. 12 bodů:</vt:lpstr>
      <vt:lpstr>Hodnocení 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SLOVNÍ DRUHY</dc:title>
  <dc:creator>Marie</dc:creator>
  <cp:lastModifiedBy>Dum</cp:lastModifiedBy>
  <cp:revision>130</cp:revision>
  <dcterms:created xsi:type="dcterms:W3CDTF">2012-11-17T10:23:48Z</dcterms:created>
  <dcterms:modified xsi:type="dcterms:W3CDTF">2013-02-19T15:33:21Z</dcterms:modified>
</cp:coreProperties>
</file>