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VY_12_INOVACE_18_ Podstatná jména III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Podstatná jména III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VY_12_INOVACE_18_ Podstatná jména III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Podstatná jména III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foglobe.cz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foglobe.cz/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773674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žákům  5. ročníku, pro výuku českého jazyka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Prezentace na interaktivní tabuli.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Pomůcky: interaktivní pero, fixy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Inovace: interaktivní způsob učení, získání informací </a:t>
            </a:r>
          </a:p>
          <a:p>
            <a:pPr marL="0" indent="0">
              <a:buNone/>
            </a:pPr>
            <a:r>
              <a:rPr lang="cs-CZ" sz="2400" dirty="0"/>
              <a:t>     o řece </a:t>
            </a:r>
            <a:r>
              <a:rPr lang="cs-CZ" sz="2400" dirty="0" smtClean="0"/>
              <a:t>Střele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Metodické pokyny: podstatná jména rodu </a:t>
            </a:r>
            <a:r>
              <a:rPr lang="cs-CZ" sz="2400" dirty="0" smtClean="0"/>
              <a:t>středního </a:t>
            </a:r>
            <a:r>
              <a:rPr lang="cs-CZ" sz="2400" dirty="0"/>
              <a:t>a jejich vzory, pravopis  koncovek podstatných jmen rodu </a:t>
            </a:r>
            <a:r>
              <a:rPr lang="cs-CZ" sz="2400" dirty="0" smtClean="0"/>
              <a:t>středního,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     ve vyhledávači </a:t>
            </a:r>
            <a:r>
              <a:rPr lang="cs-CZ" sz="2400" dirty="0" smtClean="0">
                <a:hlinkClick r:id="rId2"/>
              </a:rPr>
              <a:t>www.infoglobe.cz</a:t>
            </a:r>
            <a:r>
              <a:rPr lang="cs-CZ" sz="2400" dirty="0" smtClean="0"/>
              <a:t> si </a:t>
            </a:r>
            <a:r>
              <a:rPr lang="cs-CZ" sz="2400" dirty="0"/>
              <a:t>zadej heslo řeka </a:t>
            </a:r>
            <a:r>
              <a:rPr lang="cs-CZ" sz="2400" dirty="0" smtClean="0"/>
              <a:t>Střela </a:t>
            </a:r>
            <a:r>
              <a:rPr lang="cs-CZ" sz="2400" dirty="0"/>
              <a:t>a</a:t>
            </a:r>
          </a:p>
          <a:p>
            <a:pPr marL="0" indent="0">
              <a:buNone/>
            </a:pPr>
            <a:r>
              <a:rPr lang="cs-CZ" sz="2400" dirty="0"/>
              <a:t>     vyhledej informace – skupinová práce</a:t>
            </a:r>
          </a:p>
          <a:p>
            <a:endParaRPr lang="cs-CZ" sz="20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Podstatná jména rodu středního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14777" y="2059111"/>
            <a:ext cx="8514447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 poli se vine cesta, která nás zavede až do údolí řeky Střely. </a:t>
            </a:r>
          </a:p>
          <a:p>
            <a:r>
              <a:rPr lang="cs-CZ" sz="2400" b="1" dirty="0" smtClean="0"/>
              <a:t>Na nebi ani mráček, hurá na výlet.</a:t>
            </a:r>
          </a:p>
          <a:p>
            <a:r>
              <a:rPr lang="cs-CZ" sz="2400" b="1" dirty="0" smtClean="0"/>
              <a:t>Náš Brok, ještě štěně, chtěl se mnou. U řeky bylo krásně, </a:t>
            </a:r>
          </a:p>
          <a:p>
            <a:r>
              <a:rPr lang="cs-CZ" sz="2400" b="1" dirty="0" smtClean="0"/>
              <a:t>jen vodáci se svými vesly a pádly narušili na chvíli to krásné ticho.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437112"/>
            <a:ext cx="57309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 podtrhni podstatná jména rodu středního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 urči jejich vzor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 urči ostatní mluvnické kategorie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0683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Vzory podstatných jmen rodu středního</a:t>
            </a:r>
            <a:endParaRPr lang="cs-CZ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530801"/>
              </p:ext>
            </p:extLst>
          </p:nvPr>
        </p:nvGraphicFramePr>
        <p:xfrm>
          <a:off x="1475656" y="1628800"/>
          <a:ext cx="6096000" cy="2931160"/>
        </p:xfrm>
        <a:graphic>
          <a:graphicData uri="http://schemas.openxmlformats.org/drawingml/2006/table">
            <a:tbl>
              <a:tblPr firstRow="1">
                <a:tableStyleId>{00A15C55-8517-42AA-B614-E9B94910E393}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Město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Moře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Kuře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Stavení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963961" y="5301208"/>
            <a:ext cx="72160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Kopyto, koště, srdce, cukroví, poupě, zábradlí, křídlo, vejce, srnče, </a:t>
            </a:r>
          </a:p>
          <a:p>
            <a:r>
              <a:rPr lang="cs-CZ" sz="2000" b="1" dirty="0"/>
              <a:t>h</a:t>
            </a:r>
            <a:r>
              <a:rPr lang="cs-CZ" sz="2000" b="1" dirty="0" smtClean="0"/>
              <a:t>řiště, kladivo, podkroví, sele, zelí, strašidlo, pole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13922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Doplň koncovky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5" y="1954560"/>
            <a:ext cx="732046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Pod kol___, chutné </a:t>
            </a:r>
            <a:r>
              <a:rPr lang="cs-CZ" sz="2200" dirty="0" err="1" smtClean="0"/>
              <a:t>cukrov</a:t>
            </a:r>
            <a:r>
              <a:rPr lang="cs-CZ" sz="2200" dirty="0" smtClean="0"/>
              <a:t>___, mezi </a:t>
            </a:r>
            <a:r>
              <a:rPr lang="cs-CZ" sz="2200" dirty="0" err="1" smtClean="0"/>
              <a:t>pol</a:t>
            </a:r>
            <a:r>
              <a:rPr lang="cs-CZ" sz="2200" dirty="0" smtClean="0"/>
              <a:t>___, pod </a:t>
            </a:r>
            <a:r>
              <a:rPr lang="cs-CZ" sz="2200" dirty="0" err="1" smtClean="0"/>
              <a:t>umyvadl</a:t>
            </a:r>
            <a:r>
              <a:rPr lang="cs-CZ" sz="2200" dirty="0" smtClean="0"/>
              <a:t>___,</a:t>
            </a:r>
          </a:p>
          <a:p>
            <a:r>
              <a:rPr lang="cs-CZ" sz="2200" dirty="0"/>
              <a:t>v</a:t>
            </a:r>
            <a:r>
              <a:rPr lang="cs-CZ" sz="2200" dirty="0" smtClean="0"/>
              <a:t>edle </a:t>
            </a:r>
            <a:r>
              <a:rPr lang="cs-CZ" sz="2200" dirty="0" err="1" smtClean="0"/>
              <a:t>zábradl</a:t>
            </a:r>
            <a:r>
              <a:rPr lang="cs-CZ" sz="2200" dirty="0" smtClean="0"/>
              <a:t>___, čistými </a:t>
            </a:r>
            <a:r>
              <a:rPr lang="cs-CZ" sz="2200" dirty="0" err="1" smtClean="0"/>
              <a:t>prostěradl</a:t>
            </a:r>
            <a:r>
              <a:rPr lang="cs-CZ" sz="2200" dirty="0" smtClean="0"/>
              <a:t>____, na neb____, </a:t>
            </a:r>
            <a:r>
              <a:rPr lang="cs-CZ" sz="2200" dirty="0" err="1" smtClean="0"/>
              <a:t>uhl</a:t>
            </a:r>
            <a:r>
              <a:rPr lang="cs-CZ" sz="2200" dirty="0" smtClean="0"/>
              <a:t>___,</a:t>
            </a:r>
          </a:p>
          <a:p>
            <a:r>
              <a:rPr lang="cs-CZ" sz="2200" dirty="0"/>
              <a:t>s</a:t>
            </a:r>
            <a:r>
              <a:rPr lang="cs-CZ" sz="2200" dirty="0" smtClean="0"/>
              <a:t> rozsvícenými </a:t>
            </a:r>
            <a:r>
              <a:rPr lang="cs-CZ" sz="2200" dirty="0" err="1" smtClean="0"/>
              <a:t>světl</a:t>
            </a:r>
            <a:r>
              <a:rPr lang="cs-CZ" sz="2200" dirty="0" smtClean="0"/>
              <a:t>____, o </a:t>
            </a:r>
            <a:r>
              <a:rPr lang="cs-CZ" sz="2200" dirty="0" err="1" smtClean="0"/>
              <a:t>strašidl</a:t>
            </a:r>
            <a:r>
              <a:rPr lang="cs-CZ" sz="2200" dirty="0" smtClean="0"/>
              <a:t>_____,  pevné zdrav____,</a:t>
            </a:r>
          </a:p>
          <a:p>
            <a:r>
              <a:rPr lang="cs-CZ" sz="2200" dirty="0"/>
              <a:t>u</a:t>
            </a:r>
            <a:r>
              <a:rPr lang="cs-CZ" sz="2200" dirty="0" smtClean="0"/>
              <a:t>mělými barviv____, se </a:t>
            </a:r>
            <a:r>
              <a:rPr lang="cs-CZ" sz="2200" dirty="0" err="1" smtClean="0"/>
              <a:t>štěň</a:t>
            </a:r>
            <a:r>
              <a:rPr lang="cs-CZ" sz="2200" dirty="0" smtClean="0"/>
              <a:t>_____, plavba po </a:t>
            </a:r>
            <a:r>
              <a:rPr lang="cs-CZ" sz="2200" dirty="0" err="1" smtClean="0"/>
              <a:t>Lab</a:t>
            </a:r>
            <a:r>
              <a:rPr lang="cs-CZ" sz="2200" dirty="0" smtClean="0"/>
              <a:t>____, máme</a:t>
            </a:r>
          </a:p>
          <a:p>
            <a:r>
              <a:rPr lang="cs-CZ" sz="2200" dirty="0"/>
              <a:t>n</a:t>
            </a:r>
            <a:r>
              <a:rPr lang="cs-CZ" sz="2200" dirty="0" smtClean="0"/>
              <a:t>ové </a:t>
            </a:r>
            <a:r>
              <a:rPr lang="cs-CZ" sz="2200" dirty="0" err="1" smtClean="0"/>
              <a:t>pokrov</a:t>
            </a:r>
            <a:r>
              <a:rPr lang="cs-CZ" sz="2200" dirty="0" smtClean="0"/>
              <a:t>____,  mezi velkými čísl_____, </a:t>
            </a:r>
            <a:r>
              <a:rPr lang="cs-CZ" sz="2200" dirty="0" err="1" smtClean="0"/>
              <a:t>Vrchlab</a:t>
            </a:r>
            <a:r>
              <a:rPr lang="cs-CZ" sz="2200" dirty="0" smtClean="0"/>
              <a:t>____, srazili</a:t>
            </a:r>
          </a:p>
          <a:p>
            <a:r>
              <a:rPr lang="cs-CZ" sz="2200" dirty="0"/>
              <a:t>s</a:t>
            </a:r>
            <a:r>
              <a:rPr lang="cs-CZ" sz="2200" dirty="0" smtClean="0"/>
              <a:t>e čel____, houpacími křesl____, loďka s </a:t>
            </a:r>
            <a:r>
              <a:rPr lang="cs-CZ" sz="2200" dirty="0" err="1" smtClean="0"/>
              <a:t>vesl</a:t>
            </a:r>
            <a:r>
              <a:rPr lang="cs-CZ" sz="2200" dirty="0" smtClean="0"/>
              <a:t>___ a </a:t>
            </a:r>
            <a:r>
              <a:rPr lang="cs-CZ" sz="2200" dirty="0" err="1" smtClean="0"/>
              <a:t>pádl</a:t>
            </a:r>
            <a:r>
              <a:rPr lang="cs-CZ" sz="2200" dirty="0" smtClean="0"/>
              <a:t>____ </a:t>
            </a:r>
          </a:p>
          <a:p>
            <a:endParaRPr lang="cs-CZ" sz="2200" dirty="0"/>
          </a:p>
          <a:p>
            <a:endParaRPr lang="cs-CZ" sz="2200" dirty="0" smtClean="0"/>
          </a:p>
          <a:p>
            <a:r>
              <a:rPr lang="cs-CZ" sz="2200" dirty="0" smtClean="0"/>
              <a:t>Štěně – 2.p.č.mn.-   __________________</a:t>
            </a:r>
          </a:p>
          <a:p>
            <a:r>
              <a:rPr lang="cs-CZ" sz="2200" dirty="0" smtClean="0"/>
              <a:t>Páže – 7.p.č.mn. -    __________________</a:t>
            </a:r>
          </a:p>
          <a:p>
            <a:r>
              <a:rPr lang="cs-CZ" sz="2200" dirty="0" smtClean="0"/>
              <a:t>Sele – 4.p.č.mn. -     __________________</a:t>
            </a:r>
          </a:p>
          <a:p>
            <a:r>
              <a:rPr lang="cs-CZ" sz="2200" dirty="0" smtClean="0"/>
              <a:t>Kotě – 7.p.č.j. -         __________________ 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83448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Podstatná jména rodu středního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14777" y="2059111"/>
            <a:ext cx="8514447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Mezi poli se vine cesta, která nás zavede až do údolí řeky Střely. </a:t>
            </a:r>
          </a:p>
          <a:p>
            <a:r>
              <a:rPr lang="cs-CZ" sz="2400" b="1" dirty="0" smtClean="0"/>
              <a:t>Na nebi ani mráček, hurá na výlet.</a:t>
            </a:r>
          </a:p>
          <a:p>
            <a:r>
              <a:rPr lang="cs-CZ" sz="2400" b="1" dirty="0" smtClean="0"/>
              <a:t>Náš Brok, ještě štěně, chtěl se mnou. U řeky bylo krásně, </a:t>
            </a:r>
          </a:p>
          <a:p>
            <a:r>
              <a:rPr lang="cs-CZ" sz="2400" b="1" dirty="0" smtClean="0"/>
              <a:t>jen vodáci se svými vesly a pádly narušili na chvíli to krásné ticho.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3126" y="4725144"/>
            <a:ext cx="83977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Řeka Střela protéká pod Koryty, víš kam teče dále, do jaké řeky se vlévá?</a:t>
            </a:r>
          </a:p>
          <a:p>
            <a:r>
              <a:rPr lang="cs-CZ" sz="2200" dirty="0" smtClean="0"/>
              <a:t>Není to od nás daleko, to bys měl vědět.</a:t>
            </a:r>
          </a:p>
        </p:txBody>
      </p:sp>
    </p:spTree>
    <p:extLst>
      <p:ext uri="{BB962C8B-B14F-4D97-AF65-F5344CB8AC3E}">
        <p14:creationId xmlns:p14="http://schemas.microsoft.com/office/powerpoint/2010/main" val="200811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dirty="0" smtClean="0"/>
              <a:t>Střela - </a:t>
            </a:r>
            <a:r>
              <a:rPr lang="cs-CZ" sz="2800" dirty="0">
                <a:hlinkClick r:id="rId2"/>
              </a:rPr>
              <a:t>www.infoglobe.cz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Kde a v jaké nadmořské výšce řeka pramení, jak dlouhý je její tok?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Jmenovala se dříve v jedné její části Bělecká řeka? Podle místa kudy protékala?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Jakou horu  a s jakým jménem obtéká? Můžeme ji z našeho okolí vidět, odkud přesně?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Teče přes Plasy?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Do jaké řeky ústí?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233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456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Podstatná jména rodu středního</vt:lpstr>
      <vt:lpstr>Vzory podstatných jmen rodu středního</vt:lpstr>
      <vt:lpstr>Doplň koncovky</vt:lpstr>
      <vt:lpstr>Podstatná jména rodu středního</vt:lpstr>
      <vt:lpstr>Střela - www.infoglobe.cz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17</cp:revision>
  <dcterms:created xsi:type="dcterms:W3CDTF">2011-08-21T15:31:45Z</dcterms:created>
  <dcterms:modified xsi:type="dcterms:W3CDTF">2011-12-13T12:15:01Z</dcterms:modified>
</cp:coreProperties>
</file>