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5" r:id="rId4"/>
    <p:sldId id="266" r:id="rId5"/>
    <p:sldId id="268" r:id="rId6"/>
    <p:sldId id="264" r:id="rId7"/>
    <p:sldId id="272" r:id="rId8"/>
    <p:sldId id="270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7C465-0A01-4B74-A3A3-4B99B0BF90CB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7C5A4-1127-4D6E-9F2F-6D46D08366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7C465-0A01-4B74-A3A3-4B99B0BF90CB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7C5A4-1127-4D6E-9F2F-6D46D08366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7C465-0A01-4B74-A3A3-4B99B0BF90CB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7C5A4-1127-4D6E-9F2F-6D46D08366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7C465-0A01-4B74-A3A3-4B99B0BF90CB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7C5A4-1127-4D6E-9F2F-6D46D08366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7C465-0A01-4B74-A3A3-4B99B0BF90CB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7C5A4-1127-4D6E-9F2F-6D46D08366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7C465-0A01-4B74-A3A3-4B99B0BF90CB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7C5A4-1127-4D6E-9F2F-6D46D08366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7C465-0A01-4B74-A3A3-4B99B0BF90CB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7C5A4-1127-4D6E-9F2F-6D46D08366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7C465-0A01-4B74-A3A3-4B99B0BF90CB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7C5A4-1127-4D6E-9F2F-6D46D08366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8B97C465-0A01-4B74-A3A3-4B99B0BF90CB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A27C5A4-1127-4D6E-9F2F-6D46D08366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7C465-0A01-4B74-A3A3-4B99B0BF90CB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7C5A4-1127-4D6E-9F2F-6D46D08366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7C465-0A01-4B74-A3A3-4B99B0BF90CB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7C5A4-1127-4D6E-9F2F-6D46D08366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B97C465-0A01-4B74-A3A3-4B99B0BF90CB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A27C5A4-1127-4D6E-9F2F-6D46D083667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hyperlink" Target="http://www.google.cz/url?sa=i&amp;rct=j&amp;q=hlaholice&amp;source=images&amp;cd=&amp;cad=rja&amp;docid=yWziSUkixv6l-M&amp;tbnid=-G0lltxs4SDhtM:&amp;ved=0CAUQjRw&amp;url=http%3A%2F%2Fwww.moraviamagna.cz%2Ftexty%2Ft_kyjevs.htm&amp;ei=QqcjUeKlDIaD4gTzzYCwAQ&amp;psig=AFQjCNFh-K1d0J6M8Z9GBkHxRFniMnkvUQ&amp;ust=1361377111667905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rct=j&amp;q=hlaholice&amp;source=images&amp;cd=&amp;cad=rja&amp;docid=Z1YrKchxz1tKVM&amp;tbnid=z91pl5aTy1f6jM:&amp;ved=0CAUQjRw&amp;url=http%3A%2F%2Fwww.kulturni-noviny.cz%2Fpermalink%2F6045&amp;ei=faYjUb2TELKM4gSH44CwAQ&amp;psig=AFQjCNFh-K1d0J6M8Z9GBkHxRFniMnkvUQ&amp;ust=1361377111667905" TargetMode="Externa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ulturni-noviny.cz/nezavisle-vydavatelske-a-medialni-druzstvo/archiv/2012/16-2012/o-vzniku-hlaholice" TargetMode="External"/><Relationship Id="rId2" Type="http://schemas.openxmlformats.org/officeDocument/2006/relationships/hyperlink" Target="http://www.dejepisvkostce.estranky.cz/clanky/novovek/rusko-od-raneho-stredoveku-do-18.-stoleti-aneb-od-olega-do-petra-i.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1988840"/>
          <a:ext cx="640871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4536504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okres Náchod                                     </a:t>
                      </a: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Autor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Šárka </a:t>
                      </a:r>
                      <a:r>
                        <a:rPr lang="cs-CZ" dirty="0" err="1" smtClean="0"/>
                        <a:t>Matějová</a:t>
                      </a:r>
                      <a:endParaRPr lang="cs-CZ" dirty="0" smtClean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18.2.2013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VY_52_INOVACE_8_Cyril a Metoděj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prezentace navazuje na předchozí znalosti o Velkomoravské říši 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žáci se seznamují </a:t>
            </a:r>
            <a:r>
              <a:rPr lang="cs-CZ" sz="2400" dirty="0" smtClean="0"/>
              <a:t>s životem a dílem </a:t>
            </a:r>
            <a:r>
              <a:rPr lang="cs-CZ" sz="2400" dirty="0" smtClean="0"/>
              <a:t>slovanských</a:t>
            </a:r>
          </a:p>
          <a:p>
            <a:pPr>
              <a:buNone/>
            </a:pPr>
            <a:r>
              <a:rPr lang="cs-CZ" sz="2400" dirty="0" smtClean="0"/>
              <a:t>      věrozvěstů</a:t>
            </a: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listy obsahují </a:t>
            </a:r>
            <a:r>
              <a:rPr lang="cs-CZ" sz="2400" dirty="0" smtClean="0"/>
              <a:t>základní informace pro žáky </a:t>
            </a:r>
            <a:r>
              <a:rPr lang="cs-CZ" sz="2400" dirty="0" smtClean="0"/>
              <a:t>4. </a:t>
            </a:r>
            <a:r>
              <a:rPr lang="cs-CZ" sz="2400" dirty="0" smtClean="0"/>
              <a:t>ročníku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pracovní list slouží k prověření znalostí</a:t>
            </a: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přechody </a:t>
            </a:r>
            <a:r>
              <a:rPr lang="cs-CZ" sz="2400" dirty="0" smtClean="0"/>
              <a:t>mezi textem a obrázky - kliknutí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4000" dirty="0" smtClean="0"/>
              <a:t>Nejrozšířenější světové náboženství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Křesťanství</a:t>
            </a:r>
            <a:r>
              <a:rPr lang="cs-CZ" dirty="0" smtClean="0"/>
              <a:t> </a:t>
            </a:r>
            <a:r>
              <a:rPr lang="cs-CZ" sz="2800" dirty="0" smtClean="0"/>
              <a:t>je univerzální </a:t>
            </a:r>
            <a:r>
              <a:rPr lang="cs-CZ" sz="2800" u="sng" dirty="0" smtClean="0"/>
              <a:t>náboženství</a:t>
            </a:r>
            <a:r>
              <a:rPr lang="cs-CZ" sz="2800" dirty="0" smtClean="0"/>
              <a:t>, </a:t>
            </a:r>
            <a:r>
              <a:rPr lang="cs-CZ" sz="2800" dirty="0" smtClean="0"/>
              <a:t>které je soustředěno kolem života a </a:t>
            </a:r>
            <a:r>
              <a:rPr lang="cs-CZ" sz="2800" u="sng" dirty="0" smtClean="0"/>
              <a:t>učení </a:t>
            </a:r>
            <a:r>
              <a:rPr lang="cs-CZ" sz="2800" u="sng" dirty="0" smtClean="0"/>
              <a:t>Ježíše z </a:t>
            </a:r>
            <a:r>
              <a:rPr lang="cs-CZ" sz="2800" u="sng" dirty="0" err="1" smtClean="0"/>
              <a:t>Nazeretu</a:t>
            </a:r>
            <a:r>
              <a:rPr lang="cs-CZ" sz="2800" dirty="0" smtClean="0"/>
              <a:t>, </a:t>
            </a:r>
            <a:r>
              <a:rPr lang="cs-CZ" sz="2800" dirty="0" smtClean="0"/>
              <a:t>kterého chápe </a:t>
            </a:r>
            <a:r>
              <a:rPr lang="cs-CZ" sz="2800" dirty="0" smtClean="0"/>
              <a:t>jako mesiáše=Krista=spasitele světa, Božího syna.</a:t>
            </a:r>
          </a:p>
          <a:p>
            <a:r>
              <a:rPr lang="cs-CZ" sz="2800" dirty="0" smtClean="0"/>
              <a:t>Křesťanství </a:t>
            </a:r>
            <a:r>
              <a:rPr lang="cs-CZ" sz="2800" dirty="0" smtClean="0"/>
              <a:t>vzniklo z </a:t>
            </a:r>
            <a:r>
              <a:rPr lang="cs-CZ" sz="2800" dirty="0" smtClean="0"/>
              <a:t>židovství </a:t>
            </a:r>
            <a:r>
              <a:rPr lang="cs-CZ" sz="2800" dirty="0" smtClean="0"/>
              <a:t>na </a:t>
            </a:r>
            <a:r>
              <a:rPr lang="cs-CZ" sz="2800" dirty="0" smtClean="0"/>
              <a:t>území Palestiny, </a:t>
            </a:r>
            <a:r>
              <a:rPr lang="cs-CZ" sz="2800" dirty="0" smtClean="0"/>
              <a:t>kde Ježíš </a:t>
            </a:r>
            <a:r>
              <a:rPr lang="cs-CZ" sz="2800" dirty="0" smtClean="0"/>
              <a:t>působil.</a:t>
            </a:r>
          </a:p>
          <a:p>
            <a:r>
              <a:rPr lang="cs-CZ" sz="2800" dirty="0" smtClean="0"/>
              <a:t>Působení </a:t>
            </a:r>
            <a:r>
              <a:rPr lang="cs-CZ" sz="2800" dirty="0" smtClean="0"/>
              <a:t>a počátky křesťanství zachycuje </a:t>
            </a:r>
            <a:r>
              <a:rPr lang="cs-CZ" sz="2800" u="sng" dirty="0" smtClean="0"/>
              <a:t>Nový zákon</a:t>
            </a:r>
            <a:r>
              <a:rPr lang="cs-CZ" sz="2800" dirty="0" smtClean="0"/>
              <a:t>, </a:t>
            </a:r>
            <a:r>
              <a:rPr lang="cs-CZ" sz="2800" dirty="0" smtClean="0"/>
              <a:t>mladší část </a:t>
            </a:r>
            <a:r>
              <a:rPr lang="cs-CZ" sz="2800" u="sng" dirty="0" smtClean="0"/>
              <a:t>Bible.</a:t>
            </a:r>
          </a:p>
          <a:p>
            <a:r>
              <a:rPr lang="cs-CZ" sz="2800" dirty="0" smtClean="0"/>
              <a:t>Kristovi následovníci v čele s apoštoly tvořili prvotní církev. </a:t>
            </a:r>
            <a:r>
              <a:rPr lang="cs-CZ" sz="2800" u="sng" dirty="0" smtClean="0"/>
              <a:t>Většina křesťanů</a:t>
            </a:r>
            <a:r>
              <a:rPr lang="cs-CZ" sz="2800" dirty="0" smtClean="0"/>
              <a:t> patří k jedné ze tří hlavních skupin </a:t>
            </a:r>
            <a:r>
              <a:rPr lang="cs-CZ" sz="2800" dirty="0" smtClean="0"/>
              <a:t>církví- </a:t>
            </a:r>
            <a:r>
              <a:rPr lang="cs-CZ" sz="2800" u="sng" dirty="0" smtClean="0"/>
              <a:t>katolíci,pravoslavní, protestanti</a:t>
            </a:r>
            <a:r>
              <a:rPr lang="cs-CZ" sz="2800" dirty="0" smtClean="0"/>
              <a:t>……</a:t>
            </a:r>
          </a:p>
          <a:p>
            <a:r>
              <a:rPr lang="cs-CZ" sz="2800" dirty="0" smtClean="0"/>
              <a:t>Jednotlivé církve však různě chápou samy sebe a svůj vztah k ostatním</a:t>
            </a:r>
            <a:endParaRPr lang="cs-CZ" sz="2800" u="sng" dirty="0" smtClean="0"/>
          </a:p>
          <a:p>
            <a:endParaRPr lang="cs-CZ" sz="2800" u="sng" dirty="0"/>
          </a:p>
        </p:txBody>
      </p:sp>
      <p:pic>
        <p:nvPicPr>
          <p:cNvPr id="4" name="Picture 9" descr="C:\Users\Matějovi\AppData\Local\Microsoft\Windows\Temporary Internet Files\Content.IE5\HXGEBTP4\MC9002443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048" y="908720"/>
            <a:ext cx="1403951" cy="20167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   POČÁTKY  KŘESŤANSTVÍ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Moravský kníže </a:t>
            </a:r>
            <a:r>
              <a:rPr lang="cs-CZ" b="1" dirty="0" smtClean="0"/>
              <a:t>Rastislav</a:t>
            </a:r>
            <a:r>
              <a:rPr lang="cs-CZ" dirty="0" smtClean="0"/>
              <a:t> se snaží </a:t>
            </a:r>
          </a:p>
          <a:p>
            <a:pPr>
              <a:buNone/>
            </a:pPr>
            <a:r>
              <a:rPr lang="cs-CZ" dirty="0" smtClean="0"/>
              <a:t>vymanit z vlivu Franků</a:t>
            </a:r>
          </a:p>
          <a:p>
            <a:r>
              <a:rPr lang="cs-CZ" dirty="0" smtClean="0"/>
              <a:t>Roku </a:t>
            </a:r>
            <a:r>
              <a:rPr lang="cs-CZ" b="1" dirty="0" smtClean="0"/>
              <a:t>862</a:t>
            </a:r>
            <a:r>
              <a:rPr lang="cs-CZ" dirty="0" smtClean="0"/>
              <a:t> přicházejí na Moravu dva </a:t>
            </a:r>
            <a:r>
              <a:rPr lang="cs-CZ" dirty="0" err="1" smtClean="0"/>
              <a:t>solunští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bratři, věrozvěstové </a:t>
            </a:r>
            <a:r>
              <a:rPr lang="cs-CZ" b="1" dirty="0" smtClean="0"/>
              <a:t>Konstantin a Metoděj</a:t>
            </a:r>
          </a:p>
          <a:p>
            <a:pPr>
              <a:buNone/>
            </a:pPr>
            <a:r>
              <a:rPr lang="cs-CZ" dirty="0" smtClean="0"/>
              <a:t>znají slovanský jazyk – lidé jim rozumí </a:t>
            </a:r>
          </a:p>
          <a:p>
            <a:pPr>
              <a:buNone/>
            </a:pPr>
            <a:r>
              <a:rPr lang="cs-CZ" dirty="0" smtClean="0"/>
              <a:t>vytvořili spisovný jazyk – </a:t>
            </a:r>
            <a:r>
              <a:rPr lang="cs-CZ" b="1" dirty="0" smtClean="0"/>
              <a:t>„staroslověnštinu“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písmo</a:t>
            </a:r>
            <a:r>
              <a:rPr lang="cs-CZ" b="1" dirty="0" smtClean="0"/>
              <a:t> „hlaholici“</a:t>
            </a:r>
          </a:p>
        </p:txBody>
      </p:sp>
      <p:pic>
        <p:nvPicPr>
          <p:cNvPr id="6" name="Picture 6" descr="http://www.moraviamagna.cz/images/kyj_list.gi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4855298"/>
            <a:ext cx="4176464" cy="1686232"/>
          </a:xfrm>
          <a:prstGeom prst="rect">
            <a:avLst/>
          </a:prstGeom>
          <a:noFill/>
        </p:spPr>
      </p:pic>
      <p:pic>
        <p:nvPicPr>
          <p:cNvPr id="7" name="Picture 4" descr="C:\Users\Matějovi\AppData\Local\Microsoft\Windows\Temporary Internet Files\Content.IE5\HXGEBTP4\MC90035373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1196752"/>
            <a:ext cx="1872208" cy="16100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KONSTANTIN </a:t>
            </a:r>
            <a:r>
              <a:rPr lang="cs-CZ" sz="3100" dirty="0" smtClean="0"/>
              <a:t>(</a:t>
            </a:r>
            <a:r>
              <a:rPr lang="cs-CZ" sz="3100" dirty="0" smtClean="0"/>
              <a:t>později přijel jméno </a:t>
            </a:r>
            <a:r>
              <a:rPr lang="cs-CZ" sz="4400" dirty="0" smtClean="0"/>
              <a:t>CYRIL</a:t>
            </a:r>
            <a:r>
              <a:rPr lang="cs-CZ" sz="3100" dirty="0" smtClean="0"/>
              <a:t> )</a:t>
            </a:r>
            <a:r>
              <a:rPr lang="cs-CZ" sz="3100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dirty="0" smtClean="0"/>
              <a:t> a   METODĚJ  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			</a:t>
            </a:r>
            <a:r>
              <a:rPr lang="cs-CZ" b="1" dirty="0" smtClean="0"/>
              <a:t>překládají</a:t>
            </a:r>
            <a:r>
              <a:rPr lang="cs-CZ" dirty="0" smtClean="0"/>
              <a:t> </a:t>
            </a:r>
            <a:r>
              <a:rPr lang="cs-CZ" dirty="0" smtClean="0"/>
              <a:t>bohoslužebné </a:t>
            </a:r>
            <a:r>
              <a:rPr lang="cs-CZ" dirty="0" smtClean="0"/>
              <a:t>knihy</a:t>
            </a:r>
          </a:p>
          <a:p>
            <a:pPr>
              <a:buNone/>
            </a:pPr>
            <a:r>
              <a:rPr lang="cs-CZ" dirty="0" smtClean="0"/>
              <a:t>					a část Písma svatého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	</a:t>
            </a:r>
            <a:r>
              <a:rPr lang="cs-CZ" b="1" dirty="0" smtClean="0"/>
              <a:t>šíří </a:t>
            </a:r>
            <a:r>
              <a:rPr lang="cs-CZ" b="1" dirty="0" smtClean="0"/>
              <a:t>křesťanství </a:t>
            </a:r>
            <a:r>
              <a:rPr lang="cs-CZ" dirty="0" smtClean="0"/>
              <a:t>mezi </a:t>
            </a:r>
            <a:r>
              <a:rPr lang="cs-CZ" dirty="0" smtClean="0"/>
              <a:t>lidem,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	zavedli </a:t>
            </a:r>
            <a:r>
              <a:rPr lang="cs-CZ" b="1" dirty="0" smtClean="0"/>
              <a:t>liturgie </a:t>
            </a:r>
            <a:r>
              <a:rPr lang="cs-CZ" dirty="0" smtClean="0"/>
              <a:t>(bohoslužby</a:t>
            </a:r>
            <a:r>
              <a:rPr lang="cs-CZ" dirty="0" smtClean="0"/>
              <a:t>),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                            </a:t>
            </a:r>
            <a:r>
              <a:rPr lang="cs-CZ" b="1" dirty="0" smtClean="0"/>
              <a:t>vychovávají </a:t>
            </a:r>
            <a:r>
              <a:rPr lang="cs-CZ" dirty="0" smtClean="0"/>
              <a:t>nové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                            </a:t>
            </a:r>
            <a:r>
              <a:rPr lang="cs-CZ" b="1" dirty="0" smtClean="0"/>
              <a:t>slovanské kněze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                            nemluví se tolik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                            latinsky a německy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základy kultury a české vzdělanosti</a:t>
            </a:r>
            <a:endParaRPr lang="cs-CZ" b="1" dirty="0"/>
          </a:p>
        </p:txBody>
      </p:sp>
      <p:pic>
        <p:nvPicPr>
          <p:cNvPr id="7" name="Picture 5" descr="C:\Users\Matějovi\AppData\Local\Microsoft\Windows\Temporary Internet Files\Content.IE5\MMR50OWR\MC9003103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4273084"/>
            <a:ext cx="1584176" cy="2156135"/>
          </a:xfrm>
          <a:prstGeom prst="rect">
            <a:avLst/>
          </a:prstGeom>
          <a:noFill/>
        </p:spPr>
      </p:pic>
      <p:pic>
        <p:nvPicPr>
          <p:cNvPr id="8" name="Picture 4" descr="http://www.kulturni-noviny.cz/sites/kulturni-noviny.cz/img/adaptive/550x550/CmsImage-6080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556792"/>
            <a:ext cx="2993981" cy="40126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po  Rastislavovi   nastupuje </a:t>
            </a:r>
            <a:br>
              <a:rPr lang="cs-CZ" dirty="0" smtClean="0"/>
            </a:br>
            <a:r>
              <a:rPr lang="cs-CZ" dirty="0" smtClean="0"/>
              <a:t>kníže SVATOPLUK</a:t>
            </a:r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největší územní rozsah Velkomoravské říše</a:t>
            </a:r>
          </a:p>
          <a:p>
            <a:r>
              <a:rPr lang="cs-CZ" dirty="0" smtClean="0"/>
              <a:t>východofranští kněží spory - chtějí</a:t>
            </a:r>
          </a:p>
          <a:p>
            <a:pPr>
              <a:buNone/>
            </a:pPr>
            <a:r>
              <a:rPr lang="cs-CZ" dirty="0" smtClean="0"/>
              <a:t>latinské bohoslužby – Svatopluk svolí</a:t>
            </a:r>
          </a:p>
          <a:p>
            <a:pPr>
              <a:buNone/>
            </a:pPr>
            <a:r>
              <a:rPr lang="cs-CZ" dirty="0" smtClean="0"/>
              <a:t>po Metodějově smrti (885)</a:t>
            </a:r>
          </a:p>
          <a:p>
            <a:pPr>
              <a:buNone/>
            </a:pPr>
            <a:r>
              <a:rPr lang="cs-CZ" dirty="0" smtClean="0"/>
              <a:t>-</a:t>
            </a:r>
            <a:r>
              <a:rPr lang="cs-CZ" dirty="0" smtClean="0"/>
              <a:t> jeho žáci </a:t>
            </a:r>
          </a:p>
          <a:p>
            <a:pPr>
              <a:buNone/>
            </a:pPr>
            <a:r>
              <a:rPr lang="cs-CZ" dirty="0" smtClean="0"/>
              <a:t>vyhnáni</a:t>
            </a:r>
          </a:p>
          <a:p>
            <a:pPr>
              <a:buNone/>
            </a:pPr>
            <a:r>
              <a:rPr lang="cs-CZ" dirty="0" smtClean="0"/>
              <a:t>ze země</a:t>
            </a:r>
            <a:endParaRPr lang="cs-CZ" dirty="0"/>
          </a:p>
        </p:txBody>
      </p:sp>
      <p:pic>
        <p:nvPicPr>
          <p:cNvPr id="8" name="Picture 2" descr="http://mojebrno.wz.cz/inka--brno-velkomoravska-rise-mapa-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3789040"/>
            <a:ext cx="6554770" cy="28803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dirty="0" smtClean="0"/>
              <a:t>DEN  SLOVANSKÝ  VĚROZVĚSTŮ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                           na </a:t>
            </a:r>
            <a:r>
              <a:rPr lang="cs-CZ" dirty="0" smtClean="0"/>
              <a:t>počest Cyrila a Metoděje </a:t>
            </a:r>
          </a:p>
          <a:p>
            <a:pPr>
              <a:buNone/>
            </a:pPr>
            <a:r>
              <a:rPr lang="cs-CZ" dirty="0" smtClean="0"/>
              <a:t>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</a:t>
            </a:r>
            <a:r>
              <a:rPr lang="cs-CZ" sz="3600" b="1" dirty="0" smtClean="0"/>
              <a:t>5. července </a:t>
            </a:r>
            <a:r>
              <a:rPr lang="cs-CZ" dirty="0" smtClean="0"/>
              <a:t>(státní svátek)    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Picture 2" descr="Konstantin a Metodě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844824"/>
            <a:ext cx="3020963" cy="4032448"/>
          </a:xfrm>
          <a:prstGeom prst="rect">
            <a:avLst/>
          </a:prstGeom>
          <a:noFill/>
        </p:spPr>
      </p:pic>
      <p:pic>
        <p:nvPicPr>
          <p:cNvPr id="5" name="Picture 2" descr="C:\Users\Matějovi\AppData\Local\Microsoft\Windows\Temporary Internet Files\Content.IE5\HXGEBTP4\MC9002509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3429000"/>
            <a:ext cx="1963593" cy="29985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Pracovní </a:t>
            </a:r>
            <a:r>
              <a:rPr lang="cs-CZ" dirty="0" smtClean="0"/>
              <a:t>list – doplň 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Dva řečtí věrozvěstové přišli na                    , za</a:t>
            </a:r>
          </a:p>
          <a:p>
            <a:pPr>
              <a:buNone/>
            </a:pPr>
            <a:r>
              <a:rPr lang="cs-CZ" dirty="0" smtClean="0"/>
              <a:t>vlády knížete                       , znali                       jazyk.</a:t>
            </a:r>
          </a:p>
          <a:p>
            <a:pPr>
              <a:buNone/>
            </a:pPr>
            <a:r>
              <a:rPr lang="cs-CZ" dirty="0" smtClean="0"/>
              <a:t>Jmenovali se                                                            .</a:t>
            </a:r>
          </a:p>
          <a:p>
            <a:pPr>
              <a:buNone/>
            </a:pPr>
            <a:r>
              <a:rPr lang="cs-CZ" dirty="0" smtClean="0"/>
              <a:t>Měli šířit                             . Vytvořili spisovný jazyk</a:t>
            </a:r>
          </a:p>
          <a:p>
            <a:pPr>
              <a:buNone/>
            </a:pPr>
            <a:r>
              <a:rPr lang="cs-CZ" dirty="0" smtClean="0"/>
              <a:t>                                      a písmo                          .</a:t>
            </a:r>
          </a:p>
          <a:p>
            <a:pPr>
              <a:buNone/>
            </a:pPr>
            <a:r>
              <a:rPr lang="cs-CZ" dirty="0" smtClean="0"/>
              <a:t>Položili základy české kultury a                              .</a:t>
            </a:r>
          </a:p>
          <a:p>
            <a:pPr>
              <a:buNone/>
            </a:pPr>
            <a:r>
              <a:rPr lang="cs-CZ" dirty="0" smtClean="0"/>
              <a:t>Na jejich počest slavíme                            státní</a:t>
            </a:r>
          </a:p>
          <a:p>
            <a:pPr>
              <a:buNone/>
            </a:pPr>
            <a:r>
              <a:rPr lang="cs-CZ" dirty="0" smtClean="0"/>
              <a:t>svátek Den                                                  .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868144" y="1844824"/>
            <a:ext cx="144016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Moravu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915816" y="2420888"/>
            <a:ext cx="172819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Rastislava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915816" y="2924944"/>
            <a:ext cx="45365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Konstantin (Cyril) a Metoděj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23728" y="3429000"/>
            <a:ext cx="21602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křesťanství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076056" y="3861048"/>
            <a:ext cx="187220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hlaholici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868144" y="4365104"/>
            <a:ext cx="216024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vzdělanosti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55576" y="3861048"/>
            <a:ext cx="266429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staroslověnštinu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16016" y="4941168"/>
            <a:ext cx="201622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5.  července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555776" y="5373216"/>
            <a:ext cx="381642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slovanských věrozvěstů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24128" y="2420888"/>
            <a:ext cx="16561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slovanský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6" name="Picture 7" descr="C:\Users\Matějovi\AppData\Local\Microsoft\Windows\Temporary Internet Files\Content.IE5\5LV1EV4M\MC9003354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5229200"/>
            <a:ext cx="1809750" cy="14239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dejepisvkostce.estranky.cz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clanky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novovek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rusko</a:t>
            </a:r>
            <a:r>
              <a:rPr lang="cs-CZ" dirty="0" smtClean="0">
                <a:hlinkClick r:id="rId2"/>
              </a:rPr>
              <a:t>-od-</a:t>
            </a:r>
            <a:r>
              <a:rPr lang="cs-CZ" dirty="0" err="1" smtClean="0">
                <a:hlinkClick r:id="rId2"/>
              </a:rPr>
              <a:t>raneho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stredoveku</a:t>
            </a:r>
            <a:r>
              <a:rPr lang="cs-CZ" dirty="0" smtClean="0">
                <a:hlinkClick r:id="rId2"/>
              </a:rPr>
              <a:t>-do-18.-</a:t>
            </a:r>
            <a:r>
              <a:rPr lang="cs-CZ" dirty="0" err="1" smtClean="0">
                <a:hlinkClick r:id="rId2"/>
              </a:rPr>
              <a:t>stoleti</a:t>
            </a:r>
            <a:r>
              <a:rPr lang="cs-CZ" dirty="0" smtClean="0">
                <a:hlinkClick r:id="rId2"/>
              </a:rPr>
              <a:t>-aneb-od-</a:t>
            </a:r>
            <a:r>
              <a:rPr lang="cs-CZ" dirty="0" err="1" smtClean="0">
                <a:hlinkClick r:id="rId2"/>
              </a:rPr>
              <a:t>olega</a:t>
            </a:r>
            <a:r>
              <a:rPr lang="cs-CZ" dirty="0" smtClean="0">
                <a:hlinkClick r:id="rId2"/>
              </a:rPr>
              <a:t>-do-</a:t>
            </a:r>
            <a:r>
              <a:rPr lang="cs-CZ" dirty="0" err="1" smtClean="0">
                <a:hlinkClick r:id="rId2"/>
              </a:rPr>
              <a:t>petra</a:t>
            </a:r>
            <a:r>
              <a:rPr lang="cs-CZ" dirty="0" smtClean="0">
                <a:hlinkClick r:id="rId2"/>
              </a:rPr>
              <a:t>-i..</a:t>
            </a:r>
            <a:r>
              <a:rPr lang="cs-CZ" dirty="0" err="1" smtClean="0">
                <a:hlinkClick r:id="rId2"/>
              </a:rPr>
              <a:t>html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19.2.2013]. Dostupný na WWW: http://www.</a:t>
            </a:r>
            <a:r>
              <a:rPr lang="cs-CZ" dirty="0" err="1" smtClean="0"/>
              <a:t>dejepis.com</a:t>
            </a:r>
            <a:r>
              <a:rPr lang="cs-CZ" dirty="0" smtClean="0"/>
              <a:t>/index.</a:t>
            </a:r>
            <a:r>
              <a:rPr lang="cs-CZ" dirty="0" err="1" smtClean="0"/>
              <a:t>php</a:t>
            </a:r>
            <a:r>
              <a:rPr lang="cs-CZ" dirty="0" smtClean="0"/>
              <a:t>?</a:t>
            </a:r>
            <a:r>
              <a:rPr lang="cs-CZ" dirty="0" err="1" smtClean="0"/>
              <a:t>page</a:t>
            </a:r>
            <a:r>
              <a:rPr lang="cs-CZ" dirty="0" smtClean="0"/>
              <a:t>=000&amp;kap=008&amp;pod=1 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19.2.2013]. Dostupný na WWW: </a:t>
            </a:r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kulturni</a:t>
            </a:r>
            <a:r>
              <a:rPr lang="cs-CZ" dirty="0" smtClean="0">
                <a:hlinkClick r:id="rId3"/>
              </a:rPr>
              <a:t>-noviny.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nezavisle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vydavatelske</a:t>
            </a:r>
            <a:r>
              <a:rPr lang="cs-CZ" dirty="0" smtClean="0">
                <a:hlinkClick r:id="rId3"/>
              </a:rPr>
              <a:t>-a-</a:t>
            </a:r>
            <a:r>
              <a:rPr lang="cs-CZ" dirty="0" err="1" smtClean="0">
                <a:hlinkClick r:id="rId3"/>
              </a:rPr>
              <a:t>medialni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druzstvo</a:t>
            </a:r>
            <a:r>
              <a:rPr lang="cs-CZ" dirty="0" smtClean="0">
                <a:hlinkClick r:id="rId3"/>
              </a:rPr>
              <a:t>/archiv/2012/16-2012/o-vzniku-hlaholice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19.2.2013]. Dostupný na WWW: http://www.</a:t>
            </a:r>
            <a:r>
              <a:rPr lang="cs-CZ" dirty="0" err="1" smtClean="0"/>
              <a:t>moraviamagna.cz</a:t>
            </a:r>
            <a:r>
              <a:rPr lang="cs-CZ" dirty="0" smtClean="0"/>
              <a:t>/texty/t_</a:t>
            </a:r>
            <a:r>
              <a:rPr lang="cs-CZ" dirty="0" err="1" smtClean="0"/>
              <a:t>kyjevs.htm</a:t>
            </a: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330</TotalTime>
  <Words>385</Words>
  <Application>Microsoft Office PowerPoint</Application>
  <PresentationFormat>Předvádění na obrazovce (4:3)</PresentationFormat>
  <Paragraphs>81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Modul</vt:lpstr>
      <vt:lpstr>Snímek 1</vt:lpstr>
      <vt:lpstr>Anotace:</vt:lpstr>
      <vt:lpstr> Nejrozšířenější světové náboženství</vt:lpstr>
      <vt:lpstr>       POČÁTKY  KŘESŤANSTVÍ </vt:lpstr>
      <vt:lpstr>KONSTANTIN (později přijel jméno CYRIL )    a   METODĚJ  </vt:lpstr>
      <vt:lpstr> po  Rastislavovi   nastupuje  kníže SVATOPLUK</vt:lpstr>
      <vt:lpstr>DEN  SLOVANSKÝ  VĚROZVĚSTŮ</vt:lpstr>
      <vt:lpstr>    Pracovní list – doplň správně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Matějovi</dc:creator>
  <cp:lastModifiedBy>Matějovi</cp:lastModifiedBy>
  <cp:revision>33</cp:revision>
  <dcterms:created xsi:type="dcterms:W3CDTF">2013-02-19T13:35:46Z</dcterms:created>
  <dcterms:modified xsi:type="dcterms:W3CDTF">2013-02-19T19:12:30Z</dcterms:modified>
</cp:coreProperties>
</file>