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VY_12_INOVACE_25_Přídavná jména měkká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Přídavná jména měkká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VY_12_INOVACE_25_Přídavná jména měkká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Přídavná jména měkká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E830DC-8F8C-4FC9-8DF8-E9079A9CA4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6F155-9495-48EC-AFBC-9C6605E83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63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 výraz a utvoř tvary</a:t>
            </a:r>
            <a:r>
              <a:rPr lang="cs-CZ" baseline="0" dirty="0" smtClean="0"/>
              <a:t> v dalších rodech.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36F155-9495-48EC-AFBC-9C6605E83F3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508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r>
              <a:rPr lang="cs-CZ" baseline="0" dirty="0" smtClean="0"/>
              <a:t> a utvoř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36F155-9495-48EC-AFBC-9C6605E83F3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8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sestaví jídelníček.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36F155-9495-48EC-AFBC-9C6605E83F3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986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07122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tabule, může se použít v úvodu učiva o přídavných jménech </a:t>
            </a:r>
            <a:r>
              <a:rPr lang="cs-CZ" sz="2400" dirty="0" smtClean="0"/>
              <a:t>měkkých.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tabuli, tabule se </a:t>
            </a:r>
            <a:r>
              <a:rPr lang="cs-CZ" sz="2400" dirty="0" smtClean="0"/>
              <a:t>skloňováním.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přídavných </a:t>
            </a:r>
            <a:r>
              <a:rPr lang="cs-CZ" sz="2400" dirty="0" smtClean="0"/>
              <a:t>jménech.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společně zopakujme, co jsou přídavná jména, vyhledej je, urči číslo, rod a pád, </a:t>
            </a:r>
            <a:r>
              <a:rPr lang="cs-CZ" sz="2400" dirty="0" smtClean="0"/>
              <a:t>přiřaď k rodu, utvoř tvary podle pádu a </a:t>
            </a:r>
            <a:r>
              <a:rPr lang="cs-CZ" sz="2400" dirty="0" smtClean="0"/>
              <a:t>čísla.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Informace  o našich správných a špatných stravovacích </a:t>
            </a:r>
            <a:r>
              <a:rPr lang="cs-CZ" sz="2400" dirty="0" smtClean="0"/>
              <a:t>návycích.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měkká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Chutě u nás doma</a:t>
            </a:r>
          </a:p>
          <a:p>
            <a:pPr marL="0" indent="0">
              <a:buNone/>
            </a:pPr>
            <a:r>
              <a:rPr lang="cs-CZ" sz="2800" dirty="0" smtClean="0"/>
              <a:t>Hovězí vývar s nudlemi máme všichni moc rádi. Rybí polévku uvaří maminka jen na Vánoce. Husí pečínku míváme také jen dvakrát za rok. </a:t>
            </a:r>
            <a:r>
              <a:rPr lang="cs-CZ" sz="2800" dirty="0"/>
              <a:t>O víkendech střídáme různá jídla.</a:t>
            </a:r>
            <a:r>
              <a:rPr lang="cs-CZ" sz="2800" dirty="0" smtClean="0"/>
              <a:t> Kuřecí řízek nebo přírodní žebírko chutná také celé rodině. Zrovna tak si skoro každé ráno všichni pochutnáváme na chlebu s máslem a včelím medem. 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Podtrhni přídavná </a:t>
            </a:r>
            <a:r>
              <a:rPr lang="cs-CZ" sz="2800" dirty="0" smtClean="0"/>
              <a:t>jména.</a:t>
            </a: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Těmto říkáme přídavná jména </a:t>
            </a:r>
            <a:r>
              <a:rPr lang="cs-CZ" sz="2800" dirty="0" smtClean="0"/>
              <a:t>měkká.</a:t>
            </a:r>
            <a:endParaRPr lang="cs-CZ" sz="2800" dirty="0"/>
          </a:p>
        </p:txBody>
      </p:sp>
      <p:pic>
        <p:nvPicPr>
          <p:cNvPr id="1028" name="Picture 4" descr="C:\Users\DykovaA\AppData\Local\Microsoft\Windows\Temporary Internet Files\Content.IE5\AM1I8PN9\MP9004052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20688"/>
            <a:ext cx="1704257" cy="121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68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měkká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 smtClean="0"/>
              <a:t>Vzor  JARNÍ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/>
                </a:solidFill>
              </a:rPr>
              <a:t>r</a:t>
            </a:r>
            <a:r>
              <a:rPr lang="cs-CZ" sz="2800" b="1" dirty="0" smtClean="0">
                <a:solidFill>
                  <a:schemeClr val="tx2"/>
                </a:solidFill>
              </a:rPr>
              <a:t>od mužský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rod ženský              </a:t>
            </a:r>
            <a:r>
              <a:rPr lang="cs-CZ" sz="2800" b="1" dirty="0" smtClean="0">
                <a:solidFill>
                  <a:srgbClr val="00B050"/>
                </a:solidFill>
              </a:rPr>
              <a:t>rod střední</a:t>
            </a:r>
          </a:p>
          <a:p>
            <a:pPr marL="0" indent="0">
              <a:buNone/>
            </a:pPr>
            <a:r>
              <a:rPr lang="cs-CZ" sz="2800" dirty="0"/>
              <a:t>j</a:t>
            </a:r>
            <a:r>
              <a:rPr lang="cs-CZ" sz="2800" dirty="0" smtClean="0"/>
              <a:t>arn</a:t>
            </a:r>
            <a:r>
              <a:rPr lang="cs-CZ" sz="2800" b="1" u="sng" dirty="0" smtClean="0"/>
              <a:t>í</a:t>
            </a:r>
            <a:r>
              <a:rPr lang="cs-CZ" sz="2800" dirty="0" smtClean="0"/>
              <a:t> vítr                      jarn</a:t>
            </a:r>
            <a:r>
              <a:rPr lang="cs-CZ" sz="2800" b="1" u="sng" dirty="0" smtClean="0"/>
              <a:t>í</a:t>
            </a:r>
            <a:r>
              <a:rPr lang="cs-CZ" sz="2800" dirty="0" smtClean="0"/>
              <a:t> květina           jarn</a:t>
            </a:r>
            <a:r>
              <a:rPr lang="cs-CZ" sz="2800" b="1" u="sng" dirty="0" smtClean="0"/>
              <a:t>í</a:t>
            </a:r>
            <a:r>
              <a:rPr lang="cs-CZ" sz="2800" b="1" dirty="0" smtClean="0"/>
              <a:t> </a:t>
            </a:r>
            <a:r>
              <a:rPr lang="cs-CZ" sz="2800" dirty="0" smtClean="0"/>
              <a:t>osení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Všimneme si, že přídavná jména </a:t>
            </a:r>
            <a:r>
              <a:rPr lang="cs-CZ" sz="2800" u="sng" dirty="0" smtClean="0"/>
              <a:t>měkká</a:t>
            </a:r>
            <a:r>
              <a:rPr lang="cs-CZ" sz="2800" dirty="0" smtClean="0"/>
              <a:t> mají ve všech třech rodech stejnou koncovku </a:t>
            </a:r>
            <a:r>
              <a:rPr lang="cs-CZ" sz="2800" dirty="0" smtClean="0"/>
              <a:t> </a:t>
            </a:r>
            <a:r>
              <a:rPr lang="cs-CZ" sz="2800" b="1" u="sng" dirty="0" smtClean="0"/>
              <a:t>- </a:t>
            </a:r>
            <a:r>
              <a:rPr lang="cs-CZ" sz="2800" b="1" u="sng" dirty="0" smtClean="0"/>
              <a:t>í.</a:t>
            </a:r>
            <a:endParaRPr lang="cs-CZ" sz="2800" b="1" u="sng" dirty="0" smtClean="0"/>
          </a:p>
          <a:p>
            <a:pPr>
              <a:buFont typeface="Wingdings" pitchFamily="2" charset="2"/>
              <a:buChar char="ü"/>
            </a:pPr>
            <a:endParaRPr lang="cs-CZ" sz="2800" b="1" u="sng" dirty="0" smtClean="0"/>
          </a:p>
          <a:p>
            <a:pPr>
              <a:buFont typeface="Wingdings" pitchFamily="2" charset="2"/>
              <a:buChar char="ü"/>
            </a:pPr>
            <a:r>
              <a:rPr lang="cs-CZ" sz="2800" b="1" u="sng" dirty="0" smtClean="0"/>
              <a:t>Rozdíl</a:t>
            </a:r>
            <a:r>
              <a:rPr lang="cs-CZ" sz="2800" dirty="0" smtClean="0"/>
              <a:t> – přídavná jména tvrdá mají koncovku podle rodu   </a:t>
            </a:r>
            <a:r>
              <a:rPr lang="cs-CZ" sz="2800" b="1" u="sng" dirty="0" smtClean="0"/>
              <a:t>-ý,      -á,      -</a:t>
            </a:r>
            <a:r>
              <a:rPr lang="cs-CZ" sz="2800" b="1" u="sng" dirty="0" smtClean="0"/>
              <a:t>é.</a:t>
            </a: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65748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měkká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Chutě u nás doma</a:t>
            </a:r>
          </a:p>
          <a:p>
            <a:pPr marL="0" indent="0">
              <a:buNone/>
            </a:pPr>
            <a:r>
              <a:rPr lang="cs-CZ" sz="2800" dirty="0" smtClean="0"/>
              <a:t>Hovězí vývar, </a:t>
            </a:r>
            <a:r>
              <a:rPr lang="cs-CZ" sz="2800" dirty="0"/>
              <a:t>r</a:t>
            </a:r>
            <a:r>
              <a:rPr lang="cs-CZ" sz="2800" dirty="0" smtClean="0"/>
              <a:t>ybí polévka, </a:t>
            </a:r>
            <a:r>
              <a:rPr lang="cs-CZ" sz="2800" dirty="0"/>
              <a:t>h</a:t>
            </a:r>
            <a:r>
              <a:rPr lang="cs-CZ" sz="2800" dirty="0" smtClean="0"/>
              <a:t>usí pečínka, </a:t>
            </a:r>
            <a:r>
              <a:rPr lang="cs-CZ" sz="2800" dirty="0"/>
              <a:t>k</a:t>
            </a:r>
            <a:r>
              <a:rPr lang="cs-CZ" sz="2800" dirty="0" smtClean="0"/>
              <a:t>uřecí řízek,  přírodní žebírko, včelí </a:t>
            </a:r>
            <a:r>
              <a:rPr lang="cs-CZ" sz="2800" dirty="0" smtClean="0"/>
              <a:t>med.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>
                <a:solidFill>
                  <a:schemeClr val="tx2"/>
                </a:solidFill>
              </a:rPr>
              <a:t>ROD MUŽSKÝ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ROD ŽENSKÝ             </a:t>
            </a:r>
            <a:r>
              <a:rPr lang="cs-CZ" sz="2800" b="1" dirty="0" smtClean="0">
                <a:solidFill>
                  <a:srgbClr val="00B050"/>
                </a:solidFill>
              </a:rPr>
              <a:t>ROD STŘEDNÍ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736836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měkká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err="1"/>
              <a:t>c</a:t>
            </a:r>
            <a:r>
              <a:rPr lang="cs-CZ" sz="2800" dirty="0" err="1" smtClean="0"/>
              <a:t>iz</a:t>
            </a:r>
            <a:r>
              <a:rPr lang="cs-CZ" sz="2800" dirty="0" smtClean="0"/>
              <a:t>___   žena – 7</a:t>
            </a:r>
            <a:r>
              <a:rPr lang="cs-CZ" sz="2800" dirty="0" smtClean="0"/>
              <a:t>. p. č. mn</a:t>
            </a:r>
            <a:r>
              <a:rPr lang="cs-CZ" sz="2800" dirty="0" smtClean="0"/>
              <a:t>.______________________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r</a:t>
            </a:r>
            <a:r>
              <a:rPr lang="cs-CZ" sz="2800" dirty="0" smtClean="0"/>
              <a:t>yb__ ocas – 2</a:t>
            </a:r>
            <a:r>
              <a:rPr lang="cs-CZ" sz="2800" dirty="0" smtClean="0"/>
              <a:t>. p. č. j</a:t>
            </a:r>
            <a:r>
              <a:rPr lang="cs-CZ" sz="2800" dirty="0" smtClean="0"/>
              <a:t>. _________________________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 smtClean="0"/>
              <a:t>ryz</a:t>
            </a:r>
            <a:r>
              <a:rPr lang="cs-CZ" sz="2800" dirty="0" smtClean="0"/>
              <a:t>__ zlato – 3</a:t>
            </a:r>
            <a:r>
              <a:rPr lang="cs-CZ" sz="2800" dirty="0" smtClean="0"/>
              <a:t>. p. č. j</a:t>
            </a:r>
            <a:r>
              <a:rPr lang="cs-CZ" sz="2800" dirty="0" smtClean="0"/>
              <a:t>. _________________________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/>
              <a:t>h</a:t>
            </a:r>
            <a:r>
              <a:rPr lang="cs-CZ" sz="2800" dirty="0" err="1" smtClean="0"/>
              <a:t>ověz</a:t>
            </a:r>
            <a:r>
              <a:rPr lang="cs-CZ" sz="2800" dirty="0" smtClean="0"/>
              <a:t>__ polévka – 6</a:t>
            </a:r>
            <a:r>
              <a:rPr lang="cs-CZ" sz="2800" dirty="0" smtClean="0"/>
              <a:t>. p. č. j</a:t>
            </a:r>
            <a:r>
              <a:rPr lang="cs-CZ" sz="2800" dirty="0" smtClean="0"/>
              <a:t>.  ____________________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k</a:t>
            </a:r>
            <a:r>
              <a:rPr lang="cs-CZ" sz="2800" dirty="0" smtClean="0"/>
              <a:t>os__ zpěv – 2</a:t>
            </a:r>
            <a:r>
              <a:rPr lang="cs-CZ" sz="2800" dirty="0" smtClean="0"/>
              <a:t>. p. č. j</a:t>
            </a:r>
            <a:r>
              <a:rPr lang="cs-CZ" sz="2800" dirty="0" smtClean="0"/>
              <a:t>. _________________________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v</a:t>
            </a:r>
            <a:r>
              <a:rPr lang="cs-CZ" sz="2800" dirty="0" smtClean="0"/>
              <a:t>os__ žihadlo – 7</a:t>
            </a:r>
            <a:r>
              <a:rPr lang="cs-CZ" sz="2800" dirty="0" smtClean="0"/>
              <a:t>. p. č. mn</a:t>
            </a:r>
            <a:r>
              <a:rPr lang="cs-CZ" sz="2800" dirty="0" smtClean="0"/>
              <a:t>. </a:t>
            </a:r>
            <a:r>
              <a:rPr lang="cs-CZ" sz="2800" dirty="0" smtClean="0"/>
              <a:t>____________________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h</a:t>
            </a:r>
            <a:r>
              <a:rPr lang="cs-CZ" sz="2800" dirty="0" smtClean="0"/>
              <a:t>olub__ peří – 6</a:t>
            </a:r>
            <a:r>
              <a:rPr lang="cs-CZ" sz="2800" dirty="0" smtClean="0"/>
              <a:t>. p. č. j</a:t>
            </a:r>
            <a:r>
              <a:rPr lang="cs-CZ" sz="2800" dirty="0" smtClean="0"/>
              <a:t>. </a:t>
            </a:r>
            <a:r>
              <a:rPr lang="cs-CZ" sz="2800" dirty="0" smtClean="0"/>
              <a:t>_______________________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err="1"/>
              <a:t>p</a:t>
            </a:r>
            <a:r>
              <a:rPr lang="cs-CZ" sz="2800" dirty="0" err="1" smtClean="0"/>
              <a:t>s</a:t>
            </a:r>
            <a:r>
              <a:rPr lang="cs-CZ" sz="2800" dirty="0" smtClean="0"/>
              <a:t>__ bouda – 2</a:t>
            </a:r>
            <a:r>
              <a:rPr lang="cs-CZ" sz="2800" dirty="0" smtClean="0"/>
              <a:t>. p. č. mn</a:t>
            </a:r>
            <a:r>
              <a:rPr lang="cs-CZ" sz="2800" dirty="0" smtClean="0"/>
              <a:t>. </a:t>
            </a:r>
            <a:r>
              <a:rPr lang="cs-CZ" sz="2800" dirty="0" smtClean="0"/>
              <a:t>______________________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8636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měkká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b="1" u="sng" dirty="0" smtClean="0"/>
              <a:t>Jídelní lístek</a:t>
            </a:r>
          </a:p>
          <a:p>
            <a:pPr marL="0" indent="0">
              <a:buNone/>
            </a:pPr>
            <a:r>
              <a:rPr lang="cs-CZ" sz="2800" dirty="0" smtClean="0"/>
              <a:t>Předkrmy:</a:t>
            </a:r>
          </a:p>
          <a:p>
            <a:pPr marL="0" indent="0">
              <a:buNone/>
            </a:pPr>
            <a:r>
              <a:rPr lang="cs-CZ" sz="2800" dirty="0" smtClean="0"/>
              <a:t>Polévky:</a:t>
            </a:r>
          </a:p>
          <a:p>
            <a:pPr marL="0" indent="0">
              <a:buNone/>
            </a:pPr>
            <a:r>
              <a:rPr lang="cs-CZ" sz="2800" dirty="0" smtClean="0"/>
              <a:t>Hotová jídla:</a:t>
            </a:r>
          </a:p>
          <a:p>
            <a:pPr marL="0" indent="0">
              <a:buNone/>
            </a:pPr>
            <a:r>
              <a:rPr lang="cs-CZ" sz="2800" dirty="0" smtClean="0"/>
              <a:t>Speciality:</a:t>
            </a:r>
          </a:p>
          <a:p>
            <a:pPr marL="0" indent="0">
              <a:buNone/>
            </a:pPr>
            <a:r>
              <a:rPr lang="cs-CZ" sz="2800" dirty="0" smtClean="0"/>
              <a:t>Přílohy:</a:t>
            </a:r>
            <a:endParaRPr lang="cs-CZ" sz="2800" dirty="0"/>
          </a:p>
          <a:p>
            <a:pPr marL="0" indent="0">
              <a:buNone/>
            </a:pPr>
            <a:r>
              <a:rPr lang="cs-CZ" sz="2800" b="1" i="1" dirty="0" smtClean="0"/>
              <a:t>Hovězí </a:t>
            </a:r>
            <a:r>
              <a:rPr lang="cs-CZ" sz="2800" b="1" i="1" dirty="0"/>
              <a:t>vývar, rybí polévka, husí pečínka, kuřecí řízek,  přírodní žebírko, včelí </a:t>
            </a:r>
            <a:r>
              <a:rPr lang="cs-CZ" sz="2800" b="1" i="1" dirty="0" smtClean="0"/>
              <a:t>med.</a:t>
            </a:r>
            <a:endParaRPr lang="cs-CZ" sz="2800" b="1" i="1" dirty="0" smtClean="0"/>
          </a:p>
          <a:p>
            <a:pPr marL="0" indent="0">
              <a:buNone/>
            </a:pPr>
            <a:r>
              <a:rPr lang="cs-CZ" sz="2800" dirty="0" smtClean="0"/>
              <a:t>Sestav jídelníček, můžeš využít nabídku, kterou obohatíš vlastními nápady.  Nemusíš používat jen přídavná jména měkká, využij i přídavných jmen tvrdých.</a:t>
            </a:r>
            <a:r>
              <a:rPr lang="cs-CZ" sz="2800" b="1" i="1" dirty="0"/>
              <a:t/>
            </a:r>
            <a:br>
              <a:rPr lang="cs-CZ" sz="2800" b="1" i="1" dirty="0"/>
            </a:br>
            <a:endParaRPr lang="cs-CZ" sz="2800" b="1" i="1" dirty="0"/>
          </a:p>
        </p:txBody>
      </p:sp>
      <p:pic>
        <p:nvPicPr>
          <p:cNvPr id="2050" name="Picture 2" descr="C:\Users\DykovaA\AppData\Local\Microsoft\Windows\Temporary Internet Files\Content.IE5\S7687CZ2\MC9004126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91002"/>
            <a:ext cx="2002495" cy="115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394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473</Words>
  <Application>Microsoft Office PowerPoint</Application>
  <PresentationFormat>Předvádění na obrazovce (4:3)</PresentationFormat>
  <Paragraphs>62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Přídavná jména měkká</vt:lpstr>
      <vt:lpstr>Přídavná jména měkká</vt:lpstr>
      <vt:lpstr>Přídavná jména měkká</vt:lpstr>
      <vt:lpstr>Přídavná jména měkká</vt:lpstr>
      <vt:lpstr>Přídavná jména měkká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2012-03-11T22:20:53Z</dcterms:modified>
</cp:coreProperties>
</file>