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2" r:id="rId6"/>
    <p:sldId id="261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6699"/>
    <a:srgbClr val="00B050"/>
    <a:srgbClr val="6B196D"/>
    <a:srgbClr val="00863D"/>
    <a:srgbClr val="005024"/>
    <a:srgbClr val="00A4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965" autoAdjust="0"/>
  </p:normalViewPr>
  <p:slideViewPr>
    <p:cSldViewPr>
      <p:cViewPr varScale="1">
        <p:scale>
          <a:sx n="67" d="100"/>
          <a:sy n="67" d="100"/>
        </p:scale>
        <p:origin x="-14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VY_52_INOVACE_1/15_Stromy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Téma:Listnaté stromy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 </a:t>
          </a:r>
          <a:r>
            <a:rPr lang="cs-CZ" sz="1900" kern="1200" dirty="0" smtClean="0"/>
            <a:t>MŠ a ZŠ,Veselí nad Moravou,</a:t>
          </a:r>
          <a:r>
            <a:rPr lang="cs-CZ" sz="1900" kern="1200" dirty="0" err="1" smtClean="0"/>
            <a:t>Kollárova</a:t>
          </a:r>
          <a:r>
            <a:rPr lang="cs-CZ" sz="1900" kern="1200" dirty="0" smtClean="0"/>
            <a:t> 1045  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Jana </a:t>
          </a:r>
          <a:r>
            <a:rPr lang="cs-CZ" sz="1900" kern="1200" dirty="0" err="1" smtClean="0"/>
            <a:t>Brákorová</a:t>
          </a:r>
          <a:r>
            <a:rPr lang="cs-CZ" sz="1900" kern="1200" dirty="0" smtClean="0"/>
            <a:t> 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VY_52_INOVACE_1/15_Stromy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Téma:Listnaté stromy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A32E4F-45C4-4029-8DE8-3185C4FE0B86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4CF0FD-21A5-4A5B-AB27-AA8D5722A2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355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76048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výuku předmětu Prvouka-I.období na základní škole praktické</a:t>
            </a:r>
          </a:p>
          <a:p>
            <a:pPr lvl="0">
              <a:buClr>
                <a:srgbClr val="6EA0B0"/>
              </a:buClr>
            </a:pPr>
            <a:r>
              <a:rPr lang="cs-CZ" dirty="0">
                <a:solidFill>
                  <a:prstClr val="white"/>
                </a:solidFill>
              </a:rPr>
              <a:t>Určeno pro procvičování učiva a práci s interaktivní </a:t>
            </a:r>
            <a:r>
              <a:rPr lang="cs-CZ" dirty="0" smtClean="0">
                <a:solidFill>
                  <a:prstClr val="white"/>
                </a:solidFill>
              </a:rPr>
              <a:t>tabulí</a:t>
            </a:r>
          </a:p>
          <a:p>
            <a:pPr lvl="0">
              <a:buClr>
                <a:srgbClr val="6EA0B0"/>
              </a:buClr>
            </a:pPr>
            <a:r>
              <a:rPr lang="cs-CZ" dirty="0" smtClean="0">
                <a:solidFill>
                  <a:prstClr val="white"/>
                </a:solidFill>
              </a:rPr>
              <a:t>Děti poznaly známé stromy, informací bylo hodně, možno rozdělit do dvou celků – stromy a plody</a:t>
            </a:r>
            <a:endParaRPr lang="cs-CZ" dirty="0" smtClean="0"/>
          </a:p>
          <a:p>
            <a:r>
              <a:rPr lang="cs-CZ" dirty="0" smtClean="0"/>
              <a:t>Doba vzniku říjen 2011</a:t>
            </a:r>
          </a:p>
          <a:p>
            <a:r>
              <a:rPr lang="cs-CZ" dirty="0" smtClean="0"/>
              <a:t>Ověřeno </a:t>
            </a:r>
            <a:r>
              <a:rPr lang="cs-CZ" dirty="0" smtClean="0"/>
              <a:t>21. </a:t>
            </a:r>
            <a:r>
              <a:rPr lang="cs-CZ" dirty="0" smtClean="0"/>
              <a:t>2. 2012</a:t>
            </a:r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Jehličnaté</a:t>
            </a:r>
          </a:p>
          <a:p>
            <a:pPr>
              <a:buNone/>
            </a:pPr>
            <a:endParaRPr lang="cs-CZ" sz="4800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4000" dirty="0" smtClean="0">
              <a:solidFill>
                <a:srgbClr val="00863D"/>
              </a:solidFill>
            </a:endParaRPr>
          </a:p>
          <a:p>
            <a:r>
              <a:rPr lang="cs-CZ" sz="4800" dirty="0" smtClean="0">
                <a:solidFill>
                  <a:srgbClr val="92D050"/>
                </a:solidFill>
              </a:rPr>
              <a:t>Listnaté</a:t>
            </a:r>
            <a:endParaRPr lang="cs-CZ" sz="4800" dirty="0">
              <a:solidFill>
                <a:srgbClr val="92D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5984" y="214290"/>
            <a:ext cx="413446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50800"/>
                <a:blipFill>
                  <a:blip r:embed="rId2"/>
                  <a:tile tx="0" ty="0" sx="100000" sy="100000" flip="none" algn="tl"/>
                </a:blipFill>
                <a:effectLst/>
              </a:rPr>
              <a:t>STROMY</a:t>
            </a:r>
            <a:endParaRPr lang="cs-CZ" sz="7200" b="1" cap="none" spc="0" dirty="0">
              <a:ln w="50800"/>
              <a:blipFill>
                <a:blip r:embed="rId2"/>
                <a:tile tx="0" ty="0" sx="100000" sy="100000" flip="none" algn="tl"/>
              </a:blipFill>
              <a:effectLst/>
            </a:endParaRPr>
          </a:p>
        </p:txBody>
      </p:sp>
      <p:sp>
        <p:nvSpPr>
          <p:cNvPr id="1026" name="Tree"/>
          <p:cNvSpPr>
            <a:spLocks noEditPoints="1" noChangeArrowheads="1"/>
          </p:cNvSpPr>
          <p:nvPr/>
        </p:nvSpPr>
        <p:spPr bwMode="auto">
          <a:xfrm>
            <a:off x="4572000" y="1357298"/>
            <a:ext cx="1619255" cy="185738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1" name="Picture 7" descr="C:\Documents and Settings\Janča\Local Settings\Temporary Internet Files\Content.IE5\AEW7JNS3\MC90035980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643314"/>
            <a:ext cx="1630375" cy="1811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0"/>
            <a:ext cx="878687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50800"/>
                <a:gradFill flip="none" rotWithShape="1">
                  <a:gsLst>
                    <a:gs pos="0">
                      <a:srgbClr val="6B196D"/>
                    </a:gs>
                    <a:gs pos="25000">
                      <a:srgbClr val="FF6633"/>
                    </a:gs>
                    <a:gs pos="50000">
                      <a:srgbClr val="FFFF00"/>
                    </a:gs>
                    <a:gs pos="75000">
                      <a:srgbClr val="01A78F"/>
                    </a:gs>
                    <a:gs pos="100000">
                      <a:srgbClr val="3366FF"/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</a:rPr>
              <a:t>Listnaté</a:t>
            </a:r>
            <a:endParaRPr lang="cs-CZ" sz="9600" b="1" cap="none" spc="0" dirty="0">
              <a:ln w="50800"/>
              <a:gradFill flip="none" rotWithShape="1">
                <a:gsLst>
                  <a:gs pos="0">
                    <a:srgbClr val="6B196D"/>
                  </a:gs>
                  <a:gs pos="25000">
                    <a:srgbClr val="FF6633"/>
                  </a:gs>
                  <a:gs pos="50000">
                    <a:srgbClr val="FFFF00"/>
                  </a:gs>
                  <a:gs pos="75000">
                    <a:srgbClr val="01A78F"/>
                  </a:gs>
                  <a:gs pos="100000">
                    <a:srgbClr val="3366FF"/>
                  </a:gs>
                </a:gsLst>
                <a:path path="circle">
                  <a:fillToRect l="50000" t="50000" r="50000" b="50000"/>
                </a:path>
                <a:tileRect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0034" y="1857364"/>
            <a:ext cx="3129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Dub-</a:t>
            </a:r>
            <a:r>
              <a:rPr lang="cs-CZ" sz="4000" b="1" cap="none" spc="50" dirty="0" smtClean="0">
                <a:ln w="11430"/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žalud</a:t>
            </a:r>
            <a:endParaRPr lang="cs-CZ" sz="4000" b="1" cap="none" spc="50" dirty="0">
              <a:ln w="11430"/>
              <a:solidFill>
                <a:srgbClr val="00B05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1472" y="3786190"/>
            <a:ext cx="36327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Buk-</a:t>
            </a:r>
            <a:r>
              <a:rPr lang="cs-CZ" sz="4000" b="1" dirty="0" smtClean="0">
                <a:ln w="11430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bukvice</a:t>
            </a:r>
            <a:endParaRPr lang="cs-CZ" sz="4000" b="1" dirty="0">
              <a:ln w="11430">
                <a:solidFill>
                  <a:schemeClr val="tx1"/>
                </a:solidFill>
              </a:ln>
              <a:solidFill>
                <a:srgbClr val="00B05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1428736"/>
            <a:ext cx="1643074" cy="2055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5072070"/>
            <a:ext cx="2381240" cy="17859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Obdélník 10"/>
          <p:cNvSpPr/>
          <p:nvPr/>
        </p:nvSpPr>
        <p:spPr>
          <a:xfrm>
            <a:off x="214282" y="5072074"/>
            <a:ext cx="61558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1430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Ořešák-</a:t>
            </a:r>
            <a:r>
              <a:rPr lang="cs-CZ" sz="4000" b="1" dirty="0" smtClean="0">
                <a:ln w="11430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ořech vlašský</a:t>
            </a:r>
            <a:endParaRPr lang="cs-CZ" sz="4000" b="1" dirty="0">
              <a:ln w="11430">
                <a:solidFill>
                  <a:schemeClr val="tx1"/>
                </a:solidFill>
              </a:ln>
              <a:solidFill>
                <a:srgbClr val="00B05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3214686"/>
            <a:ext cx="1973095" cy="16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357166"/>
            <a:ext cx="37577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Javor-</a:t>
            </a:r>
            <a:r>
              <a:rPr lang="cs-CZ" sz="4000" b="1" cap="none" spc="50" dirty="0" smtClean="0">
                <a:ln w="11430"/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nažka</a:t>
            </a:r>
            <a:endParaRPr lang="cs-CZ" sz="4000" b="1" cap="none" spc="50" dirty="0">
              <a:ln w="11430"/>
              <a:solidFill>
                <a:srgbClr val="00B05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2844" y="2857496"/>
            <a:ext cx="4044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Bříza-</a:t>
            </a:r>
            <a:r>
              <a:rPr lang="cs-CZ" sz="4000" b="1" dirty="0" smtClean="0">
                <a:ln w="11430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jehnědy</a:t>
            </a:r>
            <a:endParaRPr lang="cs-CZ" sz="4000" b="1" cap="none" spc="0" dirty="0">
              <a:ln w="11430">
                <a:solidFill>
                  <a:schemeClr val="tx1"/>
                </a:solidFill>
              </a:ln>
              <a:solidFill>
                <a:srgbClr val="00B05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5572140"/>
            <a:ext cx="33505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1430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Lípa-</a:t>
            </a:r>
            <a:r>
              <a:rPr lang="cs-CZ" sz="4000" b="1" dirty="0" smtClean="0">
                <a:ln w="11430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oříšek</a:t>
            </a:r>
            <a:endParaRPr lang="cs-CZ" sz="4000" b="1" dirty="0">
              <a:ln w="11430">
                <a:solidFill>
                  <a:schemeClr val="tx1"/>
                </a:solidFill>
              </a:ln>
              <a:solidFill>
                <a:srgbClr val="00B050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Picture 3" descr="C:\Documents and Settings\Janča\Plocha\0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143116"/>
            <a:ext cx="2000264" cy="2214578"/>
          </a:xfrm>
          <a:prstGeom prst="rect">
            <a:avLst/>
          </a:prstGeom>
          <a:noFill/>
        </p:spPr>
      </p:pic>
      <p:pic>
        <p:nvPicPr>
          <p:cNvPr id="2051" name="Picture 3" descr="C:\Documents and Settings\Janča\Plocha\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85728"/>
            <a:ext cx="2357454" cy="1714512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4500546"/>
            <a:ext cx="2538413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66FF33"/>
                </a:solidFill>
              </a:rPr>
              <a:t>Přiřaď správně : </a:t>
            </a:r>
            <a:r>
              <a:rPr lang="cs-CZ" dirty="0" smtClean="0">
                <a:solidFill>
                  <a:srgbClr val="66FF33"/>
                </a:solidFill>
                <a:sym typeface="Wingdings" pitchFamily="2" charset="2"/>
              </a:rPr>
              <a:t></a:t>
            </a:r>
            <a:endParaRPr lang="cs-CZ" dirty="0">
              <a:solidFill>
                <a:srgbClr val="66FF33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00100" y="2285992"/>
            <a:ext cx="16850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FF33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Dub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66FF33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28926" y="2285992"/>
            <a:ext cx="16850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FF33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Buk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66FF33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57752" y="2285992"/>
            <a:ext cx="25185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FF33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Javor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66FF33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26" y="4286256"/>
            <a:ext cx="1643074" cy="2055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4714884"/>
            <a:ext cx="1973095" cy="16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" descr="C:\Documents and Settings\Janča\Plocha\01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4714884"/>
            <a:ext cx="2357454" cy="1714512"/>
          </a:xfrm>
          <a:prstGeom prst="rect">
            <a:avLst/>
          </a:prstGeom>
          <a:noFill/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8926" y="4714884"/>
            <a:ext cx="2214578" cy="16609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Obdélník 11"/>
          <p:cNvSpPr/>
          <p:nvPr/>
        </p:nvSpPr>
        <p:spPr>
          <a:xfrm>
            <a:off x="5214942" y="1500174"/>
            <a:ext cx="17491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žalud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00364" y="3429000"/>
            <a:ext cx="226215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Bukvice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57356" y="1500174"/>
            <a:ext cx="180049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Nažka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66FF33"/>
                </a:solidFill>
              </a:rPr>
              <a:t>Poznáš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66FF33"/>
                </a:solidFill>
              </a:rPr>
              <a:t>tento strom ?</a:t>
            </a:r>
            <a:br>
              <a:rPr lang="cs-CZ" dirty="0" smtClean="0">
                <a:solidFill>
                  <a:srgbClr val="66FF33"/>
                </a:solidFill>
              </a:rPr>
            </a:br>
            <a:r>
              <a:rPr lang="cs-CZ" dirty="0" smtClean="0">
                <a:solidFill>
                  <a:srgbClr val="66FF33"/>
                </a:solidFill>
              </a:rPr>
              <a:t>Jak se jmenují jeho plody ?</a:t>
            </a:r>
            <a:endParaRPr lang="cs-CZ" dirty="0">
              <a:solidFill>
                <a:srgbClr val="66FF33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500306"/>
            <a:ext cx="2952728" cy="22145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-357222" y="5857892"/>
            <a:ext cx="1001658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66FF33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Znáš ještě jiné listnaté stromy ?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66FF33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3" name="Picture 5" descr="C:\Documents and Settings\Pavel\Local Settings\Temporary Internet Files\Content.IE5\1941HSR6\MC90012285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1643050"/>
            <a:ext cx="3960778" cy="3952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Gamble</a:t>
            </a:r>
            <a:r>
              <a:rPr lang="cs-CZ" dirty="0" smtClean="0"/>
              <a:t> </a:t>
            </a:r>
            <a:r>
              <a:rPr lang="cs-CZ" dirty="0" err="1" smtClean="0"/>
              <a:t>oak</a:t>
            </a:r>
            <a:r>
              <a:rPr lang="cs-CZ" dirty="0" smtClean="0"/>
              <a:t> </a:t>
            </a:r>
            <a:r>
              <a:rPr lang="cs-CZ" dirty="0" err="1" smtClean="0"/>
              <a:t>leaves.jpg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25.8.2005 [cit. 2011-10-30]. Dostupné z WWW: &lt;http://cs.wikipedia.org/wiki/Soubor:Gamble_oak_leaves.jpg&gt;.</a:t>
            </a:r>
          </a:p>
          <a:p>
            <a:r>
              <a:rPr lang="cs-CZ" dirty="0" err="1" smtClean="0"/>
              <a:t>Commons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8.5.2005 [cit. 2011-10-30]. Dostupné z WWW: &lt;http://upload.wikimedia.org/wikipedia/commons/5/52/Tilia-cordata2.JPG&gt;.</a:t>
            </a:r>
          </a:p>
          <a:p>
            <a:r>
              <a:rPr lang="cs-CZ" dirty="0" err="1" smtClean="0"/>
              <a:t>Commons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22.7.2006 [cit. 2011-10-30]. Dostupné z WWW: &lt;http://upload.wikimedia.org/wikipedia/commons/8/85/Orzech_w%C5%82oski_z_biedronk%C4%85.JPG&gt;.</a:t>
            </a:r>
          </a:p>
          <a:p>
            <a:r>
              <a:rPr lang="cs-CZ" dirty="0" err="1" smtClean="0"/>
              <a:t>Commons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4.5.2007 [cit. 2011-10-30]. Dostupné z WWW: &lt;http://upload.wikimedia.org/wikipedia/commons/d/d0/European_Beech.jpg&gt;.</a:t>
            </a:r>
          </a:p>
          <a:p>
            <a:r>
              <a:rPr lang="cs-CZ" dirty="0" err="1" smtClean="0"/>
              <a:t>Commons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28.10.2004 [cit. 2011-10-30]. Dostupné z WWW: &lt;http://upload.wikimedia.org/wikipedia/commons/2/24/Aesculus_hippocastanum7.jpg&gt;.</a:t>
            </a:r>
          </a:p>
          <a:p>
            <a:r>
              <a:rPr lang="cs-CZ" dirty="0" smtClean="0"/>
              <a:t>Ilustrace:archiv autora</a:t>
            </a:r>
          </a:p>
          <a:p>
            <a:r>
              <a:rPr lang="cs-CZ" dirty="0" smtClean="0"/>
              <a:t>Ilustrace:www.office.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101</TotalTime>
  <Words>120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Přiřaď správně : </vt:lpstr>
      <vt:lpstr>Poznáš tento strom ? Jak se jmenují jeho plody 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15</cp:revision>
  <dcterms:created xsi:type="dcterms:W3CDTF">2011-08-21T15:31:45Z</dcterms:created>
  <dcterms:modified xsi:type="dcterms:W3CDTF">2012-05-21T07:19:58Z</dcterms:modified>
</cp:coreProperties>
</file>