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02B"/>
    <a:srgbClr val="0F8F2D"/>
    <a:srgbClr val="00E668"/>
    <a:srgbClr val="007E39"/>
    <a:srgbClr val="009242"/>
    <a:srgbClr val="00863D"/>
    <a:srgbClr val="55ED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ZŠ, Veselí nad Moravou, </a:t>
          </a:r>
          <a:r>
            <a:rPr lang="cs-CZ" dirty="0" err="1" smtClean="0"/>
            <a:t>Kollárova</a:t>
          </a:r>
          <a:r>
            <a:rPr lang="cs-CZ" dirty="0" smtClean="0"/>
            <a:t>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VY_52_INOVACE_1/16_Stromy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Jehličnaté stromy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MŠ a ZŠ, Veselí nad Moravou, </a:t>
          </a:r>
          <a:r>
            <a:rPr lang="cs-CZ" sz="1800" kern="1200" dirty="0" err="1" smtClean="0"/>
            <a:t>Kollárova</a:t>
          </a:r>
          <a:r>
            <a:rPr lang="cs-CZ" sz="1800" kern="1200" dirty="0" smtClean="0"/>
            <a:t>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VY_52_INOVACE_1/16_Stromy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Jehličnaté stromy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0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4760482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E668"/>
            </a:gs>
            <a:gs pos="50000">
              <a:srgbClr val="00863D"/>
            </a:gs>
            <a:gs pos="50000">
              <a:srgbClr val="00863D"/>
            </a:gs>
            <a:gs pos="49000">
              <a:srgbClr val="55ED79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Anotace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výuku předmětu Prvouka- I.období na základní škole praktické</a:t>
            </a:r>
          </a:p>
          <a:p>
            <a:r>
              <a:rPr lang="cs-CZ" dirty="0" smtClean="0"/>
              <a:t>Určeno pro procvičování učiva a práci s interaktivní tabulí</a:t>
            </a:r>
          </a:p>
          <a:p>
            <a:r>
              <a:rPr lang="cs-CZ" dirty="0" smtClean="0"/>
              <a:t>Děti dobře reagovaly, poznaly známé jehličnany, přiřazovaly se střídavým úspěchem</a:t>
            </a:r>
          </a:p>
          <a:p>
            <a:r>
              <a:rPr lang="cs-CZ" dirty="0"/>
              <a:t>Doba vzniku listopad 2011</a:t>
            </a:r>
          </a:p>
          <a:p>
            <a:r>
              <a:rPr lang="cs-CZ" dirty="0" smtClean="0"/>
              <a:t>Ověřeno </a:t>
            </a:r>
            <a:r>
              <a:rPr lang="cs-CZ" dirty="0" smtClean="0"/>
              <a:t>21. </a:t>
            </a:r>
            <a:r>
              <a:rPr lang="cs-CZ" dirty="0" smtClean="0"/>
              <a:t>2. 2012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8596" y="928670"/>
            <a:ext cx="834324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i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Jehličnaté stromy</a:t>
            </a:r>
            <a:endParaRPr lang="cs-CZ" sz="8800" b="1" i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0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b/b9/Picea_abie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5214942" cy="6872528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5857884" y="285728"/>
            <a:ext cx="198163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6600" b="1" i="1" cap="none" spc="0" dirty="0" smtClean="0">
                <a:ln/>
                <a:solidFill>
                  <a:schemeClr val="accent3"/>
                </a:solidFill>
                <a:effectLst/>
              </a:rPr>
              <a:t>Smrk</a:t>
            </a:r>
            <a:endParaRPr lang="cs-CZ" sz="6600" b="1" i="1" cap="none" spc="0" dirty="0">
              <a:ln/>
              <a:solidFill>
                <a:schemeClr val="accent3"/>
              </a:solidFill>
              <a:effectLst/>
            </a:endParaRPr>
          </a:p>
        </p:txBody>
      </p:sp>
      <p:pic>
        <p:nvPicPr>
          <p:cNvPr id="1028" name="Picture 4" descr="http://upload.wikimedia.org/wikipedia/commons/1/1c/Picea_abies_con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50" y="1428736"/>
            <a:ext cx="1771636" cy="358801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643570" y="5429264"/>
            <a:ext cx="394146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Šišky smrku rostou směrem  dolů.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0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upload.wikimedia.org/wikipedia/commons/3/3f/Pinus_nigra_JPG2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786446" cy="687902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4857752" y="214290"/>
            <a:ext cx="4782787" cy="98488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lvl="1" algn="ctr"/>
            <a:r>
              <a:rPr lang="cs-CZ" sz="5800" b="1" i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BOROVICE</a:t>
            </a:r>
            <a:endParaRPr lang="cs-CZ" sz="5800" b="1" i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" name="Picture 4" descr="C:\Users\pc\AppData\Local\Microsoft\Windows\Temporary Internet Files\Content.IE5\T39D7LV4\MP90040177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1928802"/>
            <a:ext cx="2496312" cy="3121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0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upload.wikimedia.org/wikipedia/commons/0/05/Abies_alba_Orje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911"/>
            <a:ext cx="5429256" cy="6852089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5429256" y="214290"/>
            <a:ext cx="3248490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JEDLE</a:t>
            </a:r>
            <a:endParaRPr lang="cs-CZ" sz="88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9460" name="Picture 4" descr="http://upload.wikimedia.org/wikipedia/commons/8/88/Abies_balsamea_drawing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2000240"/>
            <a:ext cx="2331450" cy="292895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429256" y="5286388"/>
            <a:ext cx="42826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Šišky jedle rostou směrem vzhůru.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0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upload.wikimedia.org/wikipedia/commons/c/cc/Larix_decidua_Winte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5357818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5715008" y="357166"/>
            <a:ext cx="27254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modřín</a:t>
            </a:r>
            <a:endParaRPr lang="cs-CZ" sz="5400" b="1" u="sng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57818" y="5572140"/>
            <a:ext cx="435768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Je to jediný jehličnatý strom, který opadává.</a:t>
            </a:r>
            <a:endParaRPr lang="cs-CZ" sz="3200" b="1" dirty="0"/>
          </a:p>
        </p:txBody>
      </p:sp>
      <p:pic>
        <p:nvPicPr>
          <p:cNvPr id="7" name="Picture 1" descr="C:\Users\pc\AppData\Local\Microsoft\Windows\Temporary Internet Files\Content.IE5\T39D7LV4\MP90043415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1643050"/>
            <a:ext cx="3214710" cy="34289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0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14480" y="285728"/>
            <a:ext cx="5592621" cy="923330"/>
          </a:xfrm>
          <a:prstGeom prst="rect">
            <a:avLst/>
          </a:prstGeom>
          <a:solidFill>
            <a:schemeClr val="tx1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Pojmenuj strom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" name="Picture 2" descr="http://upload.wikimedia.org/wikipedia/commons/b/b9/Picea_abi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28802"/>
            <a:ext cx="2547769" cy="3357586"/>
          </a:xfrm>
          <a:prstGeom prst="rect">
            <a:avLst/>
          </a:prstGeom>
          <a:noFill/>
        </p:spPr>
      </p:pic>
      <p:pic>
        <p:nvPicPr>
          <p:cNvPr id="5" name="Picture 2" descr="http://upload.wikimedia.org/wikipedia/commons/3/3f/Pinus_nigra_JPG2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16" y="1928802"/>
            <a:ext cx="2848695" cy="3386577"/>
          </a:xfrm>
          <a:prstGeom prst="rect">
            <a:avLst/>
          </a:prstGeom>
          <a:noFill/>
        </p:spPr>
      </p:pic>
      <p:pic>
        <p:nvPicPr>
          <p:cNvPr id="6" name="Picture 2" descr="http://upload.wikimedia.org/wikipedia/commons/0/05/Abies_alba_Orjen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00826" y="1928801"/>
            <a:ext cx="2643174" cy="33358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0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1538" y="142852"/>
            <a:ext cx="691224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Rozhodni,ke kterému 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stromu šiška 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patří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" name="Picture 1" descr="C:\Users\pc\AppData\Local\Microsoft\Windows\Temporary Internet Files\Content.IE5\T39D7LV4\MP9004341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2143116"/>
            <a:ext cx="2143108" cy="2285965"/>
          </a:xfrm>
          <a:prstGeom prst="rect">
            <a:avLst/>
          </a:prstGeom>
          <a:noFill/>
        </p:spPr>
      </p:pic>
      <p:pic>
        <p:nvPicPr>
          <p:cNvPr id="4" name="Picture 4" descr="C:\Users\pc\AppData\Local\Microsoft\Windows\Temporary Internet Files\Content.IE5\T39D7LV4\MP90040177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2143116"/>
            <a:ext cx="1785950" cy="2232983"/>
          </a:xfrm>
          <a:prstGeom prst="rect">
            <a:avLst/>
          </a:prstGeom>
          <a:noFill/>
        </p:spPr>
      </p:pic>
      <p:pic>
        <p:nvPicPr>
          <p:cNvPr id="5" name="Picture 4" descr="http://upload.wikimedia.org/wikipedia/commons/1/1c/Picea_abies_con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86050" y="2000240"/>
            <a:ext cx="1207258" cy="2445003"/>
          </a:xfrm>
          <a:prstGeom prst="rect">
            <a:avLst/>
          </a:prstGeom>
          <a:noFill/>
        </p:spPr>
      </p:pic>
      <p:pic>
        <p:nvPicPr>
          <p:cNvPr id="6" name="Picture 4" descr="http://upload.wikimedia.org/wikipedia/commons/8/88/Abies_balsamea_drawing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2000240"/>
            <a:ext cx="1974260" cy="248022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643174" y="6396335"/>
            <a:ext cx="15181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BOROVICE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29256" y="6396335"/>
            <a:ext cx="9124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JEDLE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357158" y="6396335"/>
            <a:ext cx="13131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MODŘÍN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7500958" y="6396335"/>
            <a:ext cx="9412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SMRK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0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71604" y="142852"/>
            <a:ext cx="58217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PRAVDA NEBO LEŽ?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Modřín je opadavý strom                 ANO/NE</a:t>
            </a:r>
          </a:p>
          <a:p>
            <a:endParaRPr lang="cs-CZ" dirty="0" smtClean="0"/>
          </a:p>
          <a:p>
            <a:r>
              <a:rPr lang="cs-CZ" dirty="0" smtClean="0"/>
              <a:t>Šišky jedle rostou dolů                      ANO/NE</a:t>
            </a:r>
          </a:p>
          <a:p>
            <a:endParaRPr lang="cs-CZ" dirty="0" smtClean="0"/>
          </a:p>
          <a:p>
            <a:r>
              <a:rPr lang="cs-CZ" dirty="0" smtClean="0"/>
              <a:t>Borovice je opadavý strom               ANO/NE</a:t>
            </a:r>
          </a:p>
          <a:p>
            <a:endParaRPr lang="cs-CZ" dirty="0" smtClean="0"/>
          </a:p>
          <a:p>
            <a:r>
              <a:rPr lang="cs-CZ" dirty="0" smtClean="0"/>
              <a:t>Smrk nemá šišky                                ANO/NE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800" dirty="0" err="1" smtClean="0">
                <a:solidFill>
                  <a:schemeClr val="bg1"/>
                </a:solidFill>
              </a:rPr>
              <a:t>Commons</a:t>
            </a:r>
            <a:r>
              <a:rPr lang="cs-CZ" sz="1800" dirty="0" smtClean="0">
                <a:solidFill>
                  <a:schemeClr val="bg1"/>
                </a:solidFill>
              </a:rPr>
              <a:t>. In </a:t>
            </a:r>
            <a:r>
              <a:rPr lang="cs-CZ" sz="1800" i="1" dirty="0" err="1" smtClean="0">
                <a:solidFill>
                  <a:schemeClr val="bg1"/>
                </a:solidFill>
              </a:rPr>
              <a:t>Wikipedia</a:t>
            </a:r>
            <a:r>
              <a:rPr lang="cs-CZ" sz="1800" i="1" dirty="0" smtClean="0">
                <a:solidFill>
                  <a:schemeClr val="bg1"/>
                </a:solidFill>
              </a:rPr>
              <a:t> : </a:t>
            </a:r>
            <a:r>
              <a:rPr lang="cs-CZ" sz="1800" i="1" dirty="0" err="1" smtClean="0">
                <a:solidFill>
                  <a:schemeClr val="bg1"/>
                </a:solidFill>
              </a:rPr>
              <a:t>the</a:t>
            </a:r>
            <a:r>
              <a:rPr lang="cs-CZ" sz="1800" i="1" dirty="0" smtClean="0">
                <a:solidFill>
                  <a:schemeClr val="bg1"/>
                </a:solidFill>
              </a:rPr>
              <a:t> free </a:t>
            </a:r>
            <a:r>
              <a:rPr lang="cs-CZ" sz="1800" i="1" dirty="0" err="1" smtClean="0">
                <a:solidFill>
                  <a:schemeClr val="bg1"/>
                </a:solidFill>
              </a:rPr>
              <a:t>encyclopedia</a:t>
            </a:r>
            <a:r>
              <a:rPr lang="cs-CZ" sz="1800" dirty="0" smtClean="0">
                <a:solidFill>
                  <a:schemeClr val="bg1"/>
                </a:solidFill>
              </a:rPr>
              <a:t> [online]. St. </a:t>
            </a:r>
            <a:r>
              <a:rPr lang="cs-CZ" sz="1800" dirty="0" err="1" smtClean="0">
                <a:solidFill>
                  <a:schemeClr val="bg1"/>
                </a:solidFill>
              </a:rPr>
              <a:t>Petersburg</a:t>
            </a:r>
            <a:r>
              <a:rPr lang="cs-CZ" sz="1800" dirty="0" smtClean="0">
                <a:solidFill>
                  <a:schemeClr val="bg1"/>
                </a:solidFill>
              </a:rPr>
              <a:t> (Florida) : </a:t>
            </a:r>
            <a:r>
              <a:rPr lang="cs-CZ" sz="1800" dirty="0" err="1" smtClean="0">
                <a:solidFill>
                  <a:schemeClr val="bg1"/>
                </a:solidFill>
              </a:rPr>
              <a:t>Wikipedia</a:t>
            </a:r>
            <a:r>
              <a:rPr lang="cs-CZ" sz="1800" dirty="0" smtClean="0">
                <a:solidFill>
                  <a:schemeClr val="bg1"/>
                </a:solidFill>
              </a:rPr>
              <a:t> </a:t>
            </a:r>
            <a:r>
              <a:rPr lang="cs-CZ" sz="1800" dirty="0" err="1" smtClean="0">
                <a:solidFill>
                  <a:schemeClr val="bg1"/>
                </a:solidFill>
              </a:rPr>
              <a:t>Foundation</a:t>
            </a:r>
            <a:r>
              <a:rPr lang="cs-CZ" sz="1800" dirty="0" smtClean="0">
                <a:solidFill>
                  <a:schemeClr val="bg1"/>
                </a:solidFill>
              </a:rPr>
              <a:t>, 11.2.2009 [cit. 2011-11-01]. Dostupné z WWW: &lt;http://upload.wikimedia.org/wikipedia/commons/b/b9/Picea_abies.JPG&gt;.</a:t>
            </a:r>
          </a:p>
          <a:p>
            <a:r>
              <a:rPr lang="cs-CZ" sz="1800" dirty="0" err="1" smtClean="0">
                <a:solidFill>
                  <a:schemeClr val="bg1"/>
                </a:solidFill>
              </a:rPr>
              <a:t>Commons</a:t>
            </a:r>
            <a:r>
              <a:rPr lang="cs-CZ" sz="1800" dirty="0" smtClean="0">
                <a:solidFill>
                  <a:schemeClr val="bg1"/>
                </a:solidFill>
              </a:rPr>
              <a:t>. In </a:t>
            </a:r>
            <a:r>
              <a:rPr lang="cs-CZ" sz="1800" i="1" dirty="0" err="1" smtClean="0">
                <a:solidFill>
                  <a:schemeClr val="bg1"/>
                </a:solidFill>
              </a:rPr>
              <a:t>Wikipedia</a:t>
            </a:r>
            <a:r>
              <a:rPr lang="cs-CZ" sz="1800" i="1" dirty="0" smtClean="0">
                <a:solidFill>
                  <a:schemeClr val="bg1"/>
                </a:solidFill>
              </a:rPr>
              <a:t> : </a:t>
            </a:r>
            <a:r>
              <a:rPr lang="cs-CZ" sz="1800" i="1" dirty="0" err="1" smtClean="0">
                <a:solidFill>
                  <a:schemeClr val="bg1"/>
                </a:solidFill>
              </a:rPr>
              <a:t>the</a:t>
            </a:r>
            <a:r>
              <a:rPr lang="cs-CZ" sz="1800" i="1" dirty="0" smtClean="0">
                <a:solidFill>
                  <a:schemeClr val="bg1"/>
                </a:solidFill>
              </a:rPr>
              <a:t> free </a:t>
            </a:r>
            <a:r>
              <a:rPr lang="cs-CZ" sz="1800" i="1" dirty="0" err="1" smtClean="0">
                <a:solidFill>
                  <a:schemeClr val="bg1"/>
                </a:solidFill>
              </a:rPr>
              <a:t>encyclopedia</a:t>
            </a:r>
            <a:r>
              <a:rPr lang="cs-CZ" sz="1800" dirty="0" smtClean="0">
                <a:solidFill>
                  <a:schemeClr val="bg1"/>
                </a:solidFill>
              </a:rPr>
              <a:t> [online]. St. </a:t>
            </a:r>
            <a:r>
              <a:rPr lang="cs-CZ" sz="1800" dirty="0" err="1" smtClean="0">
                <a:solidFill>
                  <a:schemeClr val="bg1"/>
                </a:solidFill>
              </a:rPr>
              <a:t>Petersburg</a:t>
            </a:r>
            <a:r>
              <a:rPr lang="cs-CZ" sz="1800" dirty="0" smtClean="0">
                <a:solidFill>
                  <a:schemeClr val="bg1"/>
                </a:solidFill>
              </a:rPr>
              <a:t> (Florida) : </a:t>
            </a:r>
            <a:r>
              <a:rPr lang="cs-CZ" sz="1800" dirty="0" err="1" smtClean="0">
                <a:solidFill>
                  <a:schemeClr val="bg1"/>
                </a:solidFill>
              </a:rPr>
              <a:t>Wikipedia</a:t>
            </a:r>
            <a:r>
              <a:rPr lang="cs-CZ" sz="1800" dirty="0" smtClean="0">
                <a:solidFill>
                  <a:schemeClr val="bg1"/>
                </a:solidFill>
              </a:rPr>
              <a:t> </a:t>
            </a:r>
            <a:r>
              <a:rPr lang="cs-CZ" sz="1800" dirty="0" err="1" smtClean="0">
                <a:solidFill>
                  <a:schemeClr val="bg1"/>
                </a:solidFill>
              </a:rPr>
              <a:t>Foundation</a:t>
            </a:r>
            <a:r>
              <a:rPr lang="cs-CZ" sz="1800" dirty="0" smtClean="0">
                <a:solidFill>
                  <a:schemeClr val="bg1"/>
                </a:solidFill>
              </a:rPr>
              <a:t>, 27.10.2008 [cit. 2011-11-01]. Dostupné z WWW: &lt;http://upload.wikimedia.org/wikipedia/commons/3/3f/Pinus_nigra_JPG2A.jpg&gt;.</a:t>
            </a:r>
          </a:p>
          <a:p>
            <a:r>
              <a:rPr lang="cs-CZ" sz="1800" dirty="0" err="1" smtClean="0">
                <a:solidFill>
                  <a:schemeClr val="bg1"/>
                </a:solidFill>
              </a:rPr>
              <a:t>Commons</a:t>
            </a:r>
            <a:r>
              <a:rPr lang="cs-CZ" sz="1800" dirty="0" smtClean="0">
                <a:solidFill>
                  <a:schemeClr val="bg1"/>
                </a:solidFill>
              </a:rPr>
              <a:t>. In </a:t>
            </a:r>
            <a:r>
              <a:rPr lang="cs-CZ" sz="1800" i="1" dirty="0" err="1" smtClean="0">
                <a:solidFill>
                  <a:schemeClr val="bg1"/>
                </a:solidFill>
              </a:rPr>
              <a:t>Wikipedia</a:t>
            </a:r>
            <a:r>
              <a:rPr lang="cs-CZ" sz="1800" i="1" dirty="0" smtClean="0">
                <a:solidFill>
                  <a:schemeClr val="bg1"/>
                </a:solidFill>
              </a:rPr>
              <a:t> : </a:t>
            </a:r>
            <a:r>
              <a:rPr lang="cs-CZ" sz="1800" i="1" dirty="0" err="1" smtClean="0">
                <a:solidFill>
                  <a:schemeClr val="bg1"/>
                </a:solidFill>
              </a:rPr>
              <a:t>the</a:t>
            </a:r>
            <a:r>
              <a:rPr lang="cs-CZ" sz="1800" i="1" dirty="0" smtClean="0">
                <a:solidFill>
                  <a:schemeClr val="bg1"/>
                </a:solidFill>
              </a:rPr>
              <a:t> free </a:t>
            </a:r>
            <a:r>
              <a:rPr lang="cs-CZ" sz="1800" i="1" dirty="0" err="1" smtClean="0">
                <a:solidFill>
                  <a:schemeClr val="bg1"/>
                </a:solidFill>
              </a:rPr>
              <a:t>encyclopedia</a:t>
            </a:r>
            <a:r>
              <a:rPr lang="cs-CZ" sz="1800" dirty="0" smtClean="0">
                <a:solidFill>
                  <a:schemeClr val="bg1"/>
                </a:solidFill>
              </a:rPr>
              <a:t> [online]. St. </a:t>
            </a:r>
            <a:r>
              <a:rPr lang="cs-CZ" sz="1800" dirty="0" err="1" smtClean="0">
                <a:solidFill>
                  <a:schemeClr val="bg1"/>
                </a:solidFill>
              </a:rPr>
              <a:t>Petersburg</a:t>
            </a:r>
            <a:r>
              <a:rPr lang="cs-CZ" sz="1800" dirty="0" smtClean="0">
                <a:solidFill>
                  <a:schemeClr val="bg1"/>
                </a:solidFill>
              </a:rPr>
              <a:t> (Florida) : </a:t>
            </a:r>
            <a:r>
              <a:rPr lang="cs-CZ" sz="1800" dirty="0" err="1" smtClean="0">
                <a:solidFill>
                  <a:schemeClr val="bg1"/>
                </a:solidFill>
              </a:rPr>
              <a:t>Wikipedia</a:t>
            </a:r>
            <a:r>
              <a:rPr lang="cs-CZ" sz="1800" dirty="0" smtClean="0">
                <a:solidFill>
                  <a:schemeClr val="bg1"/>
                </a:solidFill>
              </a:rPr>
              <a:t> </a:t>
            </a:r>
            <a:r>
              <a:rPr lang="cs-CZ" sz="1800" dirty="0" err="1" smtClean="0">
                <a:solidFill>
                  <a:schemeClr val="bg1"/>
                </a:solidFill>
              </a:rPr>
              <a:t>Foundation</a:t>
            </a:r>
            <a:r>
              <a:rPr lang="cs-CZ" sz="1800" dirty="0" smtClean="0">
                <a:solidFill>
                  <a:schemeClr val="bg1"/>
                </a:solidFill>
              </a:rPr>
              <a:t>, 30.7.2005 [cit. 2011-11-01]. Dostupné z WWW: &lt;http://upload.wikimedia.org/wikipedia/commons/0/05/Abies_alba_Orjen.jpg&gt;</a:t>
            </a:r>
          </a:p>
          <a:p>
            <a:r>
              <a:rPr lang="cs-CZ" sz="1800" dirty="0" err="1" smtClean="0">
                <a:solidFill>
                  <a:schemeClr val="bg1"/>
                </a:solidFill>
              </a:rPr>
              <a:t>Commons</a:t>
            </a:r>
            <a:r>
              <a:rPr lang="cs-CZ" sz="1800" dirty="0" smtClean="0">
                <a:solidFill>
                  <a:schemeClr val="bg1"/>
                </a:solidFill>
              </a:rPr>
              <a:t>. In </a:t>
            </a:r>
            <a:r>
              <a:rPr lang="cs-CZ" sz="1800" i="1" dirty="0" err="1" smtClean="0">
                <a:solidFill>
                  <a:schemeClr val="bg1"/>
                </a:solidFill>
              </a:rPr>
              <a:t>Wikipedia</a:t>
            </a:r>
            <a:r>
              <a:rPr lang="cs-CZ" sz="1800" i="1" dirty="0" smtClean="0">
                <a:solidFill>
                  <a:schemeClr val="bg1"/>
                </a:solidFill>
              </a:rPr>
              <a:t> : </a:t>
            </a:r>
            <a:r>
              <a:rPr lang="cs-CZ" sz="1800" i="1" dirty="0" err="1" smtClean="0">
                <a:solidFill>
                  <a:schemeClr val="bg1"/>
                </a:solidFill>
              </a:rPr>
              <a:t>the</a:t>
            </a:r>
            <a:r>
              <a:rPr lang="cs-CZ" sz="1800" i="1" dirty="0" smtClean="0">
                <a:solidFill>
                  <a:schemeClr val="bg1"/>
                </a:solidFill>
              </a:rPr>
              <a:t> free </a:t>
            </a:r>
            <a:r>
              <a:rPr lang="cs-CZ" sz="1800" i="1" dirty="0" err="1" smtClean="0">
                <a:solidFill>
                  <a:schemeClr val="bg1"/>
                </a:solidFill>
              </a:rPr>
              <a:t>encyclopedia</a:t>
            </a:r>
            <a:r>
              <a:rPr lang="cs-CZ" sz="1800" dirty="0" smtClean="0">
                <a:solidFill>
                  <a:schemeClr val="bg1"/>
                </a:solidFill>
              </a:rPr>
              <a:t> [online]. St. </a:t>
            </a:r>
            <a:r>
              <a:rPr lang="cs-CZ" sz="1800" dirty="0" err="1" smtClean="0">
                <a:solidFill>
                  <a:schemeClr val="bg1"/>
                </a:solidFill>
              </a:rPr>
              <a:t>Petersburg</a:t>
            </a:r>
            <a:r>
              <a:rPr lang="cs-CZ" sz="1800" dirty="0" smtClean="0">
                <a:solidFill>
                  <a:schemeClr val="bg1"/>
                </a:solidFill>
              </a:rPr>
              <a:t> (Florida) : </a:t>
            </a:r>
            <a:r>
              <a:rPr lang="cs-CZ" sz="1800" dirty="0" err="1" smtClean="0">
                <a:solidFill>
                  <a:schemeClr val="bg1"/>
                </a:solidFill>
              </a:rPr>
              <a:t>Wikipedia</a:t>
            </a:r>
            <a:r>
              <a:rPr lang="cs-CZ" sz="1800" dirty="0" smtClean="0">
                <a:solidFill>
                  <a:schemeClr val="bg1"/>
                </a:solidFill>
              </a:rPr>
              <a:t> </a:t>
            </a:r>
            <a:r>
              <a:rPr lang="cs-CZ" sz="1800" dirty="0" err="1" smtClean="0">
                <a:solidFill>
                  <a:schemeClr val="bg1"/>
                </a:solidFill>
              </a:rPr>
              <a:t>Foundation</a:t>
            </a:r>
            <a:r>
              <a:rPr lang="cs-CZ" sz="1800" dirty="0" smtClean="0">
                <a:solidFill>
                  <a:schemeClr val="bg1"/>
                </a:solidFill>
              </a:rPr>
              <a:t>, 16.1.2006 [cit. 2011-11-01]. Dostupné z WWW: &lt;http://upload.wikimedia.org/wikipedia/commons/c/cc/Larix_decidua_Winter.jpg</a:t>
            </a:r>
          </a:p>
          <a:p>
            <a:r>
              <a:rPr lang="cs-CZ" sz="1800" dirty="0" err="1" smtClean="0">
                <a:solidFill>
                  <a:schemeClr val="bg1"/>
                </a:solidFill>
              </a:rPr>
              <a:t>Commons</a:t>
            </a:r>
            <a:r>
              <a:rPr lang="cs-CZ" sz="1800" dirty="0" smtClean="0">
                <a:solidFill>
                  <a:schemeClr val="bg1"/>
                </a:solidFill>
              </a:rPr>
              <a:t>. In </a:t>
            </a:r>
            <a:r>
              <a:rPr lang="cs-CZ" sz="1800" i="1" dirty="0" err="1" smtClean="0">
                <a:solidFill>
                  <a:schemeClr val="bg1"/>
                </a:solidFill>
              </a:rPr>
              <a:t>Wikipedia</a:t>
            </a:r>
            <a:r>
              <a:rPr lang="cs-CZ" sz="1800" i="1" dirty="0" smtClean="0">
                <a:solidFill>
                  <a:schemeClr val="bg1"/>
                </a:solidFill>
              </a:rPr>
              <a:t> : </a:t>
            </a:r>
            <a:r>
              <a:rPr lang="cs-CZ" sz="1800" i="1" dirty="0" err="1" smtClean="0">
                <a:solidFill>
                  <a:schemeClr val="bg1"/>
                </a:solidFill>
              </a:rPr>
              <a:t>the</a:t>
            </a:r>
            <a:r>
              <a:rPr lang="cs-CZ" sz="1800" i="1" dirty="0" smtClean="0">
                <a:solidFill>
                  <a:schemeClr val="bg1"/>
                </a:solidFill>
              </a:rPr>
              <a:t> free </a:t>
            </a:r>
            <a:r>
              <a:rPr lang="cs-CZ" sz="1800" i="1" dirty="0" err="1" smtClean="0">
                <a:solidFill>
                  <a:schemeClr val="bg1"/>
                </a:solidFill>
              </a:rPr>
              <a:t>encyclopedia</a:t>
            </a:r>
            <a:r>
              <a:rPr lang="cs-CZ" sz="1800" dirty="0" smtClean="0">
                <a:solidFill>
                  <a:schemeClr val="bg1"/>
                </a:solidFill>
              </a:rPr>
              <a:t> [online]. St. </a:t>
            </a:r>
            <a:r>
              <a:rPr lang="cs-CZ" sz="1800" dirty="0" err="1" smtClean="0">
                <a:solidFill>
                  <a:schemeClr val="bg1"/>
                </a:solidFill>
              </a:rPr>
              <a:t>Petersburg</a:t>
            </a:r>
            <a:r>
              <a:rPr lang="cs-CZ" sz="1800" dirty="0" smtClean="0">
                <a:solidFill>
                  <a:schemeClr val="bg1"/>
                </a:solidFill>
              </a:rPr>
              <a:t> (Florida) : </a:t>
            </a:r>
            <a:r>
              <a:rPr lang="cs-CZ" sz="1800" dirty="0" err="1" smtClean="0">
                <a:solidFill>
                  <a:schemeClr val="bg1"/>
                </a:solidFill>
              </a:rPr>
              <a:t>Wikipedia</a:t>
            </a:r>
            <a:r>
              <a:rPr lang="cs-CZ" sz="1800" dirty="0" smtClean="0">
                <a:solidFill>
                  <a:schemeClr val="bg1"/>
                </a:solidFill>
              </a:rPr>
              <a:t> </a:t>
            </a:r>
            <a:r>
              <a:rPr lang="cs-CZ" sz="1800" dirty="0" err="1" smtClean="0">
                <a:solidFill>
                  <a:schemeClr val="bg1"/>
                </a:solidFill>
              </a:rPr>
              <a:t>Foundation</a:t>
            </a:r>
            <a:r>
              <a:rPr lang="cs-CZ" sz="1800" dirty="0" smtClean="0">
                <a:solidFill>
                  <a:schemeClr val="bg1"/>
                </a:solidFill>
              </a:rPr>
              <a:t>, 30.5.2005 [cit. 2011-11-01]. Dostupné z WWW: &lt;http://upload.wikimedia.org/wikipedia/commons/1/1c/Picea_abies_cone.jpg&gt;. </a:t>
            </a:r>
          </a:p>
          <a:p>
            <a:r>
              <a:rPr lang="cs-CZ" sz="1800" dirty="0" err="1" smtClean="0">
                <a:solidFill>
                  <a:schemeClr val="bg1"/>
                </a:solidFill>
              </a:rPr>
              <a:t>Commons</a:t>
            </a:r>
            <a:r>
              <a:rPr lang="cs-CZ" sz="1800" dirty="0" smtClean="0">
                <a:solidFill>
                  <a:schemeClr val="bg1"/>
                </a:solidFill>
              </a:rPr>
              <a:t>. In </a:t>
            </a:r>
            <a:r>
              <a:rPr lang="cs-CZ" sz="1800" i="1" dirty="0" err="1" smtClean="0">
                <a:solidFill>
                  <a:schemeClr val="bg1"/>
                </a:solidFill>
              </a:rPr>
              <a:t>Wikipedia</a:t>
            </a:r>
            <a:r>
              <a:rPr lang="cs-CZ" sz="1800" i="1" dirty="0" smtClean="0">
                <a:solidFill>
                  <a:schemeClr val="bg1"/>
                </a:solidFill>
              </a:rPr>
              <a:t> : </a:t>
            </a:r>
            <a:r>
              <a:rPr lang="cs-CZ" sz="1800" i="1" dirty="0" err="1" smtClean="0">
                <a:solidFill>
                  <a:schemeClr val="bg1"/>
                </a:solidFill>
              </a:rPr>
              <a:t>the</a:t>
            </a:r>
            <a:r>
              <a:rPr lang="cs-CZ" sz="1800" i="1" dirty="0" smtClean="0">
                <a:solidFill>
                  <a:schemeClr val="bg1"/>
                </a:solidFill>
              </a:rPr>
              <a:t> free </a:t>
            </a:r>
            <a:r>
              <a:rPr lang="cs-CZ" sz="1800" i="1" dirty="0" err="1" smtClean="0">
                <a:solidFill>
                  <a:schemeClr val="bg1"/>
                </a:solidFill>
              </a:rPr>
              <a:t>encyclopedia</a:t>
            </a:r>
            <a:r>
              <a:rPr lang="cs-CZ" sz="1800" dirty="0" smtClean="0">
                <a:solidFill>
                  <a:schemeClr val="bg1"/>
                </a:solidFill>
              </a:rPr>
              <a:t> [online]. St. </a:t>
            </a:r>
            <a:r>
              <a:rPr lang="cs-CZ" sz="1800" dirty="0" err="1" smtClean="0">
                <a:solidFill>
                  <a:schemeClr val="bg1"/>
                </a:solidFill>
              </a:rPr>
              <a:t>Petersburg</a:t>
            </a:r>
            <a:r>
              <a:rPr lang="cs-CZ" sz="1800" dirty="0" smtClean="0">
                <a:solidFill>
                  <a:schemeClr val="bg1"/>
                </a:solidFill>
              </a:rPr>
              <a:t> (Florida) : </a:t>
            </a:r>
            <a:r>
              <a:rPr lang="cs-CZ" sz="1800" dirty="0" err="1" smtClean="0">
                <a:solidFill>
                  <a:schemeClr val="bg1"/>
                </a:solidFill>
              </a:rPr>
              <a:t>Wikipedia</a:t>
            </a:r>
            <a:r>
              <a:rPr lang="cs-CZ" sz="1800" dirty="0" smtClean="0">
                <a:solidFill>
                  <a:schemeClr val="bg1"/>
                </a:solidFill>
              </a:rPr>
              <a:t> </a:t>
            </a:r>
            <a:r>
              <a:rPr lang="cs-CZ" sz="1800" dirty="0" err="1" smtClean="0">
                <a:solidFill>
                  <a:schemeClr val="bg1"/>
                </a:solidFill>
              </a:rPr>
              <a:t>Foundation</a:t>
            </a:r>
            <a:r>
              <a:rPr lang="cs-CZ" sz="1800" dirty="0" smtClean="0">
                <a:solidFill>
                  <a:schemeClr val="bg1"/>
                </a:solidFill>
              </a:rPr>
              <a:t>, 11.9.2005 [cit. 2011-11-01]. Dostupné z WWW: &lt;http://upload.wikimedia.org/wikipedia/commons/8/88/Abies_balsamea_drawing.png</a:t>
            </a:r>
            <a:r>
              <a:rPr lang="cs-CZ" sz="1800" dirty="0" smtClean="0">
                <a:solidFill>
                  <a:srgbClr val="FF0000"/>
                </a:solidFill>
              </a:rPr>
              <a:t>&gt;</a:t>
            </a:r>
          </a:p>
          <a:p>
            <a:endParaRPr lang="cs-CZ" sz="1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135</Words>
  <Application>Microsoft Office PowerPoint</Application>
  <PresentationFormat>Předvádění na obrazovce (4:3)</PresentationFormat>
  <Paragraphs>40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 Brákorová</cp:lastModifiedBy>
  <cp:revision>11</cp:revision>
  <dcterms:created xsi:type="dcterms:W3CDTF">2011-08-21T15:31:45Z</dcterms:created>
  <dcterms:modified xsi:type="dcterms:W3CDTF">2012-05-21T07:20:27Z</dcterms:modified>
</cp:coreProperties>
</file>