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VY_12_INOVACE_27_Přídavná jména přivlastňovací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Přídavná </a:t>
          </a:r>
          <a:r>
            <a:rPr lang="cs-CZ" smtClean="0"/>
            <a:t>jména přivlastňovací</a:t>
          </a:r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VY_12_INOVACE_27_Přídavná jména přivlastňovací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Přídavná </a:t>
          </a:r>
          <a:r>
            <a:rPr lang="cs-CZ" sz="1800" kern="1200" smtClean="0"/>
            <a:t>jména přivlastňovací</a:t>
          </a:r>
          <a:endParaRPr lang="cs-CZ" sz="1800" kern="120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035028-6688-4416-8A28-6AE5EE9533E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A89BB-BC63-45D2-99A1-3B6AE0DA4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472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Skloňujeme v čísle jednotném i množném.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AA89BB-BC63-45D2-99A1-3B6AE0DA419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9296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správný tvar do věty.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AA89BB-BC63-45D2-99A1-3B6AE0DA419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6746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dokončí, opakujeme příbuzenské vztahy.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AA89BB-BC63-45D2-99A1-3B6AE0DA419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816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6038834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žákům  5. ročníku.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pro společnou práci s učitelem u tabule, může se použít v úvodu učiva o přídavných jménech </a:t>
            </a:r>
            <a:r>
              <a:rPr lang="cs-CZ" sz="2400" dirty="0" smtClean="0"/>
              <a:t>přivlastňovacích.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Prezentace na interaktivní tabuli.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Pomůcky: interaktivní pero, fixy na interaktivní tabuli, tabule se skloňováním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učení, získání informací </a:t>
            </a:r>
          </a:p>
          <a:p>
            <a:pPr marL="0" indent="0">
              <a:buNone/>
            </a:pPr>
            <a:r>
              <a:rPr lang="cs-CZ" sz="2400" dirty="0"/>
              <a:t>     o přídavných </a:t>
            </a:r>
            <a:r>
              <a:rPr lang="cs-CZ" sz="2400" dirty="0" smtClean="0"/>
              <a:t>jménech.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Metodické pokyny: </a:t>
            </a:r>
            <a:r>
              <a:rPr lang="cs-CZ" sz="2400" dirty="0" smtClean="0"/>
              <a:t>Společně </a:t>
            </a:r>
            <a:r>
              <a:rPr lang="cs-CZ" sz="2400" dirty="0"/>
              <a:t>zopakujme, co jsou přídavná jména, vyhledej je, urči číslo, rod a pád, </a:t>
            </a:r>
            <a:r>
              <a:rPr lang="cs-CZ" sz="2400" dirty="0" smtClean="0"/>
              <a:t>vyskloňuj.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Informace o příbuzenských </a:t>
            </a:r>
            <a:r>
              <a:rPr lang="cs-CZ" sz="2400" dirty="0" smtClean="0"/>
              <a:t>vztazích.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Přídavná jména přivlastňovací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Před naším domem</a:t>
            </a:r>
          </a:p>
          <a:p>
            <a:pPr marL="0" indent="0">
              <a:buNone/>
            </a:pPr>
            <a:r>
              <a:rPr lang="cs-CZ" sz="2800" u="sng" dirty="0" smtClean="0"/>
              <a:t>Strýcovo </a:t>
            </a:r>
            <a:r>
              <a:rPr lang="cs-CZ" sz="2800" dirty="0" smtClean="0"/>
              <a:t>auto stojí zaparkované před </a:t>
            </a:r>
            <a:r>
              <a:rPr lang="cs-CZ" sz="2800" u="sng" dirty="0" smtClean="0"/>
              <a:t>bratrovou</a:t>
            </a:r>
            <a:r>
              <a:rPr lang="cs-CZ" sz="2800" dirty="0" smtClean="0"/>
              <a:t> motorkou.  V autě je </a:t>
            </a:r>
            <a:r>
              <a:rPr lang="cs-CZ" sz="2800" u="sng" dirty="0" smtClean="0"/>
              <a:t>bratrancova</a:t>
            </a:r>
            <a:r>
              <a:rPr lang="cs-CZ" sz="2800" dirty="0" smtClean="0"/>
              <a:t> bunda a</a:t>
            </a:r>
            <a:r>
              <a:rPr lang="cs-CZ" sz="2800" u="sng" dirty="0" smtClean="0"/>
              <a:t> tetina </a:t>
            </a:r>
            <a:r>
              <a:rPr lang="cs-CZ" sz="2800" dirty="0" smtClean="0"/>
              <a:t>taška.</a:t>
            </a:r>
          </a:p>
          <a:p>
            <a:pPr marL="0" indent="0">
              <a:buNone/>
            </a:pPr>
            <a:r>
              <a:rPr lang="cs-CZ" sz="2800" u="sng" dirty="0" smtClean="0"/>
              <a:t>Strýcův</a:t>
            </a:r>
            <a:r>
              <a:rPr lang="cs-CZ" sz="2800" dirty="0" smtClean="0"/>
              <a:t> mobil leží na předním sedadle. Ale nikdo nikde!</a:t>
            </a:r>
          </a:p>
          <a:p>
            <a:pPr marL="0" indent="0">
              <a:buNone/>
            </a:pPr>
            <a:r>
              <a:rPr lang="cs-CZ" sz="2800" dirty="0" smtClean="0"/>
              <a:t>Kde jsou všichni?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Pozoruj podtržená slova, jsou to přídavná jména přivlastňovací. Ptáme se: ČÍ auto? – strýcovo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Všimneme se </a:t>
            </a:r>
            <a:r>
              <a:rPr lang="cs-CZ" sz="2800" dirty="0" smtClean="0"/>
              <a:t>koncovek, tato </a:t>
            </a:r>
            <a:r>
              <a:rPr lang="cs-CZ" sz="2800" dirty="0" smtClean="0"/>
              <a:t>přídavná jména mění své koncovky podle rodu, čísla a </a:t>
            </a:r>
            <a:r>
              <a:rPr lang="cs-CZ" sz="2800" dirty="0" smtClean="0"/>
              <a:t>pádu.</a:t>
            </a:r>
            <a:endParaRPr lang="cs-CZ" sz="2800" dirty="0"/>
          </a:p>
        </p:txBody>
      </p:sp>
      <p:pic>
        <p:nvPicPr>
          <p:cNvPr id="1026" name="Picture 2" descr="C:\Users\DykovaA\AppData\Local\Microsoft\Windows\Temporary Internet Files\Content.IE5\S7687CZ2\MC90044129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48680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2387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Přídavná jména přivlastňovací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Vyskloňuj tyto výrazy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s</a:t>
            </a:r>
            <a:r>
              <a:rPr lang="cs-CZ" sz="2800" dirty="0" smtClean="0"/>
              <a:t>trýcovo auto             strýcova auta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_____________________________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s</a:t>
            </a:r>
            <a:r>
              <a:rPr lang="cs-CZ" sz="2800" dirty="0" smtClean="0"/>
              <a:t>trýcovu autu  _________________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_____________________________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_____________________________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______________    </a:t>
            </a:r>
            <a:r>
              <a:rPr lang="cs-CZ" sz="2800" smtClean="0"/>
              <a:t>strýcových autech</a:t>
            </a: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s</a:t>
            </a:r>
            <a:r>
              <a:rPr lang="cs-CZ" sz="2800" dirty="0" smtClean="0"/>
              <a:t>trýcovým autem    ______________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36410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7620" y="222176"/>
            <a:ext cx="3672408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Jirkovy boty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7620" y="927416"/>
            <a:ext cx="3672408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Jirkovým botám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7620" y="1749446"/>
            <a:ext cx="3672408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Jirkových botách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90597" y="1718079"/>
            <a:ext cx="3672408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Jirkovými botami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90597" y="958458"/>
            <a:ext cx="3672408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Jirkovy boty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90597" y="227058"/>
            <a:ext cx="3672408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Jirkových bot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2780928"/>
            <a:ext cx="8680261" cy="34778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V  předsíni jsem se zakopl o _______________________________________</a:t>
            </a:r>
          </a:p>
          <a:p>
            <a:endParaRPr lang="cs-CZ" sz="2000" dirty="0" smtClean="0"/>
          </a:p>
          <a:p>
            <a:r>
              <a:rPr lang="cs-CZ" sz="2000" dirty="0" smtClean="0"/>
              <a:t>Mezi _____________________________________ jsou i kopačky na fotbal.</a:t>
            </a:r>
          </a:p>
          <a:p>
            <a:endParaRPr lang="cs-CZ" sz="2000" dirty="0" smtClean="0"/>
          </a:p>
          <a:p>
            <a:r>
              <a:rPr lang="cs-CZ" sz="2000" dirty="0" smtClean="0"/>
              <a:t>Na všech ___________________________________je vidět, že o ně pečuje.</a:t>
            </a:r>
          </a:p>
          <a:p>
            <a:endParaRPr lang="cs-CZ" sz="2000" dirty="0" smtClean="0"/>
          </a:p>
          <a:p>
            <a:r>
              <a:rPr lang="cs-CZ" sz="2000" dirty="0" smtClean="0"/>
              <a:t>Položila jsem tašku k ____________________________________________</a:t>
            </a:r>
          </a:p>
          <a:p>
            <a:endParaRPr lang="cs-CZ" sz="2000" dirty="0" smtClean="0"/>
          </a:p>
          <a:p>
            <a:r>
              <a:rPr lang="cs-CZ" sz="2000" dirty="0" smtClean="0"/>
              <a:t>_______________________________________ jsou vždy srovnány v botníku.</a:t>
            </a:r>
          </a:p>
          <a:p>
            <a:endParaRPr lang="cs-CZ" sz="2000" dirty="0" smtClean="0"/>
          </a:p>
          <a:p>
            <a:r>
              <a:rPr lang="cs-CZ" sz="2000" dirty="0" smtClean="0"/>
              <a:t>Do starých _____________________________________________ už i teklo.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9778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Přídavná jména přivlastňovací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Před naším domem</a:t>
            </a:r>
          </a:p>
          <a:p>
            <a:pPr marL="0" indent="0">
              <a:buNone/>
            </a:pPr>
            <a:r>
              <a:rPr lang="cs-CZ" sz="2400" dirty="0" smtClean="0"/>
              <a:t>Strýcovo auto stálo zaparkované před bratrovou motorkou.  </a:t>
            </a:r>
            <a:r>
              <a:rPr lang="cs-CZ" sz="2400" dirty="0" smtClean="0"/>
              <a:t>        V </a:t>
            </a:r>
            <a:r>
              <a:rPr lang="cs-CZ" sz="2400" dirty="0" smtClean="0"/>
              <a:t>autě byla bratrancova bunda a tetina taška.</a:t>
            </a:r>
          </a:p>
          <a:p>
            <a:pPr marL="0" indent="0">
              <a:buNone/>
            </a:pPr>
            <a:r>
              <a:rPr lang="cs-CZ" sz="2400" dirty="0" smtClean="0"/>
              <a:t>Strýcův mobil ležel na předním sedadle. Ale nikdo nikde!</a:t>
            </a:r>
          </a:p>
          <a:p>
            <a:pPr marL="0" indent="0">
              <a:buNone/>
            </a:pPr>
            <a:r>
              <a:rPr lang="cs-CZ" sz="2400" dirty="0" smtClean="0"/>
              <a:t>Kde jsou všichni?......................................</a:t>
            </a:r>
            <a:r>
              <a:rPr lang="cs-CZ" sz="2400" b="1" i="1" dirty="0" smtClean="0"/>
              <a:t> Pokračuj ve vyprávění.</a:t>
            </a:r>
          </a:p>
          <a:p>
            <a:pPr marL="0" indent="0">
              <a:buNone/>
            </a:pPr>
            <a:r>
              <a:rPr lang="cs-CZ" sz="2400" b="1" i="1" dirty="0" smtClean="0"/>
              <a:t>Domysli pokračování,  je to začátek příběhu jedné rodiny.</a:t>
            </a:r>
          </a:p>
          <a:p>
            <a:pPr marL="0" indent="0">
              <a:buNone/>
            </a:pPr>
            <a:r>
              <a:rPr lang="cs-CZ" sz="2400" b="1" i="1" dirty="0" smtClean="0"/>
              <a:t>Než začnete psát připomeneme si ještě příbuzenské vztahy </a:t>
            </a:r>
            <a:r>
              <a:rPr lang="cs-CZ" sz="2400" b="1" i="1" dirty="0" smtClean="0"/>
              <a:t>        v </a:t>
            </a:r>
            <a:r>
              <a:rPr lang="cs-CZ" sz="2400" b="1" i="1" dirty="0" smtClean="0"/>
              <a:t>rodině.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5326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359</Words>
  <Application>Microsoft Office PowerPoint</Application>
  <PresentationFormat>Předvádění na obrazovce (4:3)</PresentationFormat>
  <Paragraphs>62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Přídavná jména přivlastňovací</vt:lpstr>
      <vt:lpstr>Přídavná jména přivlastňovací</vt:lpstr>
      <vt:lpstr>Prezentace aplikace PowerPoint</vt:lpstr>
      <vt:lpstr>Přídavná jména přivlastňovací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18</cp:revision>
  <dcterms:created xsi:type="dcterms:W3CDTF">2011-08-21T15:31:45Z</dcterms:created>
  <dcterms:modified xsi:type="dcterms:W3CDTF">2012-03-12T13:21:55Z</dcterms:modified>
</cp:coreProperties>
</file>