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7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VY_32_INOVACE_7/11_Živočichové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Živočichové obecně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VY_32_INOVACE_7/11_Živočichové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Živočichové obecně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wmf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wmf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wmf"/><Relationship Id="rId4" Type="http://schemas.openxmlformats.org/officeDocument/2006/relationships/image" Target="../media/image4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13" Type="http://schemas.openxmlformats.org/officeDocument/2006/relationships/image" Target="../media/image32.jpeg"/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12" Type="http://schemas.openxmlformats.org/officeDocument/2006/relationships/image" Target="../media/image50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11" Type="http://schemas.openxmlformats.org/officeDocument/2006/relationships/image" Target="../media/image63.jpeg"/><Relationship Id="rId5" Type="http://schemas.openxmlformats.org/officeDocument/2006/relationships/image" Target="../media/image57.jpeg"/><Relationship Id="rId15" Type="http://schemas.openxmlformats.org/officeDocument/2006/relationships/image" Target="../media/image65.jpeg"/><Relationship Id="rId10" Type="http://schemas.openxmlformats.org/officeDocument/2006/relationships/image" Target="../media/image62.wmf"/><Relationship Id="rId4" Type="http://schemas.openxmlformats.org/officeDocument/2006/relationships/image" Target="../media/image56.jpeg"/><Relationship Id="rId9" Type="http://schemas.openxmlformats.org/officeDocument/2006/relationships/image" Target="../media/image61.jpeg"/><Relationship Id="rId14" Type="http://schemas.openxmlformats.org/officeDocument/2006/relationships/image" Target="../media/image6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87938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Přírodověda v 6.ročníku na základní škole praktické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2. 10. 2012</a:t>
            </a:r>
          </a:p>
          <a:p>
            <a:r>
              <a:rPr lang="cs-CZ" dirty="0" smtClean="0"/>
              <a:t>Téma bylo obsáhlé, hodně informací, podstatné informace si děti osvojily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4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SAVCI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HMYZOŽRAVCI A LETOUNI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ZAJÍCI A HLODAVCI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SUDOKOPYTNÍCI A LICHOKOPYTNÍCI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PTÁCI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PLAZI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OBOJŽIVELNÍCI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RYBY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HMYZ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92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</a:t>
            </a:r>
          </a:p>
          <a:p>
            <a:r>
              <a:rPr lang="cs-CZ" dirty="0"/>
              <a:t>ž</a:t>
            </a:r>
            <a:r>
              <a:rPr lang="cs-CZ" dirty="0" smtClean="0"/>
              <a:t>ijí po celém světě</a:t>
            </a:r>
          </a:p>
          <a:p>
            <a:r>
              <a:rPr lang="cs-CZ" dirty="0"/>
              <a:t>r</a:t>
            </a:r>
            <a:r>
              <a:rPr lang="cs-CZ" dirty="0" smtClean="0"/>
              <a:t>odí živá mláďata, která sají mateřské mléko</a:t>
            </a:r>
          </a:p>
          <a:p>
            <a:r>
              <a:rPr lang="cs-CZ" dirty="0"/>
              <a:t>m</a:t>
            </a:r>
            <a:r>
              <a:rPr lang="cs-CZ" dirty="0" smtClean="0"/>
              <a:t>alá i velká zvířata</a:t>
            </a:r>
          </a:p>
          <a:p>
            <a:r>
              <a:rPr lang="cs-CZ" dirty="0"/>
              <a:t>p</a:t>
            </a:r>
            <a:r>
              <a:rPr lang="cs-CZ" dirty="0" smtClean="0"/>
              <a:t>atří sem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šelmy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živící se hlavně masem jiných zvířat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/>
              <a:t>Mají silné zuby (trháky), na nohou silné drápy</a:t>
            </a:r>
            <a:endParaRPr lang="cs-CZ" dirty="0"/>
          </a:p>
        </p:txBody>
      </p:sp>
      <p:pic>
        <p:nvPicPr>
          <p:cNvPr id="1027" name="Picture 3" descr="C:\Documents and Settings\brakorova\Local Settings\Temporary Internet Files\Content.IE5\235NSMRG\MP9004252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96532"/>
            <a:ext cx="1368151" cy="2054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brakorova\Local Settings\Temporary Internet Files\Content.IE5\L3GI6X3L\MP9003138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119" y="4885440"/>
            <a:ext cx="2793671" cy="187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brakorova\Local Settings\Temporary Internet Files\Content.IE5\PHKRY663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85440"/>
            <a:ext cx="1848608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brakorova\Local Settings\Temporary Internet Files\Content.IE5\4TN8XVJD\MP9001806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638" y="284511"/>
            <a:ext cx="2413490" cy="158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brakorova\Local Settings\Temporary Internet Files\Content.IE5\JB9NTWGH\MP900401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brakorova\Local Settings\Temporary Internet Files\Content.IE5\JB9NTWGH\MP9004016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9815"/>
            <a:ext cx="2064632" cy="137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14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Hmyzožravci a letouni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hmyzožravci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cs-CZ" dirty="0" err="1" smtClean="0"/>
              <a:t>jsou</a:t>
            </a:r>
            <a:r>
              <a:rPr lang="cs-CZ" dirty="0" smtClean="0"/>
              <a:t> savci, kteří se živí převážně hmyzem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ástupci: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ježek obecný</a:t>
            </a:r>
            <a:r>
              <a:rPr lang="cs-CZ" sz="2800" dirty="0" smtClean="0"/>
              <a:t>,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krtek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letouni:</a:t>
            </a:r>
            <a:r>
              <a:rPr lang="cs-CZ" dirty="0" smtClean="0"/>
              <a:t> jsou naši jediní savci, kteří mohou létat</a:t>
            </a:r>
          </a:p>
          <a:p>
            <a:r>
              <a:rPr lang="cs-CZ" dirty="0" smtClean="0"/>
              <a:t>létání umožňuje létací blána napnutá mezi prsty předních končetin, boky těla, zadními končetinami a ocasem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ástupce: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netopýr velký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3" name="Picture 5" descr="C:\Documents and Settings\brakorova\Local Settings\Temporary Internet Files\Content.IE5\JB9NTWGH\MC900354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25144"/>
            <a:ext cx="2135432" cy="174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brakorova\Local Settings\Temporary Internet Files\Content.IE5\5MZ08ILQ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65468"/>
            <a:ext cx="1654842" cy="128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574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Zajíci a hlodavci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atří mezi savce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zajíci:</a:t>
            </a:r>
            <a:r>
              <a:rPr lang="cs-CZ" dirty="0" smtClean="0"/>
              <a:t> přední zuby mají přizpůsobené k hlodání, tyto neustále dorůstají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králík divoký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králík domácí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zajíc polní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lodavci: </a:t>
            </a:r>
            <a:r>
              <a:rPr lang="cs-CZ" dirty="0" smtClean="0"/>
              <a:t>mají také hlodavé zuby, které jim dorůstají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myš domácí, hraboš polní, křeček obecný, sysel obecný, ondatra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pyžmová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, nutrie, veverka obecná, plch obecný</a:t>
            </a:r>
            <a:endParaRPr lang="cs-CZ" b="1" dirty="0" smtClean="0"/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3075" name="Picture 3" descr="C:\Documents and Settings\brakorova\Local Settings\Temporary Internet Files\Content.IE5\5MZ08ILQ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9333"/>
            <a:ext cx="2483768" cy="165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brakorova\Local Settings\Temporary Internet Files\Content.IE5\CY5A2ICB\MP9001807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517232"/>
            <a:ext cx="1890939" cy="124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brakorova\Local Settings\Temporary Internet Files\Content.IE5\4TN8XVJD\MP9004276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216" y="1484784"/>
            <a:ext cx="1341066" cy="135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441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ejich končetiny jsou zakončeny sudým počtem kopyt</a:t>
            </a:r>
          </a:p>
          <a:p>
            <a:r>
              <a:rPr lang="cs-CZ" dirty="0"/>
              <a:t>p</a:t>
            </a:r>
            <a:r>
              <a:rPr lang="cs-CZ" dirty="0" smtClean="0"/>
              <a:t>atří mezi savce</a:t>
            </a:r>
          </a:p>
          <a:p>
            <a:r>
              <a:rPr lang="cs-CZ" b="1" dirty="0" smtClean="0"/>
              <a:t>zástupci: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tur domácí</a:t>
            </a:r>
            <a:r>
              <a:rPr lang="cs-CZ" dirty="0" smtClean="0"/>
              <a:t>(kráva, býk),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ovce domácí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srnec obecný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jelen evropský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daněk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prase domácí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prase divoké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4100" name="Picture 4" descr="C:\Documents and Settings\brakorova\Local Settings\Temporary Internet Files\Content.IE5\JB9NTWGH\MP9002275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55368"/>
            <a:ext cx="1619275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brakorova\Local Settings\Temporary Internet Files\Content.IE5\235NSMRG\MP900262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08984"/>
            <a:ext cx="2476872" cy="165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Documents and Settings\brakorova\Local Settings\Temporary Internet Files\Content.IE5\5MZ08ILQ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491" y="188640"/>
            <a:ext cx="2169976" cy="144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Documents and Settings\brakorova\Local Settings\Temporary Internet Files\Content.IE5\235NSMRG\MP900431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71766"/>
            <a:ext cx="2843808" cy="188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brakorova\Local Settings\Temporary Internet Files\Content.IE5\PHKRY663\MP9002625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479" y="2204864"/>
            <a:ext cx="2152028" cy="143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66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jejich končetiny jsou zakončeny jedním kopytem</a:t>
            </a:r>
          </a:p>
          <a:p>
            <a:r>
              <a:rPr lang="cs-CZ" dirty="0"/>
              <a:t>p</a:t>
            </a:r>
            <a:r>
              <a:rPr lang="cs-CZ" dirty="0" smtClean="0"/>
              <a:t>atří mezi savce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: kůň domácí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osel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zebra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9" name="Picture 9" descr="C:\Documents and Settings\brakorova\Local Settings\Temporary Internet Files\Content.IE5\ETYGIVMV\MP900178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28213"/>
            <a:ext cx="2548880" cy="169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brakorova\Local Settings\Temporary Internet Files\Content.IE5\5MZ08ILQ\MP9001786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59275"/>
            <a:ext cx="3381053" cy="223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Documents and Settings\brakorova\Local Settings\Temporary Internet Files\Content.IE5\JB9NTWGH\MP90028912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800200" cy="272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92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706" y="1780348"/>
            <a:ext cx="7239000" cy="4846320"/>
          </a:xfrm>
        </p:spPr>
        <p:txBody>
          <a:bodyPr>
            <a:normAutofit fontScale="92500"/>
          </a:bodyPr>
          <a:lstStyle/>
          <a:p>
            <a:r>
              <a:rPr lang="cs-CZ" dirty="0"/>
              <a:t>mají křídla, dovedou létat</a:t>
            </a:r>
          </a:p>
          <a:p>
            <a:r>
              <a:rPr lang="cs-CZ" dirty="0" smtClean="0"/>
              <a:t>jejich tělo je pokryto peřím, které je chrání před chladem a poraněním, umožňuje létání</a:t>
            </a:r>
          </a:p>
          <a:p>
            <a:r>
              <a:rPr lang="cs-CZ" dirty="0" smtClean="0"/>
              <a:t>žijí v lesích, na polích, v parcích, v zahradách</a:t>
            </a:r>
          </a:p>
          <a:p>
            <a:r>
              <a:rPr lang="cs-CZ" dirty="0"/>
              <a:t>ž</a:t>
            </a:r>
            <a:r>
              <a:rPr lang="cs-CZ" dirty="0" smtClean="0"/>
              <a:t>iví se rostlinnou, živočišnou, smíšenou potravou</a:t>
            </a:r>
          </a:p>
          <a:p>
            <a:r>
              <a:rPr lang="cs-CZ" dirty="0"/>
              <a:t>j</a:t>
            </a:r>
            <a:r>
              <a:rPr lang="cs-CZ" dirty="0" smtClean="0"/>
              <a:t>sou užiteční, ničí škodlivý hmyz</a:t>
            </a:r>
          </a:p>
          <a:p>
            <a:r>
              <a:rPr lang="cs-CZ" dirty="0"/>
              <a:t>k</a:t>
            </a:r>
            <a:r>
              <a:rPr lang="cs-CZ" dirty="0" smtClean="0"/>
              <a:t> přijímání potravy používají zobák</a:t>
            </a:r>
          </a:p>
          <a:p>
            <a:r>
              <a:rPr lang="cs-CZ" dirty="0" smtClean="0"/>
              <a:t>snášejí vejce</a:t>
            </a:r>
          </a:p>
          <a:p>
            <a:r>
              <a:rPr lang="cs-CZ" dirty="0"/>
              <a:t>s</a:t>
            </a:r>
            <a:r>
              <a:rPr lang="cs-CZ" dirty="0" smtClean="0"/>
              <a:t>tavějí si hnízda</a:t>
            </a:r>
          </a:p>
          <a:p>
            <a:r>
              <a:rPr lang="cs-CZ" dirty="0"/>
              <a:t>n</a:t>
            </a:r>
            <a:r>
              <a:rPr lang="cs-CZ" dirty="0" smtClean="0"/>
              <a:t>ěkteří odlétají na zimu=</a:t>
            </a:r>
            <a:r>
              <a:rPr lang="cs-CZ" b="1" dirty="0" smtClean="0"/>
              <a:t>tažní</a:t>
            </a:r>
          </a:p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b="1" dirty="0" smtClean="0"/>
              <a:t>volně žijící </a:t>
            </a:r>
            <a:r>
              <a:rPr lang="cs-CZ" dirty="0" smtClean="0"/>
              <a:t>a</a:t>
            </a:r>
            <a:r>
              <a:rPr lang="cs-CZ" b="1" dirty="0" smtClean="0"/>
              <a:t> domácí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6147" name="Picture 3" descr="C:\Documents and Settings\brakorova\Local Settings\Temporary Internet Files\Content.IE5\L3GI6X3L\MP900448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82" y="404664"/>
            <a:ext cx="1872208" cy="12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brakorova\Local Settings\Temporary Internet Files\Content.IE5\L3GI6X3L\MP9001804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766" y="5459368"/>
            <a:ext cx="2016224" cy="132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brakorova\Local Settings\Temporary Internet Files\Content.IE5\PHKRY663\MP9002276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577" y="3933056"/>
            <a:ext cx="1967413" cy="130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brakorova\Local Settings\Temporary Internet Files\Content.IE5\L3GI6X3L\MP900438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4664"/>
            <a:ext cx="1577902" cy="105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brakorova\Local Settings\Temporary Internet Files\Content.IE5\ETYGIVMV\MP900178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869160"/>
            <a:ext cx="121310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Documents and Settings\brakorova\Local Settings\Temporary Internet Files\Content.IE5\ETYGIVMV\MP9001788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706" y="1916832"/>
            <a:ext cx="121310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brakorova\Local Settings\Temporary Internet Files\Content.IE5\ETYGIVMV\MP9004021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1974"/>
            <a:ext cx="1199862" cy="179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76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ohybují se plazením</a:t>
            </a:r>
          </a:p>
          <a:p>
            <a:r>
              <a:rPr lang="cs-CZ" dirty="0"/>
              <a:t>r</a:t>
            </a:r>
            <a:r>
              <a:rPr lang="cs-CZ" dirty="0" smtClean="0"/>
              <a:t>ozmnožují se vejci nebo rodí živá mláďata</a:t>
            </a:r>
          </a:p>
          <a:p>
            <a:r>
              <a:rPr lang="cs-CZ" dirty="0"/>
              <a:t>v</a:t>
            </a:r>
            <a:r>
              <a:rPr lang="cs-CZ" dirty="0" smtClean="0"/>
              <a:t>ětšina žije na souši, někteří ve vodě</a:t>
            </a:r>
          </a:p>
          <a:p>
            <a:r>
              <a:rPr lang="cs-CZ" dirty="0"/>
              <a:t>p</a:t>
            </a:r>
            <a:r>
              <a:rPr lang="cs-CZ" dirty="0" smtClean="0"/>
              <a:t>atří sem </a:t>
            </a:r>
            <a:r>
              <a:rPr lang="cs-CZ" b="1" dirty="0" smtClean="0"/>
              <a:t>ještěři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ještěrka obecná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slepýš křehký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chameleon obecný</a:t>
            </a:r>
            <a:r>
              <a:rPr lang="cs-CZ" dirty="0" smtClean="0"/>
              <a:t>),</a:t>
            </a:r>
            <a:r>
              <a:rPr lang="cs-CZ" b="1" dirty="0" smtClean="0"/>
              <a:t>hadi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užovka obojková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zmije obecná</a:t>
            </a:r>
            <a:r>
              <a:rPr lang="cs-CZ" dirty="0" smtClean="0"/>
              <a:t>), </a:t>
            </a:r>
            <a:r>
              <a:rPr lang="cs-CZ" b="1" dirty="0" smtClean="0"/>
              <a:t>želvy a krokodýli</a:t>
            </a:r>
            <a:endParaRPr lang="cs-CZ" dirty="0" smtClean="0"/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7171" name="Picture 3" descr="C:\Documents and Settings\brakorova\Local Settings\Temporary Internet Files\Content.IE5\4TN8XVJD\MP900406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69" y="5000765"/>
            <a:ext cx="2238752" cy="149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brakorova\Local Settings\Temporary Internet Files\Content.IE5\ETYGIVMV\MP9004306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403" y="4591960"/>
            <a:ext cx="1512168" cy="227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brakorova\Local Settings\Temporary Internet Files\Content.IE5\5MZ08ILQ\MP9004064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503" y="836712"/>
            <a:ext cx="1583980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ocuments and Settings\brakorova\Local Settings\Temporary Internet Files\Content.IE5\4TN8XVJD\MP90025557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731623"/>
            <a:ext cx="3052936" cy="203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Documents and Settings\brakorova\Local Settings\Temporary Internet Files\Content.IE5\JB9NTWGH\MP9004317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656"/>
            <a:ext cx="2302861" cy="153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C:\Documents and Settings\brakorova\Local Settings\Temporary Internet Files\Content.IE5\ETYGIVMV\MP9002629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473" y="4904332"/>
            <a:ext cx="1670744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10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přizpůsobení k životu ve vodě i na souši </a:t>
            </a:r>
          </a:p>
          <a:p>
            <a:r>
              <a:rPr lang="cs-CZ" dirty="0"/>
              <a:t>r</a:t>
            </a:r>
            <a:r>
              <a:rPr lang="cs-CZ" dirty="0" smtClean="0"/>
              <a:t>ozmnožují se vajíčky, které vypouštějí do vody, líhnou se z nich </a:t>
            </a:r>
            <a:r>
              <a:rPr lang="cs-CZ" b="1" dirty="0" smtClean="0"/>
              <a:t>pulci</a:t>
            </a:r>
          </a:p>
          <a:p>
            <a:r>
              <a:rPr lang="cs-CZ" dirty="0"/>
              <a:t>v</a:t>
            </a:r>
            <a:r>
              <a:rPr lang="cs-CZ" dirty="0" smtClean="0"/>
              <a:t>ětšina je zákonem chráněná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žáby 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mloci a čolci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ž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áby: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skokan zelený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ropucha obecná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rosnička zelená</a:t>
            </a:r>
          </a:p>
          <a:p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loci a čolci: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mlok skvrnitý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čolek obecný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/>
          </a:p>
        </p:txBody>
      </p:sp>
      <p:pic>
        <p:nvPicPr>
          <p:cNvPr id="8194" name="Picture 2" descr="C:\Documents and Settings\brakorova\Local Settings\Temporary Internet Files\Content.IE5\5MZ08ILQ\MP900448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01208"/>
            <a:ext cx="1800200" cy="135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brakorova\Local Settings\Temporary Internet Files\Content.IE5\L3GI6X3L\MP9004230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301208"/>
            <a:ext cx="2088232" cy="1391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brakorova\Local Settings\Temporary Internet Files\Content.IE5\4TN8XVJD\MP9004392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348941"/>
            <a:ext cx="194421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brakorova\Local Settings\Temporary Internet Files\Content.IE5\5MZ08ILQ\MP900448634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276" y="116632"/>
            <a:ext cx="2051720" cy="153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Documents and Settings\brakorova\Local Settings\Temporary Internet Files\Content.IE5\PHKRY663\MC9003295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30" y="5285790"/>
            <a:ext cx="1370829" cy="130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Documents and Settings\brakorova\Local Settings\Temporary Internet Files\Content.IE5\ETYGIVMV\MC9000840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241" y="2648239"/>
            <a:ext cx="2551818" cy="136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Documents and Settings\brakorova\Local Settings\Temporary Internet Files\Content.IE5\ETYGIVMV\MP9004071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8360"/>
            <a:ext cx="1763688" cy="1175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852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sou přizpůsobeny životu ve vodě</a:t>
            </a:r>
          </a:p>
          <a:p>
            <a:r>
              <a:rPr lang="cs-CZ" dirty="0"/>
              <a:t>t</a:t>
            </a:r>
            <a:r>
              <a:rPr lang="cs-CZ" dirty="0" smtClean="0"/>
              <a:t>ělo mají pokryté šupinami</a:t>
            </a:r>
          </a:p>
          <a:p>
            <a:r>
              <a:rPr lang="cs-CZ" dirty="0"/>
              <a:t>d</a:t>
            </a:r>
            <a:r>
              <a:rPr lang="cs-CZ" dirty="0" smtClean="0"/>
              <a:t>ýchají žábrami, pohyb ve vodě jim umožňují ploutve</a:t>
            </a:r>
          </a:p>
          <a:p>
            <a:r>
              <a:rPr lang="cs-CZ" dirty="0" smtClean="0"/>
              <a:t>Žijí v potocích, v řekách, v rybnících – </a:t>
            </a:r>
            <a:r>
              <a:rPr lang="cs-CZ" b="1" dirty="0" smtClean="0"/>
              <a:t>sladkovodní</a:t>
            </a:r>
            <a:r>
              <a:rPr lang="cs-CZ" dirty="0" smtClean="0"/>
              <a:t>, ve slané vodě moří – </a:t>
            </a:r>
            <a:r>
              <a:rPr lang="cs-CZ" b="1" dirty="0" smtClean="0"/>
              <a:t>mořské</a:t>
            </a:r>
          </a:p>
          <a:p>
            <a:r>
              <a:rPr lang="cs-CZ" dirty="0"/>
              <a:t>r</a:t>
            </a:r>
            <a:r>
              <a:rPr lang="cs-CZ" dirty="0" smtClean="0"/>
              <a:t>ozmnožují se vajíčky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b="1" dirty="0" smtClean="0"/>
              <a:t>jikrami</a:t>
            </a:r>
          </a:p>
          <a:p>
            <a:r>
              <a:rPr lang="cs-CZ" b="1" dirty="0" smtClean="0"/>
              <a:t>zástupci: </a:t>
            </a:r>
            <a:r>
              <a:rPr lang="cs-CZ" dirty="0" smtClean="0"/>
              <a:t>sladkovodní-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kapr obecný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pstruh obecný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sumec velký, štika obecná, úhoř říční</a:t>
            </a:r>
            <a:r>
              <a:rPr lang="cs-CZ" dirty="0" smtClean="0"/>
              <a:t>, mořské –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sleď obecný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sardinka obecná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treska obecná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losos obecný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tuňák obecný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9220" name="Picture 4" descr="C:\Documents and Settings\brakorova\Local Settings\Temporary Internet Files\Content.IE5\L3GI6X3L\MP900428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6632"/>
            <a:ext cx="2051720" cy="136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Documents and Settings\brakorova\Local Settings\Temporary Internet Files\Content.IE5\JB9NTWGH\MP90040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744" y="2924944"/>
            <a:ext cx="1760624" cy="11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Documents and Settings\brakorova\Local Settings\Temporary Internet Files\Content.IE5\4TN8XVJD\MC900084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75576"/>
            <a:ext cx="2695834" cy="17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30" name="Picture 14" descr="C:\Documents and Settings\brakorova\Local Settings\Temporary Internet Files\Content.IE5\CY5A2ICB\MP9004075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0648"/>
            <a:ext cx="2717287" cy="181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99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á tři páry nohou a oddělenou </a:t>
            </a:r>
            <a:r>
              <a:rPr lang="cs-CZ" b="1" dirty="0" smtClean="0"/>
              <a:t>hlavu</a:t>
            </a:r>
            <a:r>
              <a:rPr lang="cs-CZ" dirty="0" smtClean="0"/>
              <a:t>,</a:t>
            </a:r>
            <a:r>
              <a:rPr lang="cs-CZ" b="1" dirty="0" smtClean="0"/>
              <a:t> hruď </a:t>
            </a:r>
            <a:r>
              <a:rPr lang="cs-CZ" dirty="0" smtClean="0"/>
              <a:t>a </a:t>
            </a:r>
            <a:r>
              <a:rPr lang="cs-CZ" b="1" dirty="0" smtClean="0"/>
              <a:t>zadeček</a:t>
            </a:r>
          </a:p>
          <a:p>
            <a:r>
              <a:rPr lang="cs-CZ" dirty="0"/>
              <a:t>n</a:t>
            </a:r>
            <a:r>
              <a:rPr lang="cs-CZ" dirty="0" smtClean="0"/>
              <a:t>ěkteré druhy jsou užitečné, jiné i velice škodlivé</a:t>
            </a:r>
          </a:p>
          <a:p>
            <a:r>
              <a:rPr lang="cs-CZ" dirty="0"/>
              <a:t>d</a:t>
            </a:r>
            <a:r>
              <a:rPr lang="cs-CZ" dirty="0" smtClean="0"/>
              <a:t>ělí se na </a:t>
            </a:r>
            <a:r>
              <a:rPr lang="cs-CZ" b="1" dirty="0" smtClean="0"/>
              <a:t>křídlatý</a:t>
            </a:r>
            <a:r>
              <a:rPr lang="cs-CZ" dirty="0" smtClean="0"/>
              <a:t> a </a:t>
            </a:r>
            <a:r>
              <a:rPr lang="cs-CZ" b="1" dirty="0" smtClean="0"/>
              <a:t>bezkřídlý</a:t>
            </a:r>
          </a:p>
          <a:p>
            <a:r>
              <a:rPr lang="cs-CZ" b="1" dirty="0"/>
              <a:t>z</a:t>
            </a:r>
            <a:r>
              <a:rPr lang="cs-CZ" b="1" dirty="0" smtClean="0"/>
              <a:t>ástupci: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brouci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motýli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moucha domácí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vážky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mravenci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blechy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vši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včela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1029" name="Picture 5" descr="C:\Documents and Settings\brakorova\Local Settings\Temporary Internet Files\Content.IE5\JB9NTWGH\MP900316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8640"/>
            <a:ext cx="1311923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brakorova\Local Settings\Temporary Internet Files\Content.IE5\5MZ08ILQ\MP900444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083" y="4549997"/>
            <a:ext cx="2599184" cy="2007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brakorova\Local Settings\Temporary Internet Files\Content.IE5\CY5A2ICB\MP9004483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82" y="4856337"/>
            <a:ext cx="198737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brakorova\Local Settings\Temporary Internet Files\Content.IE5\5MZ08ILQ\MC9003468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3817">
            <a:off x="2192739" y="548680"/>
            <a:ext cx="1947213" cy="103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brakorova\Local Settings\Temporary Internet Files\Content.IE5\235NSMRG\MC90043802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059" y="2363199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brakorova\Local Settings\Temporary Internet Files\Content.IE5\235NSMRG\MP9004069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757" y="4961650"/>
            <a:ext cx="1980020" cy="158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brakorova\Local Settings\Temporary Internet Files\Content.IE5\5MZ08ILQ\MC9003264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78369"/>
            <a:ext cx="1863547" cy="142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06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1.hmyzem se živí                         </a:t>
            </a:r>
            <a:r>
              <a:rPr lang="cs-CZ" sz="2400" dirty="0" smtClean="0"/>
              <a:t>. . . . 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400" dirty="0" smtClean="0"/>
              <a:t> . . . . .</a:t>
            </a:r>
          </a:p>
          <a:p>
            <a:pPr marL="0" indent="0">
              <a:buNone/>
            </a:pPr>
            <a:r>
              <a:rPr lang="cs-CZ" sz="2000" dirty="0" smtClean="0"/>
              <a:t>2.létající savci           </a:t>
            </a:r>
            <a:r>
              <a:rPr lang="cs-CZ" sz="2400" dirty="0" smtClean="0"/>
              <a:t> </a:t>
            </a:r>
            <a:r>
              <a:rPr lang="cs-CZ" sz="2000" dirty="0" smtClean="0"/>
              <a:t>              </a:t>
            </a:r>
            <a:r>
              <a:rPr lang="cs-CZ" sz="2400" dirty="0" smtClean="0"/>
              <a:t>. . . . </a:t>
            </a:r>
            <a:r>
              <a:rPr lang="cs-CZ" sz="2800" dirty="0" smtClean="0"/>
              <a:t>.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.   </a:t>
            </a:r>
          </a:p>
          <a:p>
            <a:pPr marL="0" indent="0">
              <a:buNone/>
            </a:pPr>
            <a:r>
              <a:rPr lang="cs-CZ" sz="2000" dirty="0" smtClean="0"/>
              <a:t>3.sají mateřské mléko                         </a:t>
            </a:r>
            <a:r>
              <a:rPr lang="cs-CZ" sz="2400" dirty="0" smtClean="0"/>
              <a:t>. 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400" dirty="0" smtClean="0"/>
              <a:t> . .</a:t>
            </a:r>
          </a:p>
          <a:p>
            <a:pPr marL="0" indent="0">
              <a:buNone/>
            </a:pPr>
            <a:r>
              <a:rPr lang="cs-CZ" sz="2000" dirty="0" smtClean="0"/>
              <a:t>4.má hlodavé zuby                              </a:t>
            </a:r>
            <a:r>
              <a:rPr lang="cs-CZ" sz="2400" dirty="0" smtClean="0"/>
              <a:t>. . 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400" dirty="0" smtClean="0"/>
              <a:t>. . . . .</a:t>
            </a:r>
          </a:p>
          <a:p>
            <a:pPr marL="0" indent="0">
              <a:buNone/>
            </a:pPr>
            <a:r>
              <a:rPr lang="cs-CZ" sz="2000" dirty="0" smtClean="0"/>
              <a:t>5.obojživelníci -mloci a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. . . .</a:t>
            </a:r>
          </a:p>
          <a:p>
            <a:pPr marL="0" indent="0">
              <a:buNone/>
            </a:pPr>
            <a:r>
              <a:rPr lang="cs-CZ" sz="2000" dirty="0" smtClean="0"/>
              <a:t>6.létají, mají peří                         </a:t>
            </a:r>
            <a:r>
              <a:rPr lang="cs-CZ" sz="2400" dirty="0" smtClean="0"/>
              <a:t>. . . 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000" dirty="0" smtClean="0"/>
              <a:t>7.plaz,který mění barvy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800" dirty="0" smtClean="0"/>
              <a:t> </a:t>
            </a:r>
            <a:r>
              <a:rPr lang="cs-CZ" sz="2400" dirty="0" smtClean="0"/>
              <a:t>. . . . . . .</a:t>
            </a:r>
          </a:p>
          <a:p>
            <a:pPr marL="0" indent="0">
              <a:buNone/>
            </a:pPr>
            <a:r>
              <a:rPr lang="cs-CZ" sz="2000" dirty="0" smtClean="0"/>
              <a:t>8.mohou žít na suchu i ve vodě           </a:t>
            </a:r>
            <a:r>
              <a:rPr lang="cs-CZ" sz="2400" dirty="0" smtClean="0"/>
              <a:t>. 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400" dirty="0" smtClean="0"/>
              <a:t> . . . . . . . . . .</a:t>
            </a:r>
          </a:p>
          <a:p>
            <a:pPr marL="0" indent="0">
              <a:buNone/>
            </a:pPr>
            <a:r>
              <a:rPr lang="cs-CZ" sz="2000" dirty="0" smtClean="0"/>
              <a:t>9.Sudokopytník s vlnou                          </a:t>
            </a:r>
            <a:r>
              <a:rPr lang="cs-CZ" sz="2400" dirty="0" smtClean="0"/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r>
              <a:rPr lang="cs-CZ" sz="2800" dirty="0" smtClean="0"/>
              <a:t> </a:t>
            </a:r>
            <a:r>
              <a:rPr lang="cs-CZ" sz="2400" dirty="0" smtClean="0"/>
              <a:t>. .</a:t>
            </a:r>
          </a:p>
          <a:p>
            <a:pPr marL="0" indent="0">
              <a:buNone/>
            </a:pPr>
            <a:r>
              <a:rPr lang="cs-CZ" sz="2000" dirty="0" smtClean="0"/>
              <a:t>10.Ryby žijící v moři jsou            </a:t>
            </a:r>
            <a:r>
              <a:rPr lang="cs-CZ" sz="2400" dirty="0" smtClean="0"/>
              <a:t>. . . . . 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200" dirty="0" smtClean="0"/>
              <a:t>V přírodě žijí mnozí           </a:t>
            </a:r>
            <a:r>
              <a:rPr lang="cs-CZ" sz="3900" dirty="0" smtClean="0">
                <a:solidFill>
                  <a:srgbClr val="FF0000"/>
                </a:solidFill>
              </a:rPr>
              <a:t>. . . . . . . . . 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6256" y="58772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1187624" y="53732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58772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živočicha do skupiny</a:t>
            </a:r>
            <a:endParaRPr lang="cs-CZ" dirty="0"/>
          </a:p>
        </p:txBody>
      </p:sp>
      <p:sp>
        <p:nvSpPr>
          <p:cNvPr id="30" name="Zástupný symbol pro obsah 2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 smtClean="0"/>
              <a:t>ŽÁBAV</a:t>
            </a:r>
            <a:endParaRPr lang="cs-CZ" dirty="0"/>
          </a:p>
        </p:txBody>
      </p:sp>
      <p:sp>
        <p:nvSpPr>
          <p:cNvPr id="2048" name="Vývojový diagram: alternativní postup 2047"/>
          <p:cNvSpPr/>
          <p:nvPr/>
        </p:nvSpPr>
        <p:spPr>
          <a:xfrm>
            <a:off x="513028" y="1700808"/>
            <a:ext cx="1759485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RYBY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55" name="Vývojový diagram: alternativní postup 2054"/>
          <p:cNvSpPr/>
          <p:nvPr/>
        </p:nvSpPr>
        <p:spPr>
          <a:xfrm>
            <a:off x="518007" y="2499897"/>
            <a:ext cx="1759484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OBOJŽIVELNÍCI</a:t>
            </a:r>
            <a:endParaRPr lang="cs-CZ" sz="1600" dirty="0"/>
          </a:p>
        </p:txBody>
      </p:sp>
      <p:sp>
        <p:nvSpPr>
          <p:cNvPr id="2056" name="Vývojový diagram: alternativní postup 2055"/>
          <p:cNvSpPr/>
          <p:nvPr/>
        </p:nvSpPr>
        <p:spPr>
          <a:xfrm>
            <a:off x="513028" y="3284984"/>
            <a:ext cx="1759484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PLAZI</a:t>
            </a:r>
            <a:endParaRPr lang="cs-CZ" sz="2400" dirty="0"/>
          </a:p>
        </p:txBody>
      </p:sp>
      <p:sp>
        <p:nvSpPr>
          <p:cNvPr id="2057" name="Vývojový diagram: alternativní postup 2056"/>
          <p:cNvSpPr/>
          <p:nvPr/>
        </p:nvSpPr>
        <p:spPr>
          <a:xfrm>
            <a:off x="524200" y="4077072"/>
            <a:ext cx="1759483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2058" name="Vývojový diagram: alternativní postup 2057"/>
          <p:cNvSpPr/>
          <p:nvPr/>
        </p:nvSpPr>
        <p:spPr>
          <a:xfrm>
            <a:off x="513028" y="4907993"/>
            <a:ext cx="1759482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HLODAVCI</a:t>
            </a:r>
            <a:endParaRPr lang="cs-CZ" sz="2400" dirty="0"/>
          </a:p>
        </p:txBody>
      </p:sp>
      <p:sp>
        <p:nvSpPr>
          <p:cNvPr id="2059" name="Vývojový diagram: alternativní postup 2058"/>
          <p:cNvSpPr/>
          <p:nvPr/>
        </p:nvSpPr>
        <p:spPr>
          <a:xfrm>
            <a:off x="529181" y="5677163"/>
            <a:ext cx="173714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PTÁCI</a:t>
            </a:r>
            <a:endParaRPr lang="cs-CZ" sz="2400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3301354" y="2621555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PSTRUH</a:t>
            </a:r>
            <a:endParaRPr lang="cs-CZ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4937049" y="3406642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KAPR</a:t>
            </a:r>
            <a:endParaRPr lang="cs-CZ" dirty="0"/>
          </a:p>
        </p:txBody>
      </p:sp>
      <p:sp>
        <p:nvSpPr>
          <p:cNvPr id="2063" name="TextovéPole 2062"/>
          <p:cNvSpPr txBox="1"/>
          <p:nvPr/>
        </p:nvSpPr>
        <p:spPr>
          <a:xfrm>
            <a:off x="5551468" y="4077072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TRESKA</a:t>
            </a:r>
            <a:endParaRPr lang="cs-CZ" dirty="0"/>
          </a:p>
        </p:txBody>
      </p:sp>
      <p:sp>
        <p:nvSpPr>
          <p:cNvPr id="2065" name="TextovéPole 2064"/>
          <p:cNvSpPr txBox="1"/>
          <p:nvPr/>
        </p:nvSpPr>
        <p:spPr>
          <a:xfrm>
            <a:off x="3240473" y="1745491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VČELA</a:t>
            </a:r>
            <a:endParaRPr lang="cs-CZ" dirty="0"/>
          </a:p>
        </p:txBody>
      </p:sp>
      <p:sp>
        <p:nvSpPr>
          <p:cNvPr id="2066" name="TextovéPole 2065"/>
          <p:cNvSpPr txBox="1"/>
          <p:nvPr/>
        </p:nvSpPr>
        <p:spPr>
          <a:xfrm>
            <a:off x="3333259" y="5335975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ŽÁBA</a:t>
            </a:r>
            <a:endParaRPr lang="cs-CZ" dirty="0"/>
          </a:p>
        </p:txBody>
      </p:sp>
      <p:sp>
        <p:nvSpPr>
          <p:cNvPr id="2067" name="TextovéPole 2066"/>
          <p:cNvSpPr txBox="1"/>
          <p:nvPr/>
        </p:nvSpPr>
        <p:spPr>
          <a:xfrm>
            <a:off x="5884101" y="561272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MLOK</a:t>
            </a:r>
            <a:endParaRPr lang="cs-CZ" dirty="0"/>
          </a:p>
        </p:txBody>
      </p:sp>
      <p:sp>
        <p:nvSpPr>
          <p:cNvPr id="2068" name="TextovéPole 2067"/>
          <p:cNvSpPr txBox="1"/>
          <p:nvPr/>
        </p:nvSpPr>
        <p:spPr>
          <a:xfrm>
            <a:off x="3303604" y="3501008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ZMIJE</a:t>
            </a:r>
            <a:endParaRPr lang="cs-CZ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6260967" y="1769575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JEŠTĚRKA</a:t>
            </a:r>
            <a:endParaRPr lang="cs-CZ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3339909" y="4383396"/>
            <a:ext cx="768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ŽELVA</a:t>
            </a:r>
            <a:endParaRPr lang="cs-CZ" dirty="0"/>
          </a:p>
        </p:txBody>
      </p:sp>
      <p:sp>
        <p:nvSpPr>
          <p:cNvPr id="2071" name="TextovéPole 2070"/>
          <p:cNvSpPr txBox="1"/>
          <p:nvPr/>
        </p:nvSpPr>
        <p:spPr>
          <a:xfrm>
            <a:off x="6889594" y="352830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BLECHA</a:t>
            </a:r>
            <a:endParaRPr lang="cs-CZ" dirty="0"/>
          </a:p>
        </p:txBody>
      </p:sp>
      <p:sp>
        <p:nvSpPr>
          <p:cNvPr id="2072" name="TextovéPole 2071"/>
          <p:cNvSpPr txBox="1"/>
          <p:nvPr/>
        </p:nvSpPr>
        <p:spPr>
          <a:xfrm>
            <a:off x="4398280" y="2146051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MOUCHA</a:t>
            </a:r>
            <a:endParaRPr lang="cs-CZ" dirty="0"/>
          </a:p>
        </p:txBody>
      </p:sp>
      <p:sp>
        <p:nvSpPr>
          <p:cNvPr id="2073" name="TextovéPole 2072"/>
          <p:cNvSpPr txBox="1"/>
          <p:nvPr/>
        </p:nvSpPr>
        <p:spPr>
          <a:xfrm>
            <a:off x="4570645" y="4698420"/>
            <a:ext cx="1267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MRAVENEC</a:t>
            </a:r>
            <a:endParaRPr lang="cs-CZ" dirty="0"/>
          </a:p>
        </p:txBody>
      </p:sp>
      <p:sp>
        <p:nvSpPr>
          <p:cNvPr id="2074" name="TextovéPole 2073"/>
          <p:cNvSpPr txBox="1"/>
          <p:nvPr/>
        </p:nvSpPr>
        <p:spPr>
          <a:xfrm>
            <a:off x="6046040" y="2731071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KRÁLÍK</a:t>
            </a:r>
            <a:endParaRPr lang="cs-CZ" dirty="0"/>
          </a:p>
        </p:txBody>
      </p:sp>
      <p:sp>
        <p:nvSpPr>
          <p:cNvPr id="2075" name="TextovéPole 2074"/>
          <p:cNvSpPr txBox="1"/>
          <p:nvPr/>
        </p:nvSpPr>
        <p:spPr>
          <a:xfrm>
            <a:off x="4736202" y="5492497"/>
            <a:ext cx="59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2076" name="TextovéPole 2075"/>
          <p:cNvSpPr txBox="1"/>
          <p:nvPr/>
        </p:nvSpPr>
        <p:spPr>
          <a:xfrm>
            <a:off x="6777866" y="4883086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VEVERKA</a:t>
            </a:r>
            <a:endParaRPr lang="cs-CZ" dirty="0"/>
          </a:p>
        </p:txBody>
      </p:sp>
      <p:sp>
        <p:nvSpPr>
          <p:cNvPr id="2077" name="TextovéPole 2076"/>
          <p:cNvSpPr txBox="1"/>
          <p:nvPr/>
        </p:nvSpPr>
        <p:spPr>
          <a:xfrm>
            <a:off x="3408907" y="6196662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SLEPICE</a:t>
            </a:r>
            <a:endParaRPr lang="cs-CZ" dirty="0"/>
          </a:p>
        </p:txBody>
      </p:sp>
      <p:sp>
        <p:nvSpPr>
          <p:cNvPr id="2079" name="TextovéPole 2078"/>
          <p:cNvSpPr txBox="1"/>
          <p:nvPr/>
        </p:nvSpPr>
        <p:spPr>
          <a:xfrm>
            <a:off x="6783079" y="6105145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SÝKORA</a:t>
            </a:r>
            <a:endParaRPr lang="cs-CZ" dirty="0"/>
          </a:p>
        </p:txBody>
      </p:sp>
      <p:sp>
        <p:nvSpPr>
          <p:cNvPr id="2080" name="TextovéPole 2079"/>
          <p:cNvSpPr txBox="1"/>
          <p:nvPr/>
        </p:nvSpPr>
        <p:spPr>
          <a:xfrm>
            <a:off x="4937049" y="6246604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KŘEČEK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15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OBRÁZEK K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CHAMELEON</a:t>
            </a:r>
          </a:p>
          <a:p>
            <a:pPr marL="0" indent="0">
              <a:buNone/>
            </a:pPr>
            <a:r>
              <a:rPr lang="cs-CZ" sz="2000" dirty="0" smtClean="0"/>
              <a:t>ROSNIČKA</a:t>
            </a:r>
          </a:p>
          <a:p>
            <a:pPr marL="0" indent="0">
              <a:buNone/>
            </a:pPr>
            <a:r>
              <a:rPr lang="cs-CZ" sz="2000" dirty="0" smtClean="0"/>
              <a:t>UŽOVKA</a:t>
            </a:r>
          </a:p>
          <a:p>
            <a:pPr marL="0" indent="0">
              <a:buNone/>
            </a:pPr>
            <a:r>
              <a:rPr lang="cs-CZ" sz="2000" dirty="0" smtClean="0"/>
              <a:t>SÝKORA</a:t>
            </a:r>
          </a:p>
          <a:p>
            <a:pPr marL="0" indent="0">
              <a:buNone/>
            </a:pPr>
            <a:r>
              <a:rPr lang="cs-CZ" sz="2000" dirty="0" smtClean="0"/>
              <a:t>ZEBRA</a:t>
            </a:r>
          </a:p>
          <a:p>
            <a:pPr marL="0" indent="0">
              <a:buNone/>
            </a:pPr>
            <a:r>
              <a:rPr lang="cs-CZ" sz="2000" dirty="0" smtClean="0"/>
              <a:t>JELEN</a:t>
            </a:r>
          </a:p>
          <a:p>
            <a:pPr marL="0" indent="0">
              <a:buNone/>
            </a:pPr>
            <a:r>
              <a:rPr lang="cs-CZ" sz="2000" dirty="0" smtClean="0"/>
              <a:t>PRASE</a:t>
            </a:r>
          </a:p>
          <a:p>
            <a:pPr marL="0" indent="0">
              <a:buNone/>
            </a:pPr>
            <a:r>
              <a:rPr lang="cs-CZ" sz="2000" dirty="0" smtClean="0"/>
              <a:t>NETOPÝR</a:t>
            </a:r>
          </a:p>
          <a:p>
            <a:pPr marL="0" indent="0">
              <a:buNone/>
            </a:pPr>
            <a:r>
              <a:rPr lang="cs-CZ" sz="2000" dirty="0" smtClean="0"/>
              <a:t>VČELA </a:t>
            </a:r>
          </a:p>
          <a:p>
            <a:pPr marL="0" indent="0">
              <a:buNone/>
            </a:pPr>
            <a:r>
              <a:rPr lang="cs-CZ" sz="2000" dirty="0" smtClean="0"/>
              <a:t>ROHÁČ</a:t>
            </a:r>
          </a:p>
          <a:p>
            <a:pPr marL="0" indent="0">
              <a:buNone/>
            </a:pPr>
            <a:r>
              <a:rPr lang="cs-CZ" sz="2000" dirty="0" smtClean="0"/>
              <a:t>ZMIJE</a:t>
            </a:r>
          </a:p>
          <a:p>
            <a:pPr marL="0" indent="0">
              <a:buNone/>
            </a:pPr>
            <a:r>
              <a:rPr lang="cs-CZ" sz="2000" dirty="0" smtClean="0"/>
              <a:t>LEV</a:t>
            </a:r>
          </a:p>
          <a:p>
            <a:pPr marL="0" indent="0">
              <a:buNone/>
            </a:pPr>
            <a:r>
              <a:rPr lang="cs-CZ" sz="2000" dirty="0" smtClean="0"/>
              <a:t>TYGR</a:t>
            </a:r>
          </a:p>
          <a:p>
            <a:pPr marL="0" indent="0">
              <a:buNone/>
            </a:pPr>
            <a:r>
              <a:rPr lang="cs-CZ" sz="2000" dirty="0" smtClean="0"/>
              <a:t>KŘEČEK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 descr="C:\Documents and Settings\brakorova\Local Settings\Temporary Internet Files\Content.IE5\L3GI6X3L\MP9004276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471" y="300440"/>
            <a:ext cx="1258848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brakorova\Local Settings\Temporary Internet Files\Content.IE5\PHKRY663\MP9004306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312" y="3188898"/>
            <a:ext cx="1178992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brakorova\Local Settings\Temporary Internet Files\Content.IE5\4TN8XVJD\MP900423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733256"/>
            <a:ext cx="1438427" cy="95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brakorova\Local Settings\Temporary Internet Files\Content.IE5\4TN8XVJD\MP900406961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476" y="1569200"/>
            <a:ext cx="1590680" cy="106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brakorova\Local Settings\Temporary Internet Files\Content.IE5\235NSMRG\MP9004385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370" y="5788252"/>
            <a:ext cx="1328192" cy="88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brakorova\Local Settings\Temporary Internet Files\Content.IE5\PHKRY663\MP9002891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498" y="2144634"/>
            <a:ext cx="971830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brakorova\Local Settings\Temporary Internet Files\Content.IE5\ETYGIVMV\MP9004068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980" y="5627352"/>
            <a:ext cx="1567644" cy="104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brakorova\Local Settings\Temporary Internet Files\Content.IE5\JB9NTWGH\MP9004317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044" y="3985743"/>
            <a:ext cx="2403289" cy="159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brakorova\Local Settings\Temporary Internet Files\Content.IE5\235NSMRG\MC9003049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45" y="4141574"/>
            <a:ext cx="1825142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brakorova\Local Settings\Temporary Internet Files\Content.IE5\4TN8XVJD\MP9003168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595" y="2162118"/>
            <a:ext cx="1089401" cy="163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brakorova\Local Settings\Temporary Internet Files\Content.IE5\4TN8XVJD\MC900438028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262" y="2722198"/>
            <a:ext cx="1353108" cy="135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brakorova\Local Settings\Temporary Internet Files\Content.IE5\4TN8XVJD\MP900255578[2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701" y="1519206"/>
            <a:ext cx="2044824" cy="135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brakorova\Local Settings\Temporary Internet Files\Content.IE5\235NSMRG\MP90040333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203" y="300440"/>
            <a:ext cx="1101582" cy="165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Documents and Settings\brakorova\Local Settings\Temporary Internet Files\Content.IE5\4TN8XVJD\MP90018071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531578"/>
            <a:ext cx="1737366" cy="114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88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332</TotalTime>
  <Words>746</Words>
  <Application>Microsoft Office PowerPoint</Application>
  <PresentationFormat>Předvádění na obrazovce (4:3)</PresentationFormat>
  <Paragraphs>141</Paragraphs>
  <Slides>17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Prezentace aplikace PowerPoint</vt:lpstr>
      <vt:lpstr>anotace</vt:lpstr>
      <vt:lpstr>ZÁSTUPCI ŽIVOČICHŮ</vt:lpstr>
      <vt:lpstr>SAVCI</vt:lpstr>
      <vt:lpstr>Hmyzožravci a letouni</vt:lpstr>
      <vt:lpstr>Zajíci a hlodavci</vt:lpstr>
      <vt:lpstr>sudokopytníci</vt:lpstr>
      <vt:lpstr>lichokopytníci</vt:lpstr>
      <vt:lpstr>ptáci</vt:lpstr>
      <vt:lpstr>plazi</vt:lpstr>
      <vt:lpstr>obojživelníci</vt:lpstr>
      <vt:lpstr>ryby</vt:lpstr>
      <vt:lpstr>hmyz</vt:lpstr>
      <vt:lpstr>tajenka</vt:lpstr>
      <vt:lpstr>Přiřaď živočicha do skupiny</vt:lpstr>
      <vt:lpstr>PŘIŘAĎ OBRÁZEK K NÁZVU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38</cp:revision>
  <dcterms:created xsi:type="dcterms:W3CDTF">2011-08-21T15:31:45Z</dcterms:created>
  <dcterms:modified xsi:type="dcterms:W3CDTF">2012-10-09T07:45:50Z</dcterms:modified>
</cp:coreProperties>
</file>