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9" r:id="rId4"/>
    <p:sldId id="260" r:id="rId5"/>
    <p:sldId id="264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  MŠ a ZŠ Veselí nad Moravou, Kollárova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 : VY_32_INOVACE_7/16_Živočichové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Ryby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E456C00-973E-4812-B4BD-3CE1C648BE5B}" type="presOf" srcId="{FBBFC3EA-9D9D-4F3A-BEA6-9C2C0E46BF20}" destId="{643EA938-EDE0-4533-ACCC-D2BD6F3A527C}" srcOrd="0" destOrd="0" presId="urn:microsoft.com/office/officeart/2005/8/layout/target3"/>
    <dgm:cxn modelId="{557116ED-B86C-4499-B3EA-E417884836BB}" type="presOf" srcId="{EBC41103-E2E5-4D48-9B4B-425520D3D098}" destId="{3BA01B75-849B-4716-8BCD-084A86FF328F}" srcOrd="0" destOrd="0" presId="urn:microsoft.com/office/officeart/2005/8/layout/target3"/>
    <dgm:cxn modelId="{11FBCF9E-49E6-450E-9D17-9DD4CDAA7417}" type="presOf" srcId="{019433A1-1324-4DE1-9E6F-32B851095F74}" destId="{A3817367-F2BC-482F-8832-FA00B51DCCF3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2406F80-E0EA-4B81-94F2-2F3C68EFED53}" type="presOf" srcId="{EBC41103-E2E5-4D48-9B4B-425520D3D098}" destId="{A27B6496-BF1B-4384-9217-9659064D5D6A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EEC78312-04D0-4B40-8372-B0532ADC3181}" type="presOf" srcId="{019433A1-1324-4DE1-9E6F-32B851095F74}" destId="{E7297F21-D4FD-4A41-AE58-814D01A6B5E7}" srcOrd="1" destOrd="0" presId="urn:microsoft.com/office/officeart/2005/8/layout/target3"/>
    <dgm:cxn modelId="{1A4E3E2D-AB9D-4290-837E-930F753EB224}" type="presOf" srcId="{FBBFC3EA-9D9D-4F3A-BEA6-9C2C0E46BF20}" destId="{832BF48F-0145-4429-9E02-8FCA946CCE9E}" srcOrd="1" destOrd="0" presId="urn:microsoft.com/office/officeart/2005/8/layout/target3"/>
    <dgm:cxn modelId="{67D2AE10-5A5A-4B86-96FC-8ECB3661DF71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07D45BD-DFED-4FC0-B6B2-FC8410C6485B}" type="presOf" srcId="{C73C7642-F245-4585-8F88-243F9FAEF6CA}" destId="{9A9B6F4F-B6FF-4F2D-B640-A8473E58952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FF61186A-381D-4229-9030-8FE348CBD7E2}" type="presParOf" srcId="{71045F8C-00FA-488E-A7BD-E2E6753D979D}" destId="{C95EEA27-3CBF-4645-A92D-9D8AF5C1CBFC}" srcOrd="3" destOrd="0" presId="urn:microsoft.com/office/officeart/2005/8/layout/target3"/>
    <dgm:cxn modelId="{2ED3BAD8-D6B2-446B-A2D3-85CEEF028E22}" type="presParOf" srcId="{71045F8C-00FA-488E-A7BD-E2E6753D979D}" destId="{851BB866-B6AE-4566-893F-4C635BA974FC}" srcOrd="4" destOrd="0" presId="urn:microsoft.com/office/officeart/2005/8/layout/target3"/>
    <dgm:cxn modelId="{01A8730C-E058-4750-8E4A-4C164EEF8CE6}" type="presParOf" srcId="{71045F8C-00FA-488E-A7BD-E2E6753D979D}" destId="{643EA938-EDE0-4533-ACCC-D2BD6F3A527C}" srcOrd="5" destOrd="0" presId="urn:microsoft.com/office/officeart/2005/8/layout/target3"/>
    <dgm:cxn modelId="{1F0E330B-4FC7-4637-8D27-BDE51C255506}" type="presParOf" srcId="{71045F8C-00FA-488E-A7BD-E2E6753D979D}" destId="{92F31B18-D66D-4CC7-89B9-378928DE877D}" srcOrd="6" destOrd="0" presId="urn:microsoft.com/office/officeart/2005/8/layout/target3"/>
    <dgm:cxn modelId="{536E6AC2-3F46-4EAF-A36D-11FF0794148C}" type="presParOf" srcId="{71045F8C-00FA-488E-A7BD-E2E6753D979D}" destId="{902074E1-B931-4618-97F1-FADBE82E9C3C}" srcOrd="7" destOrd="0" presId="urn:microsoft.com/office/officeart/2005/8/layout/target3"/>
    <dgm:cxn modelId="{9868AB09-7BF5-4009-89E0-37FFB1D27D24}" type="presParOf" srcId="{71045F8C-00FA-488E-A7BD-E2E6753D979D}" destId="{A3817367-F2BC-482F-8832-FA00B51DCCF3}" srcOrd="8" destOrd="0" presId="urn:microsoft.com/office/officeart/2005/8/layout/target3"/>
    <dgm:cxn modelId="{3C4CC7C7-9B61-4667-A3AF-870B084DAC07}" type="presParOf" srcId="{71045F8C-00FA-488E-A7BD-E2E6753D979D}" destId="{2DD79E57-A63E-47D4-A1AB-6DF333476AD4}" srcOrd="9" destOrd="0" presId="urn:microsoft.com/office/officeart/2005/8/layout/target3"/>
    <dgm:cxn modelId="{7B6F0207-6A67-4C1B-8278-8FC3F9E89E97}" type="presParOf" srcId="{71045F8C-00FA-488E-A7BD-E2E6753D979D}" destId="{648967D3-ED80-4214-8D87-4E7012561E4A}" srcOrd="10" destOrd="0" presId="urn:microsoft.com/office/officeart/2005/8/layout/target3"/>
    <dgm:cxn modelId="{A9E5EF70-0F77-4F5B-B0B9-1A87CD7BBDFA}" type="presParOf" srcId="{71045F8C-00FA-488E-A7BD-E2E6753D979D}" destId="{9A9B6F4F-B6FF-4F2D-B640-A8473E589523}" srcOrd="11" destOrd="0" presId="urn:microsoft.com/office/officeart/2005/8/layout/target3"/>
    <dgm:cxn modelId="{B3F6F48B-A9CA-479F-99C6-2D3E5702C102}" type="presParOf" srcId="{71045F8C-00FA-488E-A7BD-E2E6753D979D}" destId="{13BD0FAF-9F2C-4708-9E63-A8E8E5252943}" srcOrd="12" destOrd="0" presId="urn:microsoft.com/office/officeart/2005/8/layout/target3"/>
    <dgm:cxn modelId="{09B4BB15-F2AA-4FF5-9BB3-E23560D642D1}" type="presParOf" srcId="{71045F8C-00FA-488E-A7BD-E2E6753D979D}" destId="{6821E7C9-5E4B-45FA-8F82-01E6F26FAA25}" srcOrd="13" destOrd="0" presId="urn:microsoft.com/office/officeart/2005/8/layout/target3"/>
    <dgm:cxn modelId="{2F9C023C-14D6-4841-9946-1B488A1BEC33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D42B4094-95BD-4BE3-80B0-E608767A7524}" type="presParOf" srcId="{71045F8C-00FA-488E-A7BD-E2E6753D979D}" destId="{832BF48F-0145-4429-9E02-8FCA946CCE9E}" srcOrd="16" destOrd="0" presId="urn:microsoft.com/office/officeart/2005/8/layout/target3"/>
    <dgm:cxn modelId="{FDC5959A-C339-42CC-8337-5F31412681C1}" type="presParOf" srcId="{71045F8C-00FA-488E-A7BD-E2E6753D979D}" destId="{E7297F21-D4FD-4A41-AE58-814D01A6B5E7}" srcOrd="17" destOrd="0" presId="urn:microsoft.com/office/officeart/2005/8/layout/target3"/>
    <dgm:cxn modelId="{9E8C6A9D-A180-49A4-8383-C7B10EC3121F}" type="presParOf" srcId="{71045F8C-00FA-488E-A7BD-E2E6753D979D}" destId="{59F530CB-4999-43B3-A00D-6AB53886BD77}" srcOrd="18" destOrd="0" presId="urn:microsoft.com/office/officeart/2005/8/layout/target3"/>
    <dgm:cxn modelId="{6D88B408-87E1-480F-80EC-AA50436E4BB9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  MŠ a ZŠ Veselí nad Moravou, Kollárova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: : VY_32_INOVACE_7/16_Živočichové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 Ryby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F0C7E6-55A1-450C-987B-AF6A0F70721B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D5ED53-C24F-48A3-8E0A-840D9664C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292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5.wmf"/><Relationship Id="rId7" Type="http://schemas.openxmlformats.org/officeDocument/2006/relationships/image" Target="../media/image6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3.wmf"/><Relationship Id="rId4" Type="http://schemas.openxmlformats.org/officeDocument/2006/relationships/image" Target="../media/image8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5558913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58207" y="1484784"/>
            <a:ext cx="7239000" cy="48463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Materiál je určen pro výuku předmětu Přírodověda v 6.ročníku na základní škole praktické</a:t>
            </a:r>
          </a:p>
          <a:p>
            <a:r>
              <a:rPr lang="cs-CZ" dirty="0" smtClean="0"/>
              <a:t>Doba vzniku srpen 2012</a:t>
            </a:r>
          </a:p>
          <a:p>
            <a:r>
              <a:rPr lang="cs-CZ" dirty="0" smtClean="0"/>
              <a:t>Ověřeno 15. 10. 2012</a:t>
            </a:r>
          </a:p>
          <a:p>
            <a:r>
              <a:rPr lang="cs-CZ" dirty="0" smtClean="0"/>
              <a:t>Žáci reagovali pohotově a správně, </a:t>
            </a:r>
            <a:r>
              <a:rPr lang="cs-CZ" smtClean="0"/>
              <a:t>učivu porozuměli</a:t>
            </a:r>
            <a:endParaRPr lang="cs-CZ" dirty="0" smtClean="0"/>
          </a:p>
          <a:p>
            <a:r>
              <a:rPr lang="cs-CZ" dirty="0" smtClean="0"/>
              <a:t>Určeno pro procvičování učiva a práci s 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1303" y="2132856"/>
            <a:ext cx="4534575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6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Ryby</a:t>
            </a:r>
            <a:endParaRPr lang="cs-CZ" sz="1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603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Ryby jsou obratlovci</a:t>
            </a:r>
          </a:p>
          <a:p>
            <a:r>
              <a:rPr lang="cs-CZ" dirty="0" smtClean="0"/>
              <a:t>Dělí se na sladkovodní ,mořské a tažné</a:t>
            </a:r>
          </a:p>
          <a:p>
            <a:r>
              <a:rPr lang="cs-CZ" dirty="0" smtClean="0"/>
              <a:t>Dýchají žábrami, které jsou chráněny skřelemi</a:t>
            </a:r>
          </a:p>
          <a:p>
            <a:r>
              <a:rPr lang="cs-CZ" dirty="0" smtClean="0"/>
              <a:t>Žijí většinou ve vodě</a:t>
            </a:r>
          </a:p>
          <a:p>
            <a:r>
              <a:rPr lang="cs-CZ" dirty="0" smtClean="0"/>
              <a:t>Jsou to masožravci (dravci) , býložravci, všežravci i paraziti</a:t>
            </a:r>
          </a:p>
          <a:p>
            <a:r>
              <a:rPr lang="cs-CZ" dirty="0" smtClean="0"/>
              <a:t>Tělo mají pokryté šupinami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774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Rozmnožují se vajíčky-</a:t>
            </a:r>
            <a:r>
              <a:rPr lang="cs-CZ" dirty="0" smtClean="0">
                <a:solidFill>
                  <a:srgbClr val="FF0000"/>
                </a:solidFill>
              </a:rPr>
              <a:t>jikrami</a:t>
            </a:r>
          </a:p>
          <a:p>
            <a:r>
              <a:rPr lang="cs-CZ" dirty="0" smtClean="0"/>
              <a:t>Samičky nejdříve nakladou do vody jikry a samečci je poté oplodňují mlíčím</a:t>
            </a:r>
          </a:p>
          <a:p>
            <a:r>
              <a:rPr lang="cs-CZ" dirty="0" smtClean="0"/>
              <a:t>Ve vodě se pohybují pomocí ploutví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24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Zrak- </a:t>
            </a:r>
            <a:r>
              <a:rPr lang="cs-CZ" dirty="0" smtClean="0"/>
              <a:t>je důležitý pro denní ryby. Využívají ho například pro orientaci nebo hledání potravy. Ryby nemají víčka.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Čich- </a:t>
            </a:r>
            <a:r>
              <a:rPr lang="cs-CZ" dirty="0" smtClean="0"/>
              <a:t>slouží k vyhledávání potravy, k udržování hejna nebo třeba k vyhledávání partnera.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Chuť- </a:t>
            </a:r>
            <a:r>
              <a:rPr lang="cs-CZ" dirty="0" smtClean="0"/>
              <a:t>ryby mají chuťové pohárky. Chuť slouží k vyhledávání a příjmu potravy.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Hmat-</a:t>
            </a:r>
            <a:r>
              <a:rPr lang="cs-CZ" dirty="0"/>
              <a:t> </a:t>
            </a:r>
            <a:r>
              <a:rPr lang="cs-CZ" dirty="0" smtClean="0"/>
              <a:t>k hmatu slouží </a:t>
            </a:r>
            <a:r>
              <a:rPr lang="cs-CZ" dirty="0" smtClean="0">
                <a:solidFill>
                  <a:srgbClr val="FF0000"/>
                </a:solidFill>
              </a:rPr>
              <a:t>postranní čára</a:t>
            </a:r>
            <a:r>
              <a:rPr lang="cs-CZ" dirty="0" smtClean="0"/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31840" y="404664"/>
            <a:ext cx="21602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Smysly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26442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112033" y="5229200"/>
            <a:ext cx="20319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Ocasní ploutev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7058" y="2178491"/>
            <a:ext cx="2149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Hřbetní ploutev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5612432"/>
            <a:ext cx="1900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Břišní ploutve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1619672" y="4509119"/>
            <a:ext cx="900000" cy="11520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3621768" y="5328351"/>
            <a:ext cx="252128" cy="36251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7707873" y="4831035"/>
            <a:ext cx="420143" cy="49124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6" idx="2"/>
          </p:cNvCxnSpPr>
          <p:nvPr/>
        </p:nvCxnSpPr>
        <p:spPr>
          <a:xfrm flipH="1">
            <a:off x="4211960" y="2640156"/>
            <a:ext cx="360040" cy="3567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077796" y="5577263"/>
            <a:ext cx="8854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Žábra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2997014" y="548680"/>
            <a:ext cx="27899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Tělo ryby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cxnSp>
        <p:nvCxnSpPr>
          <p:cNvPr id="13" name="Přímá spojnice 14"/>
          <p:cNvCxnSpPr/>
          <p:nvPr/>
        </p:nvCxnSpPr>
        <p:spPr>
          <a:xfrm rot="16200000" flipV="1">
            <a:off x="606994" y="4036420"/>
            <a:ext cx="429022" cy="714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42844" y="3357562"/>
            <a:ext cx="825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ÚSTA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33506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v potocích, v řekách a v rybnících.</a:t>
            </a:r>
          </a:p>
          <a:p>
            <a:r>
              <a:rPr lang="cs-CZ" dirty="0" smtClean="0"/>
              <a:t>Naše nejznámější sladkovodní ryba je </a:t>
            </a:r>
            <a:r>
              <a:rPr lang="cs-CZ" dirty="0" smtClean="0">
                <a:solidFill>
                  <a:srgbClr val="FF0000"/>
                </a:solidFill>
              </a:rPr>
              <a:t>kapr obecný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Další naše sladkovodní ryby jsou úhoř, pstruh a </a:t>
            </a:r>
            <a:r>
              <a:rPr lang="cs-CZ" dirty="0" err="1" smtClean="0"/>
              <a:t>amur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Žije u nás i hodně dravých ryb, jako například štika, sumec, candát.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07704" y="404664"/>
            <a:ext cx="51155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Sladkovodní ryby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6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avel\Local Settings\Temporary Internet Files\Content.IE5\Y1572WX8\MC9000838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02144"/>
            <a:ext cx="3500430" cy="3393022"/>
          </a:xfrm>
          <a:prstGeom prst="rect">
            <a:avLst/>
          </a:prstGeom>
          <a:noFill/>
        </p:spPr>
      </p:pic>
      <p:pic>
        <p:nvPicPr>
          <p:cNvPr id="1027" name="Picture 3" descr="C:\Documents and Settings\Pavel\Local Settings\Temporary Internet Files\Content.IE5\UMEWEAFJ\MC9000840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1928802"/>
            <a:ext cx="3795532" cy="2424923"/>
          </a:xfrm>
          <a:prstGeom prst="rect">
            <a:avLst/>
          </a:prstGeom>
          <a:noFill/>
        </p:spPr>
      </p:pic>
      <p:pic>
        <p:nvPicPr>
          <p:cNvPr id="1028" name="Picture 4" descr="C:\Documents and Settings\Pavel\Local Settings\Temporary Internet Files\Content.IE5\Y1572WX8\MC9000840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3000372"/>
            <a:ext cx="4671588" cy="3078178"/>
          </a:xfrm>
          <a:prstGeom prst="rect">
            <a:avLst/>
          </a:prstGeom>
          <a:noFill/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6446" y="0"/>
            <a:ext cx="2857488" cy="2143116"/>
          </a:xfrm>
          <a:prstGeom prst="rect">
            <a:avLst/>
          </a:prstGeom>
        </p:spPr>
      </p:pic>
      <p:pic>
        <p:nvPicPr>
          <p:cNvPr id="1029" name="Picture 5" descr="C:\Documents and Settings\Pavel\Local Settings\Temporary Internet Files\Content.IE5\92LSXSK8\MC90008405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57752" y="4714884"/>
            <a:ext cx="3399120" cy="137018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00034" y="1500174"/>
            <a:ext cx="11705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Sumec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3286124"/>
            <a:ext cx="914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Štika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00892" y="357166"/>
            <a:ext cx="8758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Kapr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58016" y="6000768"/>
            <a:ext cx="11481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Pstruh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6072206"/>
            <a:ext cx="12377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Candát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v mořích.</a:t>
            </a:r>
          </a:p>
          <a:p>
            <a:r>
              <a:rPr lang="cs-CZ" dirty="0" smtClean="0"/>
              <a:t>Patří sem většina druhů ryb.</a:t>
            </a:r>
          </a:p>
          <a:p>
            <a:r>
              <a:rPr lang="cs-CZ" dirty="0" smtClean="0"/>
              <a:t>Některé druhy žijí v hejnech až o několika milionech ryb.</a:t>
            </a:r>
          </a:p>
          <a:p>
            <a:r>
              <a:rPr lang="cs-CZ" dirty="0" smtClean="0"/>
              <a:t>Patří sem například sleď, makrela, tuňák a sardinka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5984" y="357166"/>
            <a:ext cx="43012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Mořské ryby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Pavel\Local Settings\Temporary Internet Files\Content.IE5\5VRI2V50\MC9002092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57166"/>
            <a:ext cx="4540189" cy="2000264"/>
          </a:xfrm>
          <a:prstGeom prst="rect">
            <a:avLst/>
          </a:prstGeom>
          <a:noFill/>
        </p:spPr>
      </p:pic>
      <p:pic>
        <p:nvPicPr>
          <p:cNvPr id="2052" name="Picture 4" descr="C:\Documents and Settings\Pavel\Local Settings\Temporary Internet Files\Content.IE5\92LSXSK8\MC90003636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4429132"/>
            <a:ext cx="4831808" cy="2028493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572132" y="1000108"/>
            <a:ext cx="25621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Makrela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57884" y="4929198"/>
            <a:ext cx="19092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Tuňák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Migrují ve velkém počtu stejných jedinců.</a:t>
            </a:r>
          </a:p>
          <a:p>
            <a:r>
              <a:rPr lang="cs-CZ" dirty="0" smtClean="0"/>
              <a:t>Migrují až několik tisíců kilometrů.</a:t>
            </a:r>
          </a:p>
          <a:p>
            <a:r>
              <a:rPr lang="cs-CZ" dirty="0" smtClean="0"/>
              <a:t>Důvody migrace bývají za potravou nebo za rozmnožováním.</a:t>
            </a:r>
          </a:p>
          <a:p>
            <a:r>
              <a:rPr lang="cs-CZ" dirty="0" smtClean="0"/>
              <a:t>Tažnými rybami jsou například úhoř nebo jeseter.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43174" y="357166"/>
            <a:ext cx="32446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Tažné ryby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:\Documents and Settings\Pavel\Local Settings\Temporary Internet Files\Content.IE5\UMEWEAFJ\MC90008393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357166"/>
            <a:ext cx="5223361" cy="250033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715008" y="1285860"/>
            <a:ext cx="16273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Úhoř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3074" name="Picture 2" descr="C:\Documents and Settings\Pavel\Local Settings\Temporary Internet Files\Content.IE5\92LSXSK8\MC90008404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429000"/>
            <a:ext cx="4671588" cy="248065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429256" y="4500570"/>
            <a:ext cx="22072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Jeseter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3108" y="500042"/>
            <a:ext cx="44004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Pojmenuj rybu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Picture 7" descr="C:\Documents and Settings\Pavel\Local Settings\Temporary Internet Files\Content.IE5\UMEWEAFJ\MC90008393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071678"/>
            <a:ext cx="2437279" cy="1166682"/>
          </a:xfrm>
          <a:prstGeom prst="rect">
            <a:avLst/>
          </a:prstGeom>
          <a:noFill/>
        </p:spPr>
      </p:pic>
      <p:pic>
        <p:nvPicPr>
          <p:cNvPr id="4" name="Picture 4" descr="C:\Documents and Settings\Pavel\Local Settings\Temporary Internet Files\Content.IE5\Y1572WX8\MC9000840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1214422"/>
            <a:ext cx="2643206" cy="1741647"/>
          </a:xfrm>
          <a:prstGeom prst="rect">
            <a:avLst/>
          </a:prstGeom>
          <a:noFill/>
        </p:spPr>
      </p:pic>
      <p:pic>
        <p:nvPicPr>
          <p:cNvPr id="5" name="Picture 3" descr="C:\Documents and Settings\Pavel\Local Settings\Temporary Internet Files\Content.IE5\5VRI2V50\MC90020920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1714488"/>
            <a:ext cx="2928958" cy="1290406"/>
          </a:xfrm>
          <a:prstGeom prst="rect">
            <a:avLst/>
          </a:prstGeom>
          <a:noFill/>
        </p:spPr>
      </p:pic>
      <p:pic>
        <p:nvPicPr>
          <p:cNvPr id="6" name="Picture 2" descr="C:\Documents and Settings\Pavel\Local Settings\Temporary Internet Files\Content.IE5\Y1572WX8\MC90008389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3571876"/>
            <a:ext cx="2500298" cy="2423578"/>
          </a:xfrm>
          <a:prstGeom prst="rect">
            <a:avLst/>
          </a:prstGeom>
          <a:noFill/>
        </p:spPr>
      </p:pic>
      <p:pic>
        <p:nvPicPr>
          <p:cNvPr id="7" name="Picture 2" descr="C:\Documents and Settings\Pavel\Local Settings\Temporary Internet Files\Content.IE5\92LSXSK8\MC90008404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488" y="3571876"/>
            <a:ext cx="2714644" cy="1441497"/>
          </a:xfrm>
          <a:prstGeom prst="rect">
            <a:avLst/>
          </a:prstGeom>
          <a:noFill/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760" y="3143248"/>
            <a:ext cx="2857488" cy="2143116"/>
          </a:xfrm>
          <a:prstGeom prst="rect">
            <a:avLst/>
          </a:prstGeom>
        </p:spPr>
      </p:pic>
      <p:pic>
        <p:nvPicPr>
          <p:cNvPr id="9" name="Picture 5" descr="C:\Documents and Settings\Pavel\Local Settings\Temporary Internet Files\Content.IE5\92LSXSK8\MC90008405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71868" y="5487812"/>
            <a:ext cx="3399120" cy="13701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8" y="500042"/>
            <a:ext cx="67307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 jakou rybu se jedna?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428992" y="5929330"/>
          <a:ext cx="2643206" cy="57150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4320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SLADKOVODNÍ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5929330"/>
          <a:ext cx="1643074" cy="57150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643074"/>
              </a:tblGrid>
              <a:tr h="57150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MOŘSKÁ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143768" y="5929330"/>
          <a:ext cx="1214446" cy="57150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1444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TAŽNÁ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1714488"/>
            <a:ext cx="1088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ÚHOŘ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43306" y="1714488"/>
            <a:ext cx="1263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SUMEC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71604" y="1714488"/>
            <a:ext cx="1661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MAKRELA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86380" y="1714488"/>
            <a:ext cx="13737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JESETER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768" y="1714488"/>
            <a:ext cx="13817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PSTRUH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388" y="2285992"/>
            <a:ext cx="10403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ŠTIKA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2285992"/>
            <a:ext cx="992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KAPR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2285992"/>
            <a:ext cx="13817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PSTRUH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7686" y="2285992"/>
            <a:ext cx="12490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TUŇÁK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071670" y="714356"/>
            <a:ext cx="44427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Popiš tělo ryby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cxnSp>
        <p:nvCxnSpPr>
          <p:cNvPr id="4" name="Přímá spojnice 14"/>
          <p:cNvCxnSpPr/>
          <p:nvPr/>
        </p:nvCxnSpPr>
        <p:spPr>
          <a:xfrm rot="16200000" flipV="1">
            <a:off x="606994" y="4036420"/>
            <a:ext cx="429022" cy="714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14"/>
          <p:cNvCxnSpPr/>
          <p:nvPr/>
        </p:nvCxnSpPr>
        <p:spPr>
          <a:xfrm rot="5400000" flipH="1" flipV="1">
            <a:off x="2786050" y="5643578"/>
            <a:ext cx="714380" cy="1428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14"/>
          <p:cNvCxnSpPr/>
          <p:nvPr/>
        </p:nvCxnSpPr>
        <p:spPr>
          <a:xfrm rot="5400000" flipH="1" flipV="1">
            <a:off x="7643834" y="5357826"/>
            <a:ext cx="714380" cy="1428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14"/>
          <p:cNvCxnSpPr/>
          <p:nvPr/>
        </p:nvCxnSpPr>
        <p:spPr>
          <a:xfrm rot="5400000" flipH="1" flipV="1">
            <a:off x="1357290" y="4500570"/>
            <a:ext cx="1214446" cy="107157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14"/>
          <p:cNvCxnSpPr/>
          <p:nvPr/>
        </p:nvCxnSpPr>
        <p:spPr>
          <a:xfrm rot="5400000" flipH="1" flipV="1">
            <a:off x="4000496" y="2571744"/>
            <a:ext cx="714380" cy="1428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</a:t>
            </a:r>
            <a:r>
              <a:rPr lang="cs-CZ" dirty="0" smtClean="0">
                <a:hlinkClick r:id="rId2"/>
              </a:rPr>
              <a:t>www.office. 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. </a:t>
            </a:r>
            <a:r>
              <a:rPr lang="cs-CZ" dirty="0" err="1" smtClean="0"/>
              <a:t>com</a:t>
            </a:r>
            <a:endParaRPr lang="cs-CZ" dirty="0" smtClean="0"/>
          </a:p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349</Words>
  <Application>Microsoft Office PowerPoint</Application>
  <PresentationFormat>Předvádění na obrazovce (4:3)</PresentationFormat>
  <Paragraphs>75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22</cp:revision>
  <dcterms:created xsi:type="dcterms:W3CDTF">2011-08-21T15:31:45Z</dcterms:created>
  <dcterms:modified xsi:type="dcterms:W3CDTF">2012-10-16T12:07:16Z</dcterms:modified>
</cp:coreProperties>
</file>