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 </a:t>
          </a:r>
          <a:r>
            <a:rPr lang="cs-CZ" dirty="0" smtClean="0"/>
            <a:t>MŠ a ZŠ, Veselí nad Moravou, Kollárova 1045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 smtClean="0"/>
            <a:t>Autor: Jana </a:t>
          </a:r>
          <a:r>
            <a:rPr lang="cs-CZ" dirty="0" err="1" smtClean="0"/>
            <a:t>Brákorová</a:t>
          </a:r>
          <a:r>
            <a:rPr lang="cs-CZ" dirty="0" smtClean="0"/>
            <a:t>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VY_32_INOVACE_8/18_Živočichové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Plazi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 </a:t>
          </a:r>
          <a:r>
            <a:rPr lang="cs-CZ" sz="1800" kern="1200" dirty="0" smtClean="0"/>
            <a:t>MŠ a ZŠ, Veselí nad Moravou, Kollárova 1045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Jana </a:t>
          </a:r>
          <a:r>
            <a:rPr lang="cs-CZ" sz="1800" kern="1200" dirty="0" err="1" smtClean="0"/>
            <a:t>Brákorová</a:t>
          </a:r>
          <a:r>
            <a:rPr lang="cs-CZ" sz="1800" kern="1200" dirty="0" smtClean="0"/>
            <a:t> 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VY_32_INOVACE_8/18_Živočichové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Plazi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CZ.1.07/1.4.00/21.0822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02CD3B8-8B97-4C13-ABBD-C0BF8712391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02CD3B8-8B97-4C13-ABBD-C0BF8712391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02CD3B8-8B97-4C13-ABBD-C0BF8712391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accent4">
                <a:lumMod val="75000"/>
              </a:schemeClr>
            </a:gs>
            <a:gs pos="16000">
              <a:srgbClr val="FF0000"/>
            </a:gs>
            <a:gs pos="60000">
              <a:srgbClr val="FFFF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402CD3B8-8B97-4C13-ABBD-C0BF8712391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5.jpeg"/><Relationship Id="rId7" Type="http://schemas.openxmlformats.org/officeDocument/2006/relationships/image" Target="../media/image4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wmf"/><Relationship Id="rId5" Type="http://schemas.openxmlformats.org/officeDocument/2006/relationships/image" Target="../media/image9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2543944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je určen pro výuku předmětu Přírodověda v 6.ročníku na základní škole praktické</a:t>
            </a:r>
          </a:p>
          <a:p>
            <a:r>
              <a:rPr lang="cs-CZ" dirty="0" smtClean="0"/>
              <a:t>Doba vzniku srpen 2012</a:t>
            </a:r>
          </a:p>
          <a:p>
            <a:r>
              <a:rPr lang="cs-CZ" dirty="0" smtClean="0"/>
              <a:t>Ověřeno 5. 11. 2012</a:t>
            </a:r>
          </a:p>
          <a:p>
            <a:r>
              <a:rPr lang="cs-CZ" dirty="0" smtClean="0"/>
              <a:t>Žáci spolupracovali, přiměřeně reagovali, </a:t>
            </a:r>
            <a:r>
              <a:rPr lang="cs-CZ" smtClean="0"/>
              <a:t>učivo pochopili</a:t>
            </a:r>
            <a:endParaRPr lang="cs-CZ" dirty="0" smtClean="0"/>
          </a:p>
          <a:p>
            <a:r>
              <a:rPr lang="cs-CZ" dirty="0" smtClean="0"/>
              <a:t>Určeno pro procvičování učiva a práci s interaktivní tabulí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394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Plazi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Jsou to obratlovci.</a:t>
            </a:r>
          </a:p>
          <a:p>
            <a:r>
              <a:rPr lang="cs-CZ" dirty="0" smtClean="0"/>
              <a:t>Jejich tělo je pokryté šupinami.</a:t>
            </a:r>
          </a:p>
          <a:p>
            <a:r>
              <a:rPr lang="cs-CZ" dirty="0" smtClean="0"/>
              <a:t>Kladou vejce.</a:t>
            </a:r>
          </a:p>
          <a:p>
            <a:r>
              <a:rPr lang="cs-CZ" dirty="0" smtClean="0"/>
              <a:t>Jsou studenokrevní.</a:t>
            </a:r>
          </a:p>
          <a:p>
            <a:r>
              <a:rPr lang="cs-CZ" dirty="0" smtClean="0"/>
              <a:t>Plazi žijí na všech kontinentech kromě Antarktidy.</a:t>
            </a:r>
          </a:p>
          <a:p>
            <a:r>
              <a:rPr lang="cs-CZ" dirty="0" smtClean="0"/>
              <a:t>Pohybují se plazením-proto plazi.</a:t>
            </a:r>
          </a:p>
          <a:p>
            <a:r>
              <a:rPr lang="cs-CZ" dirty="0" smtClean="0"/>
              <a:t>Jsou to většinou masožravci.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Mezi plazi patří: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928662" y="3071810"/>
            <a:ext cx="32544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/>
                <a:solidFill>
                  <a:schemeClr val="accent3"/>
                </a:solidFill>
              </a:rPr>
              <a:t>Krokodýli</a:t>
            </a:r>
            <a:endParaRPr lang="cs-CZ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38186" y="2152640"/>
            <a:ext cx="16353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chemeClr val="accent3"/>
                </a:solidFill>
                <a:effectLst/>
              </a:rPr>
              <a:t>Hadi</a:t>
            </a:r>
            <a:endParaRPr lang="cs-CZ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928662" y="4071942"/>
            <a:ext cx="19094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chemeClr val="accent3"/>
                </a:solidFill>
                <a:effectLst/>
              </a:rPr>
              <a:t>Želvy</a:t>
            </a:r>
            <a:endParaRPr lang="cs-CZ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57224" y="5000636"/>
            <a:ext cx="24240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chemeClr val="accent3"/>
                </a:solidFill>
                <a:effectLst/>
              </a:rPr>
              <a:t>Ještěři</a:t>
            </a:r>
            <a:endParaRPr lang="cs-CZ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Mají dlouhé tělo bez končetin.</a:t>
            </a:r>
          </a:p>
          <a:p>
            <a:r>
              <a:rPr lang="cs-CZ" dirty="0" smtClean="0"/>
              <a:t>Jsou to výborní lovci.</a:t>
            </a:r>
          </a:p>
          <a:p>
            <a:r>
              <a:rPr lang="cs-CZ" dirty="0" smtClean="0"/>
              <a:t>Obvykle loví hlodavce nebo ptáky.</a:t>
            </a:r>
          </a:p>
          <a:p>
            <a:r>
              <a:rPr lang="cs-CZ" dirty="0" smtClean="0"/>
              <a:t>Kořist loví pomocí škrcení nebo jedu- proto se dělí na škrtiče a jedovaté.</a:t>
            </a:r>
          </a:p>
          <a:p>
            <a:r>
              <a:rPr lang="cs-CZ" dirty="0" smtClean="0"/>
              <a:t>Tělo mají pokryté velmi pružnou kůží s šupinami.</a:t>
            </a:r>
          </a:p>
          <a:p>
            <a:r>
              <a:rPr lang="cs-CZ" dirty="0" smtClean="0"/>
              <a:t>Hadi mají špatný zrak a sluch, ale vynikající čich. K rozeznávání pachů používají jazyk.</a:t>
            </a:r>
          </a:p>
          <a:p>
            <a:r>
              <a:rPr lang="cs-CZ" dirty="0" smtClean="0"/>
              <a:t>Zástupci hadů:</a:t>
            </a:r>
          </a:p>
          <a:p>
            <a:pPr lvl="1"/>
            <a:r>
              <a:rPr lang="cs-CZ" dirty="0" smtClean="0"/>
              <a:t>Kobra</a:t>
            </a:r>
          </a:p>
          <a:p>
            <a:pPr lvl="1"/>
            <a:r>
              <a:rPr lang="cs-CZ" dirty="0" smtClean="0"/>
              <a:t>Zmije</a:t>
            </a:r>
          </a:p>
          <a:p>
            <a:pPr lvl="1"/>
            <a:r>
              <a:rPr lang="cs-CZ" dirty="0" smtClean="0"/>
              <a:t>Krajta</a:t>
            </a:r>
          </a:p>
          <a:p>
            <a:pPr lvl="1"/>
            <a:r>
              <a:rPr lang="cs-CZ" dirty="0" smtClean="0"/>
              <a:t>Chřestýš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AppData\Local\Microsoft\Windows\Temporary Internet Files\Content.IE5\6ATLTG1X\MC90008390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723384" cy="1785926"/>
          </a:xfrm>
          <a:prstGeom prst="rect">
            <a:avLst/>
          </a:prstGeom>
          <a:noFill/>
        </p:spPr>
      </p:pic>
      <p:pic>
        <p:nvPicPr>
          <p:cNvPr id="1028" name="Picture 4" descr="C:\Users\pc\AppData\Local\Microsoft\Windows\Temporary Internet Files\Content.IE5\EY9RVJJ1\MC90008406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214686"/>
            <a:ext cx="3171378" cy="2552672"/>
          </a:xfrm>
          <a:prstGeom prst="rect">
            <a:avLst/>
          </a:prstGeom>
          <a:noFill/>
        </p:spPr>
      </p:pic>
      <p:pic>
        <p:nvPicPr>
          <p:cNvPr id="1034" name="Picture 10" descr="C:\Users\pc\AppData\Local\Microsoft\Windows\Temporary Internet Files\Content.IE5\6ATLTG1X\MP900180710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3413045"/>
            <a:ext cx="3371848" cy="2214181"/>
          </a:xfrm>
          <a:prstGeom prst="rect">
            <a:avLst/>
          </a:prstGeom>
          <a:noFill/>
        </p:spPr>
      </p:pic>
      <p:pic>
        <p:nvPicPr>
          <p:cNvPr id="1035" name="Picture 11" descr="C:\Users\pc\AppData\Local\Microsoft\Windows\Temporary Internet Files\Content.IE5\M2JPXCY7\MP900313901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0"/>
            <a:ext cx="3357586" cy="2451252"/>
          </a:xfrm>
          <a:prstGeom prst="rect">
            <a:avLst/>
          </a:prstGeom>
          <a:noFill/>
        </p:spPr>
      </p:pic>
      <p:sp>
        <p:nvSpPr>
          <p:cNvPr id="14" name="Obdélník 13"/>
          <p:cNvSpPr/>
          <p:nvPr/>
        </p:nvSpPr>
        <p:spPr>
          <a:xfrm>
            <a:off x="285720" y="1857364"/>
            <a:ext cx="2374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Kobra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000628" y="2357430"/>
            <a:ext cx="26405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Krajta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00034" y="5643578"/>
            <a:ext cx="20441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Zmije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643438" y="5643578"/>
            <a:ext cx="34547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Chřestýš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Krokodýli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Krokodýli tu žili už za dob dinosaurů.</a:t>
            </a:r>
          </a:p>
          <a:p>
            <a:r>
              <a:rPr lang="cs-CZ" dirty="0" smtClean="0"/>
              <a:t>Žijí nejčastěji v jezerech nebo pomalu tekoucích vodách.</a:t>
            </a:r>
          </a:p>
          <a:p>
            <a:r>
              <a:rPr lang="cs-CZ" dirty="0" smtClean="0"/>
              <a:t>Jsou to masožravci.</a:t>
            </a:r>
          </a:p>
          <a:p>
            <a:r>
              <a:rPr lang="cs-CZ" dirty="0" smtClean="0"/>
              <a:t>Nejvíce žijí v Africe a jižní Americe.</a:t>
            </a:r>
          </a:p>
          <a:p>
            <a:r>
              <a:rPr lang="cs-CZ" dirty="0" smtClean="0"/>
              <a:t>Mají krátké nohy a dlouhý silný ocas.</a:t>
            </a:r>
          </a:p>
          <a:p>
            <a:r>
              <a:rPr lang="cs-CZ" dirty="0" smtClean="0"/>
              <a:t>Živí se rybami nebo velkými suchozemskými zvířaty. Neleknou se ani člověka.</a:t>
            </a:r>
          </a:p>
          <a:p>
            <a:r>
              <a:rPr lang="cs-CZ" dirty="0" smtClean="0"/>
              <a:t>Mezi krokodýli patří:</a:t>
            </a:r>
          </a:p>
          <a:p>
            <a:pPr lvl="1"/>
            <a:r>
              <a:rPr lang="cs-CZ" dirty="0" smtClean="0"/>
              <a:t>Krokodýl</a:t>
            </a:r>
          </a:p>
          <a:p>
            <a:pPr lvl="1"/>
            <a:r>
              <a:rPr lang="cs-CZ" dirty="0" smtClean="0"/>
              <a:t>Kajman</a:t>
            </a:r>
          </a:p>
          <a:p>
            <a:pPr lvl="1"/>
            <a:r>
              <a:rPr lang="cs-CZ" dirty="0" smtClean="0"/>
              <a:t>Aligátor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pc\AppData\Local\Microsoft\Windows\Temporary Internet Files\Content.IE5\F5FP0QGT\MP900262965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3786182" cy="2214553"/>
          </a:xfrm>
          <a:prstGeom prst="rect">
            <a:avLst/>
          </a:prstGeom>
          <a:noFill/>
        </p:spPr>
      </p:pic>
      <p:pic>
        <p:nvPicPr>
          <p:cNvPr id="15" name="Picture 9" descr="C:\Users\pc\AppData\Local\Microsoft\Windows\Temporary Internet Files\Content.IE5\F5FP0QGT\MC900019174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357430"/>
            <a:ext cx="4582562" cy="1656784"/>
          </a:xfrm>
          <a:prstGeom prst="rect">
            <a:avLst/>
          </a:prstGeom>
          <a:noFill/>
        </p:spPr>
      </p:pic>
      <p:pic>
        <p:nvPicPr>
          <p:cNvPr id="2061" name="Picture 13" descr="C:\Users\pc\AppData\Local\Microsoft\Windows\Temporary Internet Files\Content.IE5\EY9RVJJ1\MP900255583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4000504"/>
            <a:ext cx="3657600" cy="2432304"/>
          </a:xfrm>
          <a:prstGeom prst="rect">
            <a:avLst/>
          </a:prstGeom>
          <a:noFill/>
        </p:spPr>
      </p:pic>
      <p:sp>
        <p:nvSpPr>
          <p:cNvPr id="17" name="Obdélník 16"/>
          <p:cNvSpPr/>
          <p:nvPr/>
        </p:nvSpPr>
        <p:spPr>
          <a:xfrm>
            <a:off x="4286248" y="785794"/>
            <a:ext cx="30989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Krokodýl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857752" y="2786058"/>
            <a:ext cx="27638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Aligátor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429124" y="4929198"/>
            <a:ext cx="26452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Kajman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Želvy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Jejich tělo je chráněno krunýřem.</a:t>
            </a:r>
          </a:p>
          <a:p>
            <a:r>
              <a:rPr lang="cs-CZ" dirty="0" smtClean="0"/>
              <a:t>Dožívají se vysokého věku. Některé až 200 let.</a:t>
            </a:r>
          </a:p>
          <a:p>
            <a:r>
              <a:rPr lang="cs-CZ" dirty="0" smtClean="0"/>
              <a:t>Želvy jsou býložravci, některé se živí i hmyzem.</a:t>
            </a:r>
          </a:p>
          <a:p>
            <a:r>
              <a:rPr lang="cs-CZ" dirty="0" smtClean="0"/>
              <a:t>Největší želvou je želva sloní, která měří přes 130cm a váží až 600kg.</a:t>
            </a:r>
          </a:p>
          <a:p>
            <a:r>
              <a:rPr lang="cs-CZ" dirty="0" smtClean="0"/>
              <a:t>Jsou to dobří plavci.</a:t>
            </a:r>
          </a:p>
          <a:p>
            <a:r>
              <a:rPr lang="cs-CZ" dirty="0" smtClean="0"/>
              <a:t>Dělí se na vodní a suchozemské.</a:t>
            </a:r>
          </a:p>
          <a:p>
            <a:r>
              <a:rPr lang="cs-CZ" dirty="0" smtClean="0"/>
              <a:t>Kladou vejce.</a:t>
            </a:r>
          </a:p>
          <a:p>
            <a:r>
              <a:rPr lang="cs-CZ" dirty="0" smtClean="0"/>
              <a:t>Mezi želvy patří:</a:t>
            </a:r>
          </a:p>
          <a:p>
            <a:pPr lvl="1"/>
            <a:r>
              <a:rPr lang="cs-CZ" dirty="0" smtClean="0"/>
              <a:t>Želva sloní</a:t>
            </a:r>
          </a:p>
          <a:p>
            <a:pPr lvl="1"/>
            <a:r>
              <a:rPr lang="cs-CZ" dirty="0" smtClean="0"/>
              <a:t>Želva rytířská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c\AppData\Local\Microsoft\Windows\Temporary Internet Files\Content.IE5\EY9RVJJ1\MP900431769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500430" cy="4378424"/>
          </a:xfrm>
          <a:prstGeom prst="rect">
            <a:avLst/>
          </a:prstGeom>
          <a:noFill/>
        </p:spPr>
      </p:pic>
      <p:pic>
        <p:nvPicPr>
          <p:cNvPr id="3076" name="Picture 4" descr="C:\Users\pc\AppData\Local\Microsoft\Windows\Temporary Internet Files\Content.IE5\EY9RVJJ1\MP90040384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0"/>
            <a:ext cx="4395405" cy="3357586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0" y="4429132"/>
            <a:ext cx="3669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Želva sloní</a:t>
            </a:r>
            <a:endParaRPr lang="cs-CZ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571868" y="3429000"/>
            <a:ext cx="465544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Želva rytířská</a:t>
            </a:r>
            <a:endParaRPr lang="cs-CZ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ještěři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Mají plně vyvinuté končetiny.</a:t>
            </a:r>
          </a:p>
          <a:p>
            <a:r>
              <a:rPr lang="cs-CZ" dirty="0" smtClean="0"/>
              <a:t>Jsou to hmyzožravci nebo masožravci.</a:t>
            </a:r>
          </a:p>
          <a:p>
            <a:r>
              <a:rPr lang="cs-CZ" dirty="0" smtClean="0"/>
              <a:t>Většina má lámavý ocas, který se po upadnutí ještě chvilku hýbe, což odláká pozornost predátora-ocas znovu doroste.</a:t>
            </a:r>
          </a:p>
          <a:p>
            <a:r>
              <a:rPr lang="cs-CZ" dirty="0" smtClean="0"/>
              <a:t>Většinou kladou vejce, někteří rodí živá mláďata.</a:t>
            </a:r>
          </a:p>
          <a:p>
            <a:r>
              <a:rPr lang="cs-CZ" dirty="0" smtClean="0"/>
              <a:t>Někteří, jako například chameleon, dokážou vymrštit dlouhý jazyk a tím chytit kořist.</a:t>
            </a:r>
          </a:p>
          <a:p>
            <a:r>
              <a:rPr lang="cs-CZ" dirty="0" smtClean="0"/>
              <a:t>Mezi ještěry patří:</a:t>
            </a:r>
          </a:p>
          <a:p>
            <a:pPr lvl="1"/>
            <a:r>
              <a:rPr lang="cs-CZ" dirty="0" smtClean="0"/>
              <a:t>Ještěrka</a:t>
            </a:r>
          </a:p>
          <a:p>
            <a:pPr lvl="1"/>
            <a:r>
              <a:rPr lang="cs-CZ" dirty="0" smtClean="0"/>
              <a:t>Varan</a:t>
            </a:r>
          </a:p>
          <a:p>
            <a:pPr lvl="1"/>
            <a:r>
              <a:rPr lang="cs-CZ" dirty="0" smtClean="0"/>
              <a:t>Chameleon</a:t>
            </a:r>
          </a:p>
          <a:p>
            <a:pPr lvl="1"/>
            <a:r>
              <a:rPr lang="cs-CZ" dirty="0" smtClean="0"/>
              <a:t>Agama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C:\Users\pc\AppData\Local\Microsoft\Windows\Temporary Internet Files\Content.IE5\F5FP0QGT\MC90005733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928934"/>
            <a:ext cx="1928826" cy="1425397"/>
          </a:xfrm>
          <a:prstGeom prst="rect">
            <a:avLst/>
          </a:prstGeom>
          <a:noFill/>
        </p:spPr>
      </p:pic>
      <p:pic>
        <p:nvPicPr>
          <p:cNvPr id="4107" name="Picture 11" descr="C:\Users\pc\AppData\Local\Microsoft\Windows\Temporary Internet Files\Content.IE5\F5FP0QGT\MP90043065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57214"/>
            <a:ext cx="2066105" cy="3106742"/>
          </a:xfrm>
          <a:prstGeom prst="rect">
            <a:avLst/>
          </a:prstGeom>
          <a:noFill/>
        </p:spPr>
      </p:pic>
      <p:pic>
        <p:nvPicPr>
          <p:cNvPr id="4110" name="Picture 14" descr="http://eshop.stargate.cz/e-shop/images/uploads/fbac814f861e5c164e313e562af752d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857760"/>
            <a:ext cx="2357454" cy="1604590"/>
          </a:xfrm>
          <a:prstGeom prst="rect">
            <a:avLst/>
          </a:prstGeom>
          <a:noFill/>
        </p:spPr>
      </p:pic>
      <p:sp>
        <p:nvSpPr>
          <p:cNvPr id="16" name="Obdélník 15"/>
          <p:cNvSpPr/>
          <p:nvPr/>
        </p:nvSpPr>
        <p:spPr>
          <a:xfrm>
            <a:off x="2428860" y="1000108"/>
            <a:ext cx="37802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Chameleon</a:t>
            </a:r>
            <a:endParaRPr lang="cs-CZ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285984" y="3000372"/>
            <a:ext cx="29442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Ještěrka</a:t>
            </a:r>
            <a:endParaRPr lang="cs-CZ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714612" y="4929198"/>
            <a:ext cx="23038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Agama</a:t>
            </a:r>
            <a:endParaRPr lang="cs-CZ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85852" y="214290"/>
            <a:ext cx="51856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Pojmenuj plaza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" name="Picture 9" descr="C:\Users\pc\AppData\Local\Microsoft\Windows\Temporary Internet Files\Content.IE5\F5FP0QGT\MC90001917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571612"/>
            <a:ext cx="2448640" cy="885284"/>
          </a:xfrm>
          <a:prstGeom prst="rect">
            <a:avLst/>
          </a:prstGeom>
          <a:noFill/>
        </p:spPr>
      </p:pic>
      <p:pic>
        <p:nvPicPr>
          <p:cNvPr id="4" name="Picture 11" descr="C:\Users\pc\AppData\Local\Microsoft\Windows\Temporary Internet Files\Content.IE5\F5FP0QGT\MP90043065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817034"/>
            <a:ext cx="1357322" cy="2040966"/>
          </a:xfrm>
          <a:prstGeom prst="rect">
            <a:avLst/>
          </a:prstGeom>
          <a:noFill/>
        </p:spPr>
      </p:pic>
      <p:pic>
        <p:nvPicPr>
          <p:cNvPr id="5" name="Picture 2" descr="C:\Users\pc\AppData\Local\Microsoft\Windows\Temporary Internet Files\Content.IE5\EY9RVJJ1\MP90043176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2714620"/>
            <a:ext cx="1857388" cy="2323266"/>
          </a:xfrm>
          <a:prstGeom prst="rect">
            <a:avLst/>
          </a:prstGeom>
          <a:noFill/>
        </p:spPr>
      </p:pic>
      <p:pic>
        <p:nvPicPr>
          <p:cNvPr id="6" name="Picture 13" descr="C:\Users\pc\AppData\Local\Microsoft\Windows\Temporary Internet Files\Content.IE5\EY9RVJJ1\MP900255583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85918" y="5195281"/>
            <a:ext cx="2500330" cy="1662719"/>
          </a:xfrm>
          <a:prstGeom prst="rect">
            <a:avLst/>
          </a:prstGeom>
          <a:noFill/>
        </p:spPr>
      </p:pic>
      <p:pic>
        <p:nvPicPr>
          <p:cNvPr id="7" name="Picture 2" descr="C:\Users\pc\AppData\Local\Microsoft\Windows\Temporary Internet Files\Content.IE5\6ATLTG1X\MC900083908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00364" y="1071546"/>
            <a:ext cx="3723384" cy="1785926"/>
          </a:xfrm>
          <a:prstGeom prst="rect">
            <a:avLst/>
          </a:prstGeom>
          <a:noFill/>
        </p:spPr>
      </p:pic>
      <p:pic>
        <p:nvPicPr>
          <p:cNvPr id="8" name="Picture 4" descr="C:\Users\pc\AppData\Local\Microsoft\Windows\Temporary Internet Files\Content.IE5\EY9RVJJ1\MC900084060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29058" y="3071810"/>
            <a:ext cx="2428892" cy="1955038"/>
          </a:xfrm>
          <a:prstGeom prst="rect">
            <a:avLst/>
          </a:prstGeom>
          <a:noFill/>
        </p:spPr>
      </p:pic>
      <p:pic>
        <p:nvPicPr>
          <p:cNvPr id="9" name="Picture 11" descr="C:\Users\pc\AppData\Local\Microsoft\Windows\Temporary Internet Files\Content.IE5\M2JPXCY7\MP900313901[1]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500694" y="4786322"/>
            <a:ext cx="2500330" cy="18254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chřestýš had?</a:t>
            </a:r>
          </a:p>
          <a:p>
            <a:r>
              <a:rPr lang="cs-CZ" dirty="0" smtClean="0"/>
              <a:t>Kolik má krajta nohou?</a:t>
            </a:r>
          </a:p>
          <a:p>
            <a:r>
              <a:rPr lang="cs-CZ" dirty="0" smtClean="0"/>
              <a:t>Až kolika let se může dožít želva?</a:t>
            </a:r>
          </a:p>
          <a:p>
            <a:r>
              <a:rPr lang="cs-CZ" dirty="0" smtClean="0"/>
              <a:t>Čím je pokryto tělo hadů?</a:t>
            </a:r>
          </a:p>
          <a:p>
            <a:r>
              <a:rPr lang="cs-CZ" dirty="0" smtClean="0"/>
              <a:t>Co zajímavého má na svém těle želva?</a:t>
            </a:r>
          </a:p>
          <a:p>
            <a:r>
              <a:rPr lang="cs-CZ" dirty="0" smtClean="0"/>
              <a:t>Čím se živí krokodýli?</a:t>
            </a:r>
          </a:p>
          <a:p>
            <a:r>
              <a:rPr lang="cs-CZ" dirty="0" smtClean="0"/>
              <a:t>Jsou želvy masožravci?</a:t>
            </a:r>
          </a:p>
          <a:p>
            <a:r>
              <a:rPr lang="cs-CZ" dirty="0" smtClean="0"/>
              <a:t>Na jaké druhy se dělí hadi podle stylu lovení?</a:t>
            </a:r>
          </a:p>
          <a:p>
            <a:r>
              <a:rPr lang="cs-CZ" smtClean="0"/>
              <a:t>Který </a:t>
            </a:r>
            <a:r>
              <a:rPr lang="cs-CZ" dirty="0" smtClean="0"/>
              <a:t>plaz může vymrštit svůj jazyk?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</a:t>
            </a:r>
            <a:r>
              <a:rPr lang="cs-CZ" smtClean="0"/>
              <a:t>: www.office.microsoft.com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472</TotalTime>
  <Words>441</Words>
  <Application>Microsoft Office PowerPoint</Application>
  <PresentationFormat>Předvádění na obrazovce (4:3)</PresentationFormat>
  <Paragraphs>99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Bohatý</vt:lpstr>
      <vt:lpstr>Prezentace aplikace PowerPoint</vt:lpstr>
      <vt:lpstr>anotace</vt:lpstr>
      <vt:lpstr>Plazi</vt:lpstr>
      <vt:lpstr>Mezi plazi patří:</vt:lpstr>
      <vt:lpstr>Hadi</vt:lpstr>
      <vt:lpstr>Prezentace aplikace PowerPoint</vt:lpstr>
      <vt:lpstr>Krokodýli</vt:lpstr>
      <vt:lpstr>Prezentace aplikace PowerPoint</vt:lpstr>
      <vt:lpstr>Želvy</vt:lpstr>
      <vt:lpstr>Prezentace aplikace PowerPoint</vt:lpstr>
      <vt:lpstr>ještěři</vt:lpstr>
      <vt:lpstr>Prezentace aplikace PowerPoint</vt:lpstr>
      <vt:lpstr>Prezentace aplikace PowerPoint</vt:lpstr>
      <vt:lpstr>odpověz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Jana Brákorová</cp:lastModifiedBy>
  <cp:revision>46</cp:revision>
  <dcterms:created xsi:type="dcterms:W3CDTF">2011-08-21T15:31:45Z</dcterms:created>
  <dcterms:modified xsi:type="dcterms:W3CDTF">2012-11-06T11:14:12Z</dcterms:modified>
</cp:coreProperties>
</file>