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58" r:id="rId4"/>
    <p:sldId id="260" r:id="rId5"/>
    <p:sldId id="259" r:id="rId6"/>
    <p:sldId id="264" r:id="rId7"/>
    <p:sldId id="261" r:id="rId8"/>
    <p:sldId id="263" r:id="rId9"/>
    <p:sldId id="266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6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B93D454-D879-499B-8DEE-79D31CA88D22}" type="datetimeFigureOut">
              <a:rPr lang="cs-CZ" smtClean="0"/>
              <a:pPr/>
              <a:t>20.2.2013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2DA2BF">
                  <a:tint val="20000"/>
                </a:srgb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890F764-3315-4979-BC50-D97E8A1655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6177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93D454-D879-499B-8DEE-79D31CA88D22}" type="datetimeFigureOut">
              <a:rPr lang="cs-CZ" smtClean="0">
                <a:solidFill>
                  <a:prstClr val="black"/>
                </a:solidFill>
              </a:rPr>
              <a:pPr/>
              <a:t>20.2.2013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90F764-3315-4979-BC50-D97E8A16557C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854502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93D454-D879-499B-8DEE-79D31CA88D22}" type="datetimeFigureOut">
              <a:rPr lang="cs-CZ" smtClean="0">
                <a:solidFill>
                  <a:prstClr val="white"/>
                </a:solidFill>
              </a:rPr>
              <a:pPr/>
              <a:t>20.2.2013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90F764-3315-4979-BC50-D97E8A16557C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8282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93D454-D879-499B-8DEE-79D31CA88D22}" type="datetimeFigureOut">
              <a:rPr lang="cs-CZ" smtClean="0">
                <a:solidFill>
                  <a:prstClr val="white"/>
                </a:solidFill>
              </a:rPr>
              <a:pPr/>
              <a:t>20.2.2013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90F764-3315-4979-BC50-D97E8A16557C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8528822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93D454-D879-499B-8DEE-79D31CA88D22}" type="datetimeFigureOut">
              <a:rPr lang="cs-CZ" smtClean="0">
                <a:solidFill>
                  <a:prstClr val="black"/>
                </a:solidFill>
              </a:rPr>
              <a:pPr/>
              <a:t>20.2.2013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90F764-3315-4979-BC50-D97E8A16557C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77698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93D454-D879-499B-8DEE-79D31CA88D22}" type="datetimeFigureOut">
              <a:rPr lang="cs-CZ" smtClean="0">
                <a:solidFill>
                  <a:prstClr val="white"/>
                </a:solidFill>
              </a:rPr>
              <a:pPr/>
              <a:t>20.2.2013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90F764-3315-4979-BC50-D97E8A16557C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5046913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93D454-D879-499B-8DEE-79D31CA88D22}" type="datetimeFigureOut">
              <a:rPr lang="cs-CZ" smtClean="0">
                <a:solidFill>
                  <a:prstClr val="black"/>
                </a:solidFill>
              </a:rPr>
              <a:pPr/>
              <a:t>20.2.2013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90F764-3315-4979-BC50-D97E8A16557C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6159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B93D454-D879-499B-8DEE-79D31CA88D22}" type="datetimeFigureOut">
              <a:rPr lang="cs-CZ" smtClean="0">
                <a:solidFill>
                  <a:prstClr val="black"/>
                </a:solidFill>
              </a:rPr>
              <a:pPr/>
              <a:t>20.2.2013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90F764-3315-4979-BC50-D97E8A16557C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87899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B93D454-D879-499B-8DEE-79D31CA88D22}" type="datetimeFigureOut">
              <a:rPr lang="cs-CZ" smtClean="0">
                <a:solidFill>
                  <a:prstClr val="white"/>
                </a:solidFill>
              </a:rPr>
              <a:pPr/>
              <a:t>20.2.2013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890F764-3315-4979-BC50-D97E8A16557C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25715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93D454-D879-499B-8DEE-79D31CA88D22}" type="datetimeFigureOut">
              <a:rPr lang="cs-CZ" smtClean="0">
                <a:solidFill>
                  <a:prstClr val="black"/>
                </a:solidFill>
              </a:rPr>
              <a:pPr/>
              <a:t>20.2.2013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90F764-3315-4979-BC50-D97E8A16557C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69125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93D454-D879-499B-8DEE-79D31CA88D22}" type="datetimeFigureOut">
              <a:rPr lang="cs-CZ" smtClean="0">
                <a:solidFill>
                  <a:prstClr val="black"/>
                </a:solidFill>
              </a:rPr>
              <a:pPr/>
              <a:t>20.2.2013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90F764-3315-4979-BC50-D97E8A16557C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17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B93D454-D879-499B-8DEE-79D31CA88D22}" type="datetimeFigureOut">
              <a:rPr lang="cs-CZ" smtClean="0">
                <a:solidFill>
                  <a:prstClr val="black"/>
                </a:solidFill>
              </a:rPr>
              <a:pPr/>
              <a:t>20.2.2013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890F764-3315-4979-BC50-D97E8A16557C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403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ansimon.cz/chrdilnyznojmo/plneni.php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530"/>
            <a:ext cx="6058518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AUTOR: Mgr. Zdeněk Brabec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DATUM VYTVOŘENÍ: únor 2013  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NÁZEV: VY_32_INOVACE_15_9. ročník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VZDĚLÁVACÍ OBLAST: Člověk a společnost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TÉMA: Soudy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ČÍSLO PROJEKTU: CZ.1.07/1.4.00/21.1427 </a:t>
            </a: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6905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588313"/>
            <a:ext cx="849694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</a:rPr>
              <a:t>ANOTACE:</a:t>
            </a:r>
          </a:p>
          <a:p>
            <a:endParaRPr lang="cs-CZ" sz="1600" dirty="0">
              <a:solidFill>
                <a:prstClr val="black"/>
              </a:solidFill>
            </a:endParaRPr>
          </a:p>
          <a:p>
            <a:r>
              <a:rPr lang="cs-CZ" sz="1600" dirty="0">
                <a:solidFill>
                  <a:prstClr val="black"/>
                </a:solidFill>
              </a:rPr>
              <a:t>Soubor je </a:t>
            </a:r>
            <a:r>
              <a:rPr lang="cs-CZ" sz="1600" dirty="0" smtClean="0">
                <a:solidFill>
                  <a:prstClr val="black"/>
                </a:solidFill>
              </a:rPr>
              <a:t>pomůckou </a:t>
            </a:r>
            <a:r>
              <a:rPr lang="cs-CZ" sz="1600" dirty="0">
                <a:solidFill>
                  <a:prstClr val="black"/>
                </a:solidFill>
              </a:rPr>
              <a:t>k výkladu a procvičení </a:t>
            </a:r>
            <a:r>
              <a:rPr lang="cs-CZ" sz="1600" dirty="0" smtClean="0">
                <a:solidFill>
                  <a:prstClr val="black"/>
                </a:solidFill>
              </a:rPr>
              <a:t>tématu </a:t>
            </a:r>
            <a:r>
              <a:rPr lang="cs-CZ" sz="1600" b="1" i="1" dirty="0" smtClean="0">
                <a:solidFill>
                  <a:prstClr val="black"/>
                </a:solidFill>
              </a:rPr>
              <a:t>Soudy</a:t>
            </a:r>
            <a:r>
              <a:rPr lang="cs-CZ" sz="1600" dirty="0" smtClean="0">
                <a:solidFill>
                  <a:prstClr val="black"/>
                </a:solidFill>
              </a:rPr>
              <a:t>  na 2.stupni ZŠ.</a:t>
            </a:r>
            <a:endParaRPr lang="cs-CZ" sz="1600" dirty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Na str. 3 a 4 se žáci seznámí s úlohou soudů a typy soudního řízení.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Na str. 4 posoudí, které dvojice rolí patří k typům soudního řízení. Správnost ověří kliknutím na dvojice rolí.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Na str. 5 a 6 rozhodnou, které záležitosti patří do sféry občanskoprávní, a které do trestní. </a:t>
            </a:r>
            <a:r>
              <a:rPr lang="cs-CZ" sz="1600" dirty="0">
                <a:solidFill>
                  <a:prstClr val="black"/>
                </a:solidFill>
              </a:rPr>
              <a:t>Správnost ověří kliknutím na dvojice rolí.</a:t>
            </a:r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Na str. 7 – 10 se žáci seznámí se soustavou </a:t>
            </a:r>
            <a:r>
              <a:rPr lang="cs-CZ" sz="1600" dirty="0" smtClean="0">
                <a:solidFill>
                  <a:prstClr val="black"/>
                </a:solidFill>
              </a:rPr>
              <a:t>soudů (str. 7 - foto budovy Nejvyššího soudu), </a:t>
            </a:r>
            <a:r>
              <a:rPr lang="cs-CZ" sz="1600" dirty="0" smtClean="0">
                <a:solidFill>
                  <a:prstClr val="black"/>
                </a:solidFill>
              </a:rPr>
              <a:t>postavením a úlohou Ústavního </a:t>
            </a:r>
            <a:r>
              <a:rPr lang="cs-CZ" sz="1600" dirty="0" smtClean="0">
                <a:solidFill>
                  <a:prstClr val="black"/>
                </a:solidFill>
              </a:rPr>
              <a:t>soudu (str.8 – </a:t>
            </a:r>
            <a:r>
              <a:rPr lang="cs-CZ" sz="1600" dirty="0" err="1" smtClean="0">
                <a:solidFill>
                  <a:prstClr val="black"/>
                </a:solidFill>
              </a:rPr>
              <a:t>hist</a:t>
            </a:r>
            <a:r>
              <a:rPr lang="cs-CZ" sz="1600" dirty="0" smtClean="0">
                <a:solidFill>
                  <a:prstClr val="black"/>
                </a:solidFill>
              </a:rPr>
              <a:t>. foto budovy Ústavního soudu), rolí a podmínkami výkonu funkce soudce.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Na str. 9 nejdříve žáci vyjmenují vlastnosti, hodnoty a zásady potřebné pro práci soudce.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Obtížnost práce soudů ilustrují postavy na pozadí stránek (na str. 10 se po kliknutí na ně dají do pohybu).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3838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61809">
            <a:off x="1634416" y="4467185"/>
            <a:ext cx="2539736" cy="1904802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3031857" y="46365"/>
            <a:ext cx="298030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Úloha soudů</a:t>
            </a:r>
            <a:endParaRPr lang="cs-CZ" sz="3600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34856" y="675744"/>
            <a:ext cx="730830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rozhodují o právech a povinnostech fyzických a právnických osob</a:t>
            </a:r>
            <a:endParaRPr lang="cs-CZ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73485" y="3348281"/>
            <a:ext cx="735489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řeší spory, přezkoumávají rozhodnutí</a:t>
            </a:r>
            <a:endParaRPr lang="cs-CZ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48072" y="1979198"/>
            <a:ext cx="702027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vynášejí rozsudky nad pachateli, kteří přestoupili zákon</a:t>
            </a:r>
            <a:endParaRPr lang="cs-CZ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995936" y="4149080"/>
            <a:ext cx="483151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jedině soudy rozhodují</a:t>
            </a:r>
          </a:p>
          <a:p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o vině a trestu za</a:t>
            </a:r>
          </a:p>
          <a:p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trestné činy</a:t>
            </a:r>
            <a:endParaRPr lang="cs-CZ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1016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61809">
            <a:off x="1634416" y="4467185"/>
            <a:ext cx="2539736" cy="1904802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448272" y="4636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600" b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Rozhodují v </a:t>
            </a:r>
            <a:r>
              <a:rPr lang="cs-CZ" sz="36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řízení</a:t>
            </a:r>
            <a:endParaRPr lang="cs-CZ" u="sng" dirty="0"/>
          </a:p>
        </p:txBody>
      </p:sp>
      <p:sp>
        <p:nvSpPr>
          <p:cNvPr id="5" name="Obdélník 4"/>
          <p:cNvSpPr/>
          <p:nvPr/>
        </p:nvSpPr>
        <p:spPr>
          <a:xfrm>
            <a:off x="251520" y="1044025"/>
            <a:ext cx="86409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a) </a:t>
            </a:r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občanskoprávním</a:t>
            </a:r>
            <a:r>
              <a:rPr lang="cs-CZ" sz="3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- na čí straně je právo</a:t>
            </a:r>
            <a:endParaRPr lang="cs-CZ" sz="32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2780928"/>
            <a:ext cx="719780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3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b) </a:t>
            </a:r>
            <a:r>
              <a:rPr lang="pt-BR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trestním</a:t>
            </a:r>
            <a:r>
              <a:rPr lang="pt-BR" sz="3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- rozhodují o vině a nevině</a:t>
            </a:r>
            <a:endParaRPr lang="pt-BR" sz="32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12244" y="5445224"/>
            <a:ext cx="414568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odpůrce - navrhovatel</a:t>
            </a:r>
            <a:endParaRPr lang="cs-CZ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181224" y="4869160"/>
            <a:ext cx="480772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obžalovaný </a:t>
            </a:r>
            <a:r>
              <a:rPr lang="cs-CZ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 st. zástupce</a:t>
            </a:r>
          </a:p>
        </p:txBody>
      </p:sp>
    </p:spTree>
    <p:extLst>
      <p:ext uri="{BB962C8B-B14F-4D97-AF65-F5344CB8AC3E}">
        <p14:creationId xmlns:p14="http://schemas.microsoft.com/office/powerpoint/2010/main" val="2266813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05737E-6 L -0.37761 -0.2105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89" y="-105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52302E-6 L -0.41701 -0.54614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51" y="-27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7" grpId="1"/>
      <p:bldP spid="8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61809">
            <a:off x="2305552" y="4611201"/>
            <a:ext cx="2539736" cy="1904802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59397" y="143054"/>
            <a:ext cx="4171335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u="sng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občanskoprávní řízení</a:t>
            </a:r>
            <a:endParaRPr lang="cs-CZ" sz="2800" b="1" u="sng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940152" y="116632"/>
            <a:ext cx="2501006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u="sng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trestní řízení</a:t>
            </a:r>
            <a:endParaRPr lang="cs-CZ" sz="2800" b="1" u="sng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5512" y="4028976"/>
            <a:ext cx="3409908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spc="50" dirty="0" smtClean="0">
                <a:ln w="11430"/>
                <a:solidFill>
                  <a:srgbClr val="99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ublížení na zdraví</a:t>
            </a:r>
            <a:endParaRPr lang="cs-CZ" sz="2800" b="1" spc="50" dirty="0">
              <a:ln w="11430"/>
              <a:solidFill>
                <a:srgbClr val="99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7504" y="4552196"/>
            <a:ext cx="2638864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spc="50" dirty="0" smtClean="0">
                <a:ln w="11430"/>
                <a:solidFill>
                  <a:srgbClr val="99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adopce dítěte</a:t>
            </a:r>
            <a:endParaRPr lang="cs-CZ" sz="2800" b="1" spc="50" dirty="0">
              <a:ln w="11430"/>
              <a:solidFill>
                <a:srgbClr val="99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20465" y="5381315"/>
            <a:ext cx="1612942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spc="50" dirty="0" smtClean="0">
                <a:ln w="11430"/>
                <a:solidFill>
                  <a:srgbClr val="99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vydírání</a:t>
            </a:r>
            <a:endParaRPr lang="cs-CZ" sz="2800" b="1" spc="50" dirty="0">
              <a:ln w="11430"/>
              <a:solidFill>
                <a:srgbClr val="99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309515" y="4028976"/>
            <a:ext cx="3038011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spc="50" dirty="0" smtClean="0">
                <a:ln w="11430"/>
                <a:solidFill>
                  <a:srgbClr val="99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určení otcovství</a:t>
            </a:r>
            <a:endParaRPr lang="cs-CZ" sz="2800" b="1" spc="50" dirty="0">
              <a:ln w="11430"/>
              <a:solidFill>
                <a:srgbClr val="99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855629" y="4561964"/>
            <a:ext cx="2872902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spc="50" dirty="0" smtClean="0">
                <a:ln w="11430"/>
                <a:solidFill>
                  <a:srgbClr val="99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spor o dědictví</a:t>
            </a:r>
            <a:endParaRPr lang="cs-CZ" sz="2800" b="1" spc="50" dirty="0">
              <a:ln w="11430"/>
              <a:solidFill>
                <a:srgbClr val="99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236296" y="4561964"/>
            <a:ext cx="1431802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spc="50" dirty="0" smtClean="0">
                <a:ln w="11430"/>
                <a:solidFill>
                  <a:srgbClr val="99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rozvod</a:t>
            </a:r>
            <a:endParaRPr lang="cs-CZ" sz="2800" b="1" spc="50" dirty="0">
              <a:ln w="11430"/>
              <a:solidFill>
                <a:srgbClr val="99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16016" y="5085184"/>
            <a:ext cx="3770584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spc="50" dirty="0" smtClean="0">
                <a:ln w="11430"/>
                <a:solidFill>
                  <a:srgbClr val="99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loupežné přepadení</a:t>
            </a:r>
            <a:endParaRPr lang="cs-CZ" sz="2800" b="1" spc="50" dirty="0">
              <a:ln w="11430"/>
              <a:solidFill>
                <a:srgbClr val="99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292080" y="5805264"/>
            <a:ext cx="3704860" cy="954107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99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žádost o navrácení</a:t>
            </a:r>
          </a:p>
          <a:p>
            <a:pPr algn="ctr"/>
            <a:r>
              <a:rPr lang="cs-CZ" sz="2800" b="1" spc="50" dirty="0" smtClean="0">
                <a:ln w="11430"/>
                <a:solidFill>
                  <a:srgbClr val="99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majetku v restituci</a:t>
            </a:r>
            <a:endParaRPr lang="cs-CZ" sz="2800" b="1" spc="50" dirty="0">
              <a:ln w="11430"/>
              <a:solidFill>
                <a:srgbClr val="99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59397" y="4005064"/>
            <a:ext cx="8979591" cy="0"/>
          </a:xfrm>
          <a:prstGeom prst="line">
            <a:avLst/>
          </a:prstGeom>
          <a:ln cmpd="thickThin"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7845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44 -0.04398 C -0.01857 -0.04351 -0.0177 -0.04189 -0.01666 -0.04259 C -0.01475 -0.04375 -0.00937 -0.05324 -0.00677 -0.05601 C -0.00468 -0.06203 -0.00191 -0.06435 0.00087 -0.06944 C 0.00226 -0.07615 0.00469 -0.07986 0.00764 -0.08449 C 0.00921 -0.09259 0.01598 -0.11226 0.01945 -0.1199 C 0.02014 -0.12361 0.02171 -0.12615 0.02223 -0.13009 C 0.02396 -0.14282 0.02396 -0.15463 0.02605 -0.16736 C 0.02709 -0.18657 0.02848 -0.20671 0.02917 -0.22615 C 0.02987 -0.24907 0.029 -0.27222 0.0349 -0.29328 C 0.03733 -0.31342 0.04046 -0.33472 0.04671 -0.35208 C 0.04792 -0.3655 0.05243 -0.3743 0.0573 -0.38425 C 0.06719 -0.4037 0.07796 -0.4199 0.09323 -0.42453 C 0.11927 -0.44791 0.16268 -0.43032 0.18264 -0.42963 C 0.18698 -0.42708 0.1908 -0.42453 0.19532 -0.42314 C 0.20365 -0.41273 0.21754 -0.40509 0.22743 -0.3993 C 0.23247 -0.39305 0.24063 -0.38634 0.24671 -0.3824 C 0.25191 -0.37361 0.25799 -0.37129 0.26424 -0.36574 C 0.26893 -0.36157 0.27205 -0.35787 0.27709 -0.35555 C 0.28021 -0.35185 0.28334 -0.35069 0.28664 -0.34722 C 0.29671 -0.3368 0.304 -0.325 0.31684 -0.32175 C 0.32188 -0.3206 0.32535 -0.3199 0.33056 -0.31689 C 0.33612 -0.31342 0.34237 -0.31111 0.34775 -0.30671 C 0.35278 -0.30254 0.36042 -0.29444 0.36615 -0.29166 C 0.37969 -0.28495 0.39705 -0.28402 0.41094 -0.28148 C 0.42014 -0.27685 0.42952 -0.27338 0.43924 -0.27129 C 0.45868 -0.27245 0.47917 -0.26527 0.49757 -0.27638 C 0.50139 -0.2787 0.50417 -0.28263 0.50816 -0.28472 C 0.51216 -0.28935 0.51667 -0.29074 0.52101 -0.2949 C 0.525 -0.29861 0.5283 -0.30231 0.53264 -0.30486 C 0.5382 -0.3125 0.54375 -0.31759 0.55 -0.32338 C 0.55452 -0.32777 0.55747 -0.33379 0.56164 -0.33888 C 0.56424 -0.3449 0.56754 -0.3493 0.56962 -0.35555 C 0.57309 -0.36689 0.57414 -0.37777 0.57726 -0.38912 C 0.57917 -0.40463 0.58021 -0.42361 0.58316 -0.43819 C 0.58282 -0.44213 0.58264 -0.45277 0.58125 -0.45833 C 0.57952 -0.46527 0.57622 -0.47013 0.57431 -0.47685 C 0.57101 -0.48958 0.5724 -0.49375 0.5665 -0.5037 " pathEditMode="relative" rAng="0" ptsTypes="fffffffffffffffffffffffffffffffffffff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122" y="-22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461 -0.04491 C 0.05225 -0.05602 0.04878 -0.07014 0.05104 -0.08472 C 0.05399 -0.10347 0.06059 -0.12546 0.07309 -0.13472 C 0.07725 -0.13773 0.08281 -0.13796 0.08732 -0.13866 C 0.09618 -0.13819 0.1052 -0.13819 0.11406 -0.1375 C 0.1217 -0.1368 0.12916 -0.13171 0.13698 -0.13032 C 0.14444 -0.12731 0.15052 -0.12384 0.15798 -0.12222 C 0.16753 -0.11759 0.1776 -0.1118 0.1875 -0.10833 C 0.18854 -0.1081 0.19635 -0.10625 0.19895 -0.10416 C 0.21302 -0.09375 0.22795 -0.08611 0.24392 -0.08356 C 0.25955 -0.07685 0.27725 -0.07315 0.2934 -0.07106 C 0.30468 -0.06574 0.31267 -0.06111 0.32482 -0.05879 C 0.33645 -0.05301 0.34878 -0.04815 0.36111 -0.04629 C 0.37257 -0.04305 0.38402 -0.0412 0.39548 -0.03796 C 0.44392 -0.03958 0.49236 -0.03912 0.54045 -0.04213 C 0.54253 -0.04236 0.55191 -0.05023 0.55468 -0.05185 C 0.5651 -0.05856 0.57534 -0.06528 0.58628 -0.06967 C 0.59722 -0.08541 0.61041 -0.09884 0.62066 -0.11666 C 0.62691 -0.12754 0.63229 -0.13773 0.64062 -0.1456 C 0.64514 -0.15509 0.64878 -0.16504 0.65312 -0.17454 C 0.65642 -0.19166 0.65312 -0.17662 0.65781 -0.19236 C 0.65955 -0.19768 0.66267 -0.20879 0.66267 -0.20856 C 0.66354 -0.21666 0.66406 -0.2243 0.66736 -0.23102 C 0.66961 -0.24143 0.67066 -0.25208 0.67222 -0.26273 C 0.67187 -0.28935 0.67222 -0.3162 0.67118 -0.34282 C 0.67083 -0.35324 0.65972 -0.37361 0.6559 -0.38287 C 0.64305 -0.41435 0.62517 -0.43356 0.60139 -0.44491 C 0.59687 -0.44977 0.6 -0.44722 0.59288 -0.45046 C 0.59097 -0.45139 0.58715 -0.45324 0.58715 -0.45301 C 0.57934 -0.46134 0.56666 -0.46065 0.55764 -0.46157 C 0.54166 -0.46713 0.52448 -0.47037 0.50798 -0.47245 C 0.45711 -0.47199 0.40625 -0.47291 0.35538 -0.47129 C 0.34757 -0.47106 0.33593 -0.46018 0.32691 -0.45879 C 0.31562 -0.45347 0.30399 -0.45069 0.29236 -0.44907 C 0.28628 -0.44467 0.28003 -0.44375 0.27343 -0.44213 C 0.25156 -0.42916 0.22899 -0.4287 0.20573 -0.42685 C 0.18368 -0.42731 0.16093 -0.42106 0.13975 -0.42986 C 0.13142 -0.4331 0.12309 -0.4375 0.1151 -0.44213 C 0.10955 -0.44537 0.11267 -0.44398 0.10833 -0.44907 C 0.10642 -0.45116 0.1026 -0.45463 0.1026 -0.4544 C 0.0934 -0.47245 0.08211 -0.48704 0.075 -0.50694 C 0.07448 -0.5081 0.07448 -0.50972 0.07395 -0.51088 C 0.07205 -0.51551 0.06961 -0.51921 0.06736 -0.52361 C 0.0658 -0.52616 0.06354 -0.53171 0.06354 -0.53148 C 0.06145 -0.54329 0.06128 -0.54282 0.06059 -0.55509 C 0.06024 -0.56342 0.05972 -0.57986 0.05972 -0.57963 " pathEditMode="relative" rAng="0" ptsTypes="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372" y="-264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625 -0.06551 C -0.0599 -0.14584 -0.05504 -0.08612 -0.06025 -0.11922 C -0.06129 -0.12639 -0.0632 -0.14075 -0.0632 -0.14051 C -0.06407 -0.15903 -0.06389 -0.17616 -0.06927 -0.19306 C -0.07257 -0.23519 -0.07344 -0.28982 -0.06424 -0.33195 C -0.06233 -0.35348 -0.054 -0.37547 -0.04914 -0.39653 C -0.04723 -0.4051 -0.04098 -0.42084 -0.04098 -0.42061 C -0.04011 -0.42755 -0.03889 -0.43473 -0.03698 -0.44098 C -0.03577 -0.44468 -0.03438 -0.44815 -0.03299 -0.45163 C -0.0323 -0.45348 -0.03091 -0.45718 -0.03091 -0.45695 C -0.02934 -0.46875 -0.02622 -0.4713 -0.02188 -0.48125 C -0.02014 -0.48519 -0.01962 -0.48959 -0.01789 -0.49352 C -0.01615 -0.49723 -0.01355 -0.50024 -0.01181 -0.50394 C -0.00608 -0.51575 -0.00209 -0.53033 0.00434 -0.54167 C 0.0092 -0.55024 0.01545 -0.55649 0.02066 -0.56459 C 0.03055 -0.57987 0.02378 -0.57315 0.03073 -0.5794 C 0.03298 -0.58588 0.03559 -0.59051 0.0408 -0.59283 C 0.04444 -0.59792 0.04791 -0.59931 0.05191 -0.60371 C 0.06718 -0.62061 0.08767 -0.6294 0.10642 -0.63727 C 0.18211 -0.63496 0.13298 -0.63774 0.16389 -0.63056 C 0.16979 -0.62778 0.17552 -0.625 0.18125 -0.62246 C 0.18663 -0.61991 0.19062 -0.61343 0.19531 -0.60903 C 0.1993 -0.60116 0.19479 -0.60857 0.20139 -0.60232 C 0.20694 -0.597 0.21145 -0.59167 0.21753 -0.5875 C 0.221 -0.58079 0.22621 -0.57524 0.23073 -0.56991 C 0.23402 -0.56598 0.23507 -0.56135 0.23871 -0.55788 C 0.2408 -0.55116 0.24531 -0.54167 0.24982 -0.53774 C 0.25468 -0.52477 0.24843 -0.53982 0.2559 -0.52686 C 0.25885 -0.52176 0.26007 -0.51482 0.26302 -0.5095 C 0.26493 -0.50625 0.26718 -0.50348 0.26909 -0.5 C 0.27656 -0.48658 0.28003 -0.47269 0.29027 -0.4625 C 0.29444 -0.45417 0.30208 -0.44862 0.3085 -0.44352 C 0.31354 -0.4345 0.31007 -0.43959 0.31961 -0.4301 C 0.32378 -0.42593 0.32673 -0.42014 0.33038 -0.41528 C 0.33507 -0.40926 0.34288 -0.40533 0.34774 -0.40047 C 0.36232 -0.38658 0.37552 -0.375 0.39323 -0.37223 C 0.40208 -0.3676 0.41128 -0.36413 0.42048 -0.36158 C 0.43958 -0.3625 0.45902 -0.36297 0.47812 -0.36413 C 0.49045 -0.36482 0.50034 -0.37663 0.51215 -0.37894 C 0.51944 -0.38913 0.52864 -0.38982 0.53576 -0.39792 C 0.54496 -0.40903 0.55382 -0.41991 0.56302 -0.43149 C 0.56857 -0.44561 0.56163 -0.42987 0.56805 -0.43959 C 0.57257 -0.4463 0.57691 -0.45533 0.58125 -0.4625 C 0.58593 -0.47038 0.58906 -0.47963 0.59531 -0.48542 C 0.59705 -0.4919 0.59861 -0.49862 0.60034 -0.50533 C 0.60156 -0.51019 0.60434 -0.51366 0.60538 -0.51875 C 0.60833 -0.53264 0.60868 -0.54723 0.6125 -0.56065 C 0.61718 -0.57732 0.62361 -0.5963 0.62361 -0.61436 " pathEditMode="relative" rAng="0" ptsTypes="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125" y="-28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0.00023 C -0.00121 -0.0118 -0.00087 -0.02708 -0.00382 -0.0375 C -0.00851 -0.05532 -0.02083 -0.07939 -0.03038 -0.09027 C -0.03455 -0.10023 -0.04167 -0.103 -0.04844 -0.10648 C -0.05399 -0.1125 -0.06094 -0.11412 -0.06736 -0.11574 C -0.10486 -0.11296 -0.10087 -0.1162 -0.12413 -0.10972 C -0.14149 -0.10509 -0.10625 -0.11296 -0.14028 -0.10648 C -0.14479 -0.10578 -0.15364 -0.10347 -0.15364 -0.10324 C -0.17517 -0.09259 -0.20781 -0.10046 -0.22552 -0.10092 C -0.23385 -0.103 -0.23923 -0.11064 -0.24809 -0.1125 C -0.25191 -0.11574 -0.25538 -0.11921 -0.25955 -0.12152 C -0.26319 -0.13032 -0.2651 -0.13009 -0.26805 -0.14143 C -0.27014 -0.16388 -0.27083 -0.18171 -0.26892 -0.20532 C -0.26857 -0.21018 -0.25746 -0.22314 -0.25486 -0.225 C -0.2276 -0.24467 -0.19809 -0.24236 -0.16892 -0.24305 C -0.16198 -0.24537 -0.15208 -0.24814 -0.14601 -0.25347 C -0.14288 -0.25625 -0.14114 -0.26041 -0.1375 -0.2625 C -0.1342 -0.26759 -0.13194 -0.27361 -0.12795 -0.27731 C -0.12673 -0.28032 -0.12639 -0.28356 -0.125 -0.28657 C -0.12292 -0.29166 -0.1184 -0.30138 -0.1184 -0.30115 C -0.11736 -0.30578 -0.11736 -0.30717 -0.1158 -0.3118 C -0.11389 -0.31689 -0.11007 -0.32685 -0.11007 -0.32662 C -0.10851 -0.33588 -0.10712 -0.34467 -0.10625 -0.35393 C -0.10781 -0.39652 -0.10677 -0.41666 -0.12604 -0.44537 C -0.13003 -0.4625 -0.14045 -0.46782 -0.14982 -0.47546 C -0.15625 -0.48078 -0.16232 -0.48935 -0.16944 -0.49189 C -0.17917 -0.49953 -0.18871 -0.50115 -0.19896 -0.5037 C -0.2191 -0.50347 -0.23923 -0.5037 -0.25955 -0.50254 C -0.26111 -0.50254 -0.26267 -0.50023 -0.26423 -0.49953 C -0.2868 -0.48981 -0.30156 -0.47338 -0.31823 -0.44699 C -0.32239 -0.43333 -0.325 -0.4287 -0.32969 -0.41666 C -0.3309 -0.40694 -0.33107 -0.40532 -0.33542 -0.39768 C -0.33663 -0.38865 -0.34062 -0.38101 -0.34288 -0.37199 C -0.34392 -0.36203 -0.34844 -0.35 -0.35139 -0.3405 C -0.3526 -0.32708 -0.35399 -0.31111 -0.35885 -0.30023 C -0.35972 -0.2956 -0.36128 -0.2912 -0.3618 -0.28657 C -0.36389 -0.26967 -0.36285 -0.25277 -0.36736 -0.2368 C -0.36857 -0.21828 -0.36944 -0.20023 -0.375 -0.18333 C -0.37778 -0.16226 -0.38611 -0.14236 -0.39965 -0.13564 C -0.4026 -0.1324 -0.40208 -0.1324 -0.40538 -0.13055 C -0.40764 -0.12963 -0.41198 -0.12777 -0.41198 -0.12754 C -0.43107 -0.12963 -0.4375 -0.13032 -0.4526 -0.13564 C -0.45746 -0.14004 -0.46319 -0.1412 -0.46875 -0.14305 C -0.47691 -0.15023 -0.47969 -0.15902 -0.48594 -0.16713 C -0.49219 -0.17523 -0.48715 -0.16481 -0.49236 -0.17268 C -0.49583 -0.17847 -0.49583 -0.18032 -0.49913 -0.18472 C -0.50694 -0.19583 -0.5151 -0.20532 -0.51805 -0.22222 C -0.52239 -0.24583 -0.52118 -0.27152 -0.52552 -0.2956 C -0.52934 -0.33819 -0.53021 -0.38287 -0.53021 -0.42569 " pathEditMode="relative" rAng="0" ptsTypes="fffff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510" y="-25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63 -7.40741E-7 C -0.02066 -0.00255 -0.02153 -0.00718 -0.0257 -0.01134 C -0.02848 -0.02778 -0.04306 -0.0375 -0.05087 -0.04745 C -0.05643 -0.05463 -0.06216 -0.05995 -0.06806 -0.06597 C -0.07223 -0.0706 -0.07952 -0.08148 -0.08525 -0.08472 C -0.09862 -0.09259 -0.11285 -0.09815 -0.12674 -0.10393 C -0.13837 -0.11389 -0.15018 -0.12176 -0.16302 -0.12708 C -0.17049 -0.13495 -0.1816 -0.1375 -0.19028 -0.13981 C -0.21459 -0.15625 -0.23993 -0.16412 -0.26511 -0.17593 C -0.28177 -0.18333 -0.29636 -0.19398 -0.31355 -0.19745 C -0.32257 -0.20671 -0.34393 -0.20671 -0.35191 -0.20833 C -0.36789 -0.21134 -0.38351 -0.2169 -0.39948 -0.21944 C -0.41146 -0.22639 -0.39757 -0.21921 -0.42171 -0.2243 C -0.42414 -0.22477 -0.42622 -0.22685 -0.42865 -0.22731 C -0.43195 -0.22847 -0.43542 -0.22847 -0.43889 -0.22893 C -0.44792 -0.23356 -0.4566 -0.23495 -0.46615 -0.23657 C -0.47466 -0.23981 -0.48299 -0.24259 -0.49132 -0.24606 C -0.4974 -0.25162 -0.504 -0.25995 -0.51059 -0.26343 C -0.51771 -0.2713 -0.52014 -0.28796 -0.5257 -0.29907 C -0.52709 -0.31597 -0.53264 -0.33935 -0.52362 -0.35231 C -0.52223 -0.35856 -0.51927 -0.35995 -0.51563 -0.36366 C -0.50556 -0.37199 -0.49462 -0.37639 -0.48334 -0.37917 C -0.47587 -0.38079 -0.46858 -0.38356 -0.46112 -0.38403 C -0.45504 -0.38449 -0.44896 -0.38495 -0.44289 -0.38542 C -0.42605 -0.39051 -0.39132 -0.39005 -0.39132 -0.38981 C -0.38438 -0.39282 -0.38264 -0.3956 -0.37726 -0.40417 C -0.3757 -0.40648 -0.37309 -0.40555 -0.37118 -0.40718 C -0.36615 -0.41227 -0.36424 -0.41319 -0.35799 -0.41319 " pathEditMode="relative" rAng="0" ptsTypes="fffffffffffffffffffffffffffA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851" y="-20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004 -0.07778 C -0.02934 -0.08542 -0.02795 -0.0912 -0.02656 -0.09815 C -0.0257 -0.10741 -0.02361 -0.11505 -0.02205 -0.12384 C -0.02136 -0.13796 -0.01893 -0.15208 -0.01702 -0.16574 C -0.01615 -0.17708 -0.0132 -0.18657 -0.01094 -0.19745 C -0.00972 -0.20926 -0.00747 -0.21713 -0.0066 -0.23032 C -0.00521 -0.26319 -0.00191 -0.29537 0.00139 -0.32755 C 0.00312 -0.37917 0.00746 -0.43426 0.00312 -0.4868 C 0.00243 -0.51065 0.00191 -0.53148 -0.0066 -0.55116 C -0.00955 -0.56713 -0.01459 -0.59143 -0.02292 -0.60162 C -0.02761 -0.6125 -0.02136 -0.59907 -0.02917 -0.6088 C -0.03247 -0.61273 -0.0342 -0.61829 -0.03785 -0.62176 C -0.04445 -0.62778 -0.05191 -0.63125 -0.05886 -0.63611 C -0.07483 -0.64792 -0.06285 -0.64074 -0.06997 -0.64491 C -0.07847 -0.6544 -0.08368 -0.65509 -0.09375 -0.65625 C -0.10972 -0.66528 -0.1224 -0.66111 -0.14149 -0.66204 C -0.16198 -0.66134 -0.1849 -0.66528 -0.20469 -0.65486 C -0.21042 -0.65162 -0.21649 -0.64977 -0.22327 -0.64768 C -0.22726 -0.64606 -0.23629 -0.64329 -0.23629 -0.64305 C -0.24705 -0.62893 -0.26285 -0.62662 -0.27518 -0.61319 C -0.28021 -0.60764 -0.28629 -0.60185 -0.29063 -0.59583 C -0.29271 -0.59329 -0.29393 -0.58958 -0.29601 -0.58727 C -0.29792 -0.58472 -0.30087 -0.58472 -0.30295 -0.58264 C -0.30851 -0.57801 -0.31337 -0.57176 -0.31945 -0.56829 C -0.32483 -0.55995 -0.33195 -0.55301 -0.33854 -0.54838 C -0.34271 -0.54537 -0.35 -0.53704 -0.35 -0.5368 C -0.35452 -0.52685 -0.34861 -0.53866 -0.35538 -0.52986 C -0.35955 -0.52384 -0.36406 -0.51481 -0.36945 -0.50972 C -0.37257 -0.50625 -0.37656 -0.50509 -0.37986 -0.50139 C -0.38334 -0.49653 -0.38681 -0.49213 -0.39097 -0.48935 C -0.40295 -0.4743 -0.41493 -0.45833 -0.42865 -0.44792 C -0.43195 -0.44213 -0.43438 -0.43912 -0.43889 -0.43657 C -0.44774 -0.42268 -0.45643 -0.40787 -0.46597 -0.39583 C -0.46962 -0.39167 -0.47361 -0.38889 -0.47726 -0.38449 C -0.49045 -0.36921 -0.5 -0.35718 -0.51667 -0.35278 C -0.5224 -0.34815 -0.52917 -0.34606 -0.5349 -0.3412 C -0.53698 -0.33912 -0.53941 -0.33495 -0.54202 -0.33449 C -0.54462 -0.33287 -0.54792 -0.33333 -0.55052 -0.33264 C -0.56302 -0.32593 -0.55747 -0.32778 -0.56719 -0.32546 C -0.57274 -0.32199 -0.58056 -0.3162 -0.58629 -0.31366 C -0.59358 -0.31157 -0.60087 -0.31157 -0.60816 -0.30949 C -0.61667 -0.31042 -0.625 -0.31157 -0.63351 -0.3125 C -0.63854 -0.31366 -0.64149 -0.32523 -0.64636 -0.32755 C -0.64913 -0.33102 -0.65052 -0.33218 -0.65313 -0.33449 " pathEditMode="relative" rAng="0" ptsTypes="fffffffffffffffffffffffffffffffffffffffffffA">
                                      <p:cBhvr>
                                        <p:cTn id="3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288" y="-293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92158E-6 C -0.00156 -0.00463 -0.00208 -0.00949 -0.00347 -0.01481 C -0.00608 -0.02499 -0.0092 -0.03447 -0.01215 -0.04442 C -0.01406 -0.05066 -0.01493 -0.05691 -0.01736 -0.06177 C -0.01892 -0.06801 -0.02135 -0.07194 -0.02378 -0.07356 C -0.03125 -0.09184 -0.03993 -0.10479 -0.04948 -0.11196 C -0.05503 -0.1226 -0.06111 -0.1307 -0.06736 -0.13718 C -0.07118 -0.14828 -0.07656 -0.15013 -0.08125 -0.15638 C -0.08646 -0.16262 -0.09115 -0.17211 -0.09635 -0.17534 C -0.1 -0.18575 -0.10434 -0.18922 -0.10903 -0.19478 C -0.11059 -0.19663 -0.11215 -0.19963 -0.11389 -0.20195 C -0.11493 -0.2038 -0.11597 -0.20634 -0.11701 -0.20773 C -0.12222 -0.21467 -0.13038 -0.22045 -0.13507 -0.22994 C -0.1434 -0.24636 -0.15087 -0.26764 -0.15278 -0.29771 C -0.15278 -0.3183 -0.15278 -0.33912 -0.15243 -0.35948 C -0.15226 -0.36225 -0.15174 -0.36456 -0.15156 -0.36711 C -0.15 -0.38284 -0.14983 -0.38238 -0.1467 -0.39672 C -0.14288 -0.41337 -0.13906 -0.43165 -0.13264 -0.44067 C -0.12969 -0.44969 -0.12396 -0.45871 -0.11997 -0.46149 C -0.11632 -0.46773 -0.11163 -0.47213 -0.10747 -0.47467 C -0.10503 -0.47606 -0.10035 -0.47861 -0.10035 -0.47837 C -0.06094 -0.47814 -0.0217 -0.47837 0.01736 -0.47745 C 0.02396 -0.47722 0.03177 -0.47028 0.03819 -0.46704 C 0.04444 -0.4645 0.05069 -0.46704 0.05729 -0.46704 " pathEditMode="relative" rAng="0" ptsTypes="fffffffffffffffffffffffA">
                                      <p:cBhvr>
                                        <p:cTn id="3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74" y="-239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26 -0.0419 C 0.02951 -0.0544 0.03299 -0.06643 0.03559 -0.0787 C 0.03802 -0.08796 0.03819 -0.0993 0.03958 -0.10949 C 0.04132 -0.15787 0.04167 -0.15023 0.03854 -0.22291 C 0.03819 -0.23379 0.03333 -0.24722 0.02934 -0.25578 C 0.02691 -0.26088 0.0217 -0.26991 0.0217 -0.26967 C 0.01337 -0.30532 0.02413 -0.26435 0.01493 -0.28703 C 0.01406 -0.28935 0.01406 -0.29282 0.01319 -0.29537 C 0.00556 -0.31921 -0.01007 -0.33657 -0.02205 -0.35046 C -0.02465 -0.35393 -0.02691 -0.35833 -0.02969 -0.36088 C -0.03472 -0.3662 -0.04045 -0.36805 -0.04462 -0.37477 C -0.04722 -0.37824 -0.04861 -0.38264 -0.05122 -0.38495 C -0.05625 -0.38981 -0.06233 -0.39004 -0.06736 -0.39537 C -0.08247 -0.41041 -0.09774 -0.42384 -0.11389 -0.43333 C -0.13142 -0.45555 -0.16007 -0.46435 -0.18108 -0.46805 C -0.19757 -0.47407 -0.21441 -0.47685 -0.23142 -0.47847 C -0.26076 -0.47778 -0.2816 -0.47893 -0.30799 -0.47291 C -0.31476 -0.46898 -0.31771 -0.46782 -0.32552 -0.46643 C -0.34097 -0.45949 -0.3559 -0.45532 -0.3717 -0.45046 C -0.37934 -0.44815 -0.38507 -0.44352 -0.39288 -0.4419 C -0.41406 -0.43078 -0.43733 -0.42916 -0.4592 -0.42639 C -0.47986 -0.4206 -0.49861 -0.41991 -0.52014 -0.41805 C -0.52674 -0.41875 -0.53385 -0.41759 -0.54062 -0.41967 C -0.54167 -0.41991 -0.54167 -0.42315 -0.54236 -0.42477 C -0.54583 -0.43078 -0.55035 -0.43426 -0.5533 -0.44028 " pathEditMode="relative" rAng="0" ptsTypes="ffffffffffffffffffffffffA">
                                      <p:cBhvr>
                                        <p:cTn id="4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316" y="-218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6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61809">
            <a:off x="2305552" y="4611201"/>
            <a:ext cx="2539736" cy="1904802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59397" y="143054"/>
            <a:ext cx="4171335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u="sng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občanskoprávní řízení</a:t>
            </a:r>
            <a:endParaRPr lang="cs-CZ" sz="2800" b="1" u="sng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228184" y="116632"/>
            <a:ext cx="2501006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u="sng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trestní řízení</a:t>
            </a:r>
            <a:endParaRPr lang="cs-CZ" sz="2800" b="1" u="sng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37279" y="4012969"/>
            <a:ext cx="1529586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spc="50" dirty="0" smtClean="0">
                <a:ln w="11430"/>
                <a:solidFill>
                  <a:srgbClr val="99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podvod</a:t>
            </a:r>
            <a:endParaRPr lang="cs-CZ" sz="2800" b="1" spc="50" dirty="0">
              <a:ln w="11430"/>
              <a:solidFill>
                <a:srgbClr val="99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35018" y="4038744"/>
            <a:ext cx="1404552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spc="50" dirty="0" smtClean="0">
                <a:ln w="11430"/>
                <a:solidFill>
                  <a:srgbClr val="99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loupež</a:t>
            </a:r>
            <a:endParaRPr lang="cs-CZ" sz="2800" b="1" spc="50" dirty="0">
              <a:ln w="11430"/>
              <a:solidFill>
                <a:srgbClr val="99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20465" y="5381315"/>
            <a:ext cx="1386918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spc="50" dirty="0" smtClean="0">
                <a:ln w="11430"/>
                <a:solidFill>
                  <a:srgbClr val="99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vražda</a:t>
            </a:r>
            <a:endParaRPr lang="cs-CZ" sz="2800" b="1" spc="50" dirty="0">
              <a:ln w="11430"/>
              <a:solidFill>
                <a:srgbClr val="99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390009" y="4822774"/>
            <a:ext cx="3206327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spc="50" dirty="0" smtClean="0">
                <a:ln w="11430"/>
                <a:solidFill>
                  <a:srgbClr val="99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navrácení půjčky</a:t>
            </a:r>
            <a:endParaRPr lang="cs-CZ" sz="2800" b="1" spc="50" dirty="0">
              <a:ln w="11430"/>
              <a:solidFill>
                <a:srgbClr val="99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478687" y="5276836"/>
            <a:ext cx="1412566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spc="50" dirty="0" smtClean="0">
                <a:ln w="11430"/>
                <a:solidFill>
                  <a:srgbClr val="99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krádež</a:t>
            </a:r>
            <a:endParaRPr lang="cs-CZ" sz="2800" b="1" spc="50" dirty="0">
              <a:ln w="11430"/>
              <a:solidFill>
                <a:srgbClr val="99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724128" y="4057908"/>
            <a:ext cx="3238387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spc="50" dirty="0" smtClean="0">
                <a:ln w="11430"/>
                <a:solidFill>
                  <a:srgbClr val="99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určení vlastnictví</a:t>
            </a:r>
            <a:endParaRPr lang="cs-CZ" sz="2800" b="1" spc="50" dirty="0">
              <a:ln w="11430"/>
              <a:solidFill>
                <a:srgbClr val="99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954057" y="5819328"/>
            <a:ext cx="2957861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99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vyplacení mzdy</a:t>
            </a:r>
            <a:endParaRPr lang="cs-CZ" sz="2800" b="1" spc="50" dirty="0">
              <a:ln w="11430"/>
              <a:solidFill>
                <a:srgbClr val="99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59397" y="4005064"/>
            <a:ext cx="8979591" cy="0"/>
          </a:xfrm>
          <a:prstGeom prst="line">
            <a:avLst/>
          </a:prstGeom>
          <a:ln cmpd="thickThin"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9397" y="4647446"/>
            <a:ext cx="2685351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solidFill>
                  <a:srgbClr val="99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vyklizení bytu</a:t>
            </a:r>
            <a:endParaRPr lang="cs-CZ" sz="2800" b="1" spc="50" dirty="0">
              <a:ln w="11430"/>
              <a:solidFill>
                <a:srgbClr val="99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04365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L 0.37344 -0.4106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63" y="-20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29331E-6 L 0.66163 -0.490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073" y="-245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11111E-6 L -0.58664 -0.486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340" y="-243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7.40741E-7 L 0.07101 -0.499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-24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81481E-6 L -0.43107 -0.4409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63" y="-22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81481E-6 L 0.67135 -0.52223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559" y="-26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07407E-6 L -0.47916 -0.5020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958" y="-25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11111E-6 L -0.08021 -0.4335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10" y="-216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16" grpId="0"/>
      <p:bldP spid="20" grpId="0"/>
      <p:bldP spid="21" grpId="0"/>
      <p:bldP spid="23" grpId="0"/>
      <p:bldP spid="24" grpId="0"/>
      <p:bldP spid="25" grpId="0"/>
      <p:bldP spid="26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61809">
            <a:off x="2305552" y="4611201"/>
            <a:ext cx="2539736" cy="190480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55776" y="46365"/>
            <a:ext cx="37497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Soustava soudů</a:t>
            </a:r>
            <a:endParaRPr lang="cs-CZ" sz="3600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48174" y="4233010"/>
            <a:ext cx="3400290" cy="150810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okresní</a:t>
            </a:r>
            <a:b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8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Praha – obvodní</a:t>
            </a:r>
            <a:r>
              <a:rPr lang="cs-CZ" sz="32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br>
              <a:rPr lang="cs-CZ" sz="32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8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Brno - Městský</a:t>
            </a:r>
            <a:endParaRPr lang="cs-CZ" sz="2800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99992" y="2924944"/>
            <a:ext cx="324319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krajské </a:t>
            </a:r>
            <a:r>
              <a:rPr lang="cs-CZ" sz="32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32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8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Praha - Městský</a:t>
            </a:r>
            <a:endParaRPr lang="cs-CZ" sz="3200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27319" y="1916832"/>
            <a:ext cx="527657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Vrchní (Praha, Olomouc) </a:t>
            </a:r>
            <a:endParaRPr lang="cs-CZ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7544" y="800944"/>
            <a:ext cx="344838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Nejvyšší (Brno)</a:t>
            </a:r>
            <a:endParaRPr lang="cs-CZ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396" y="1672123"/>
            <a:ext cx="3414516" cy="2560887"/>
          </a:xfrm>
          <a:prstGeom prst="rect">
            <a:avLst/>
          </a:prstGeom>
          <a:effectLst>
            <a:softEdge rad="254000"/>
          </a:effectLst>
        </p:spPr>
      </p:pic>
      <p:sp>
        <p:nvSpPr>
          <p:cNvPr id="10" name="Obdélník 9"/>
          <p:cNvSpPr/>
          <p:nvPr/>
        </p:nvSpPr>
        <p:spPr>
          <a:xfrm>
            <a:off x="3812850" y="818239"/>
            <a:ext cx="490551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Nejvyšší </a:t>
            </a: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správní (Brno</a:t>
            </a: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)</a:t>
            </a:r>
            <a:endParaRPr lang="cs-CZ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2111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61809">
            <a:off x="2305552" y="4611201"/>
            <a:ext cx="2539736" cy="190480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785249" y="46365"/>
            <a:ext cx="30828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Ústavní soud</a:t>
            </a:r>
            <a:endParaRPr lang="cs-CZ" sz="3600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27768" y="797218"/>
            <a:ext cx="40623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zvláštní postavení</a:t>
            </a:r>
            <a:endParaRPr lang="cs-CZ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059832" y="1628800"/>
            <a:ext cx="3781805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ochrana lidských</a:t>
            </a:r>
          </a:p>
          <a:p>
            <a:r>
              <a:rPr lang="cs-CZ" sz="32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práv  a svobod</a:t>
            </a:r>
            <a:endParaRPr lang="cs-CZ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015619" y="2988241"/>
            <a:ext cx="408477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ochrana ústavnosti</a:t>
            </a:r>
            <a:endParaRPr lang="cs-CZ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32726" y="4005064"/>
            <a:ext cx="440377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15 ústavních soudců</a:t>
            </a:r>
            <a:endParaRPr lang="cs-CZ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848996" y="5868561"/>
            <a:ext cx="15119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Brno</a:t>
            </a:r>
            <a:endParaRPr lang="cs-CZ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39728" y="4932457"/>
            <a:ext cx="228460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na 10 let</a:t>
            </a:r>
            <a:endParaRPr lang="cs-CZ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204864"/>
            <a:ext cx="3591237" cy="2141496"/>
          </a:xfrm>
          <a:prstGeom prst="rect">
            <a:avLst/>
          </a:prstGeom>
          <a:effectLst>
            <a:softEdge rad="254000"/>
          </a:effectLst>
        </p:spPr>
      </p:pic>
    </p:spTree>
    <p:extLst>
      <p:ext uri="{BB962C8B-B14F-4D97-AF65-F5344CB8AC3E}">
        <p14:creationId xmlns:p14="http://schemas.microsoft.com/office/powerpoint/2010/main" val="2093237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424515" y="46365"/>
            <a:ext cx="17235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Soudci</a:t>
            </a:r>
            <a:endParaRPr lang="cs-CZ" sz="3600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47478" y="836711"/>
            <a:ext cx="798496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* jmenováni prezidentem, neodvolatelní</a:t>
            </a:r>
            <a:endParaRPr lang="pt-BR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115616" y="1628800"/>
            <a:ext cx="230889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* nezávislí</a:t>
            </a:r>
            <a:endParaRPr lang="pt-BR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619672" y="2420888"/>
            <a:ext cx="239560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* spravedliví</a:t>
            </a:r>
            <a:endParaRPr lang="pt-BR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123728" y="3140968"/>
            <a:ext cx="224018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* nestranní</a:t>
            </a:r>
            <a:endParaRPr lang="pt-BR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627784" y="3861048"/>
            <a:ext cx="230425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* objektivní</a:t>
            </a:r>
            <a:endParaRPr lang="pt-BR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brab\AppData\Local\Microsoft\Windows\Temporary Internet Files\Content.IE5\82JT1I6M\MC9003609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228816"/>
            <a:ext cx="2048922" cy="1939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61809">
            <a:off x="2305552" y="4611201"/>
            <a:ext cx="2539736" cy="1904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8494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  <p:bldP spid="20" grpId="0"/>
      <p:bldP spid="21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424515" y="46365"/>
            <a:ext cx="17235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Soudci</a:t>
            </a:r>
            <a:endParaRPr lang="cs-CZ" sz="3600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61809">
            <a:off x="4393784" y="4734485"/>
            <a:ext cx="2539736" cy="1904802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547478" y="836711"/>
            <a:ext cx="272045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* bezúhonný</a:t>
            </a:r>
            <a:endParaRPr lang="pt-BR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075696" y="836712"/>
            <a:ext cx="272045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* občan ČR</a:t>
            </a:r>
            <a:endParaRPr lang="pt-BR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115616" y="1628800"/>
            <a:ext cx="59046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* způsobilý k právním úkonům</a:t>
            </a:r>
            <a:endParaRPr lang="pt-BR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580112" y="846786"/>
            <a:ext cx="272045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* 30 let</a:t>
            </a:r>
            <a:endParaRPr lang="pt-BR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672343" y="2514735"/>
            <a:ext cx="621202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* </a:t>
            </a:r>
            <a:r>
              <a:rPr lang="cs-CZ" sz="32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vysokoškol</a:t>
            </a:r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 právnické vzdělání</a:t>
            </a:r>
            <a:endParaRPr lang="pt-BR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195736" y="3276273"/>
            <a:ext cx="487626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* 3 roky právnické praxe</a:t>
            </a:r>
            <a:endParaRPr lang="pt-BR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771801" y="4077072"/>
            <a:ext cx="648071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* složí odbornou justiční zkoušku</a:t>
            </a:r>
            <a:endParaRPr lang="pt-BR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Picture 2" descr="C:\Users\brab\AppData\Local\Microsoft\Windows\Temporary Internet Files\Content.IE5\SM5BNJYX\MC9001861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023229"/>
            <a:ext cx="1506288" cy="2107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8964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33333E-6 L -0.36354 -0.10857 " pathEditMode="relative" rAng="0" ptsTypes="AA">
                                      <p:cBhvr>
                                        <p:cTn id="56" dur="1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177" y="-5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2008" y="620688"/>
            <a:ext cx="8964488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solidFill>
                  <a:prstClr val="black"/>
                </a:solidFill>
              </a:rPr>
              <a:t>Zdroje:</a:t>
            </a:r>
            <a:endParaRPr lang="cs-CZ" sz="1400" dirty="0">
              <a:solidFill>
                <a:prstClr val="black"/>
              </a:solidFill>
            </a:endParaRPr>
          </a:p>
          <a:p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Kolektiv </a:t>
            </a:r>
            <a:r>
              <a:rPr lang="cs-CZ" sz="1400" dirty="0"/>
              <a:t>autorů, </a:t>
            </a:r>
            <a:r>
              <a:rPr lang="cs-CZ" sz="1400" i="1" dirty="0"/>
              <a:t>Občanská výchova </a:t>
            </a:r>
            <a:r>
              <a:rPr lang="cs-CZ" sz="1400" i="1" dirty="0" smtClean="0"/>
              <a:t>9.</a:t>
            </a:r>
            <a:r>
              <a:rPr lang="cs-CZ" sz="1400" dirty="0" smtClean="0"/>
              <a:t>, </a:t>
            </a:r>
            <a:r>
              <a:rPr lang="cs-CZ" sz="1400" dirty="0"/>
              <a:t>Nakladatelství Fraus, Plzeň </a:t>
            </a:r>
            <a:r>
              <a:rPr lang="cs-CZ" sz="1400" dirty="0" smtClean="0"/>
              <a:t>2006 </a:t>
            </a:r>
            <a:r>
              <a:rPr lang="cs-CZ" sz="1400" dirty="0"/>
              <a:t>ISBN </a:t>
            </a:r>
            <a:r>
              <a:rPr lang="cs-CZ" sz="1400" dirty="0" smtClean="0"/>
              <a:t>80-7238-528-3.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Kolektiv autorů, </a:t>
            </a:r>
            <a:r>
              <a:rPr lang="cs-CZ" sz="1400" i="1" dirty="0" smtClean="0"/>
              <a:t>Občanská výchova 8.</a:t>
            </a:r>
            <a:r>
              <a:rPr lang="cs-CZ" sz="1400" dirty="0" smtClean="0"/>
              <a:t>, Nakladatelství Fraus, Plzeň 2005 ISBN 80-7238-393-0.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i="1" dirty="0"/>
              <a:t>http://www.sansimon.cz</a:t>
            </a:r>
            <a:r>
              <a:rPr lang="cs-CZ" sz="1400" dirty="0"/>
              <a:t> [online]. [cit. 5.2.2013]. Dostupný na WWW: </a:t>
            </a:r>
            <a:r>
              <a:rPr lang="cs-CZ" sz="1400" u="sng" dirty="0">
                <a:hlinkClick r:id="rId2"/>
              </a:rPr>
              <a:t>http://</a:t>
            </a:r>
            <a:r>
              <a:rPr lang="cs-CZ" sz="1400" u="sng" dirty="0" smtClean="0">
                <a:hlinkClick r:id="rId2"/>
              </a:rPr>
              <a:t>www.sansimon.cz/chrdilnyznojmo/plneni.php</a:t>
            </a:r>
            <a:endParaRPr lang="cs-CZ" sz="1400" u="sng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pt-BR" sz="1400" i="1" dirty="0" smtClean="0"/>
              <a:t>http</a:t>
            </a:r>
            <a:r>
              <a:rPr lang="pt-BR" sz="1400" i="1" dirty="0"/>
              <a:t>://www.concourt.cz/clanek/internetcs</a:t>
            </a:r>
            <a:r>
              <a:rPr lang="pt-BR" sz="1400" dirty="0"/>
              <a:t> [online]. [cit. 19.2.2013]. Dostupný na WWW: http://www.concourt.cz/clanek/internetcs 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i="1" dirty="0" smtClean="0"/>
              <a:t>wikipedia.cz</a:t>
            </a:r>
            <a:r>
              <a:rPr lang="cs-CZ" sz="1400" dirty="0" smtClean="0"/>
              <a:t> </a:t>
            </a:r>
            <a:r>
              <a:rPr lang="cs-CZ" sz="1400" dirty="0"/>
              <a:t>[online]. [cit. 19.2.2013]. Dostupný na WWW: http://cs.wikipedia.org/wiki/Soubor:Budova_Nejvy%C5%A1%C5%A1%C3%ADho_soudu_%C4%8CR.jpg 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/>
              <a:t>Kolektiv autorů, PRÁVO PRO KAŽDÉHO, učebnice programu Právo pro každý den – Street </a:t>
            </a:r>
            <a:r>
              <a:rPr lang="cs-CZ" sz="1400" dirty="0" err="1"/>
              <a:t>Law</a:t>
            </a:r>
            <a:r>
              <a:rPr lang="cs-CZ" sz="1400" dirty="0"/>
              <a:t>, </a:t>
            </a:r>
            <a:r>
              <a:rPr lang="pl-PL" sz="1400" dirty="0"/>
              <a:t>Partners Czech, Praha 2001, Praha 2006 </a:t>
            </a:r>
            <a:r>
              <a:rPr lang="cs-CZ" sz="1400" dirty="0"/>
              <a:t>ISBN 8O-238-7914-6.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i="1" dirty="0" smtClean="0"/>
              <a:t>Ilustrace</a:t>
            </a:r>
            <a:r>
              <a:rPr lang="cs-CZ" sz="1400" i="1" dirty="0"/>
              <a:t>: www.office.microsoft.com</a:t>
            </a:r>
          </a:p>
          <a:p>
            <a:endParaRPr lang="cs-CZ" sz="1400" i="1" dirty="0"/>
          </a:p>
          <a:p>
            <a:endParaRPr lang="cs-CZ" sz="1400" dirty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</a:rPr>
              <a:t>Software:</a:t>
            </a:r>
          </a:p>
          <a:p>
            <a:r>
              <a:rPr lang="cs-CZ" sz="1400" dirty="0">
                <a:solidFill>
                  <a:prstClr val="black"/>
                </a:solidFill>
              </a:rPr>
              <a:t>Microsoft PowerPoint 2010</a:t>
            </a:r>
          </a:p>
          <a:p>
            <a:r>
              <a:rPr lang="cs-CZ" sz="1400" dirty="0">
                <a:solidFill>
                  <a:prstClr val="black"/>
                </a:solidFill>
              </a:rPr>
              <a:t>držitel licence 2. základní škola, Rakovník, Husovo náměstí 3</a:t>
            </a:r>
          </a:p>
        </p:txBody>
      </p:sp>
    </p:spTree>
    <p:extLst>
      <p:ext uri="{BB962C8B-B14F-4D97-AF65-F5344CB8AC3E}">
        <p14:creationId xmlns:p14="http://schemas.microsoft.com/office/powerpoint/2010/main" val="617695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532</TotalTime>
  <Words>526</Words>
  <Application>Microsoft Office PowerPoint</Application>
  <PresentationFormat>Předvádění na obrazovce (4:3)</PresentationFormat>
  <Paragraphs>101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brab</dc:creator>
  <cp:lastModifiedBy>brab</cp:lastModifiedBy>
  <cp:revision>36</cp:revision>
  <dcterms:created xsi:type="dcterms:W3CDTF">2012-02-07T14:22:35Z</dcterms:created>
  <dcterms:modified xsi:type="dcterms:W3CDTF">2013-02-20T09:19:32Z</dcterms:modified>
</cp:coreProperties>
</file>