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74" r:id="rId3"/>
    <p:sldId id="259" r:id="rId4"/>
    <p:sldId id="257" r:id="rId5"/>
    <p:sldId id="262" r:id="rId6"/>
    <p:sldId id="258" r:id="rId7"/>
    <p:sldId id="261" r:id="rId8"/>
    <p:sldId id="263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66"/>
    <a:srgbClr val="00FFFF"/>
    <a:srgbClr val="FF3300"/>
    <a:srgbClr val="FF00FF"/>
    <a:srgbClr val="99FF99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28" autoAdjust="0"/>
  </p:normalViewPr>
  <p:slideViewPr>
    <p:cSldViewPr>
      <p:cViewPr>
        <p:scale>
          <a:sx n="82" d="100"/>
          <a:sy n="82" d="100"/>
        </p:scale>
        <p:origin x="-8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VY_32_INOVACE_7/19_Živočichové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Hmyz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1DB90E7-4CFF-48B8-A070-FE2F50D18A0A}" type="presOf" srcId="{445C7998-7549-48B0-BD68-D4F0167F02E5}" destId="{4D19AB04-24FA-40C2-B203-52AE3D15E171}" srcOrd="1" destOrd="0" presId="urn:microsoft.com/office/officeart/2005/8/layout/target3"/>
    <dgm:cxn modelId="{F3F975C5-D0FA-42A5-AB16-16D124A15D0A}" type="presOf" srcId="{019433A1-1324-4DE1-9E6F-32B851095F74}" destId="{E7297F21-D4FD-4A41-AE58-814D01A6B5E7}" srcOrd="1" destOrd="0" presId="urn:microsoft.com/office/officeart/2005/8/layout/target3"/>
    <dgm:cxn modelId="{F5AC7A3B-B385-4237-9E8D-D1A6EDA7F992}" type="presOf" srcId="{C73C7642-F245-4585-8F88-243F9FAEF6CA}" destId="{9A9B6F4F-B6FF-4F2D-B640-A8473E589523}" srcOrd="0" destOrd="0" presId="urn:microsoft.com/office/officeart/2005/8/layout/target3"/>
    <dgm:cxn modelId="{E3240363-9552-44C3-928B-EED7320C4C94}" type="presOf" srcId="{445C7998-7549-48B0-BD68-D4F0167F02E5}" destId="{BC35EE03-4121-4EF9-923D-7CB6D30D358D}" srcOrd="0" destOrd="0" presId="urn:microsoft.com/office/officeart/2005/8/layout/target3"/>
    <dgm:cxn modelId="{6611768A-1D61-47D3-9EDD-FB446B23B958}" type="presOf" srcId="{019433A1-1324-4DE1-9E6F-32B851095F74}" destId="{A3817367-F2BC-482F-8832-FA00B51DCCF3}" srcOrd="0" destOrd="0" presId="urn:microsoft.com/office/officeart/2005/8/layout/target3"/>
    <dgm:cxn modelId="{FCA25C40-1D5D-408B-BBA0-56F14F10AB2C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5DAF76-7A45-4D9D-A51F-1A0F532F8B42}" type="presOf" srcId="{EBC41103-E2E5-4D48-9B4B-425520D3D098}" destId="{A27B6496-BF1B-4384-9217-9659064D5D6A}" srcOrd="1" destOrd="0" presId="urn:microsoft.com/office/officeart/2005/8/layout/target3"/>
    <dgm:cxn modelId="{70CDB3CD-6E84-4FA6-A972-76E800B82166}" type="presOf" srcId="{FBBFC3EA-9D9D-4F3A-BEA6-9C2C0E46BF20}" destId="{643EA938-EDE0-4533-ACCC-D2BD6F3A527C}" srcOrd="0" destOrd="0" presId="urn:microsoft.com/office/officeart/2005/8/layout/target3"/>
    <dgm:cxn modelId="{1A8E1E78-D6A1-4A8B-BCDD-D721AECAEECF}" type="presOf" srcId="{EBC41103-E2E5-4D48-9B4B-425520D3D098}" destId="{3BA01B75-849B-4716-8BCD-084A86FF328F}" srcOrd="0" destOrd="0" presId="urn:microsoft.com/office/officeart/2005/8/layout/target3"/>
    <dgm:cxn modelId="{99020EA1-48E2-4C3F-B159-AE943D730916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C29A322-A873-4637-8AC6-501472006194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2B55D4F-73B7-4CA4-B3B4-F7A01B6F608C}" type="presParOf" srcId="{71045F8C-00FA-488E-A7BD-E2E6753D979D}" destId="{3577EC6B-C980-4F34-8C69-4365E7B8FC8C}" srcOrd="0" destOrd="0" presId="urn:microsoft.com/office/officeart/2005/8/layout/target3"/>
    <dgm:cxn modelId="{D266AAD1-0AA1-4903-A6BC-FCA9A5DB6681}" type="presParOf" srcId="{71045F8C-00FA-488E-A7BD-E2E6753D979D}" destId="{6940EB87-DC1D-4BC3-9408-9AC2E1FFC039}" srcOrd="1" destOrd="0" presId="urn:microsoft.com/office/officeart/2005/8/layout/target3"/>
    <dgm:cxn modelId="{D4623DB9-8BB6-43FA-B4D3-16CD2BF5F7E3}" type="presParOf" srcId="{71045F8C-00FA-488E-A7BD-E2E6753D979D}" destId="{BC35EE03-4121-4EF9-923D-7CB6D30D358D}" srcOrd="2" destOrd="0" presId="urn:microsoft.com/office/officeart/2005/8/layout/target3"/>
    <dgm:cxn modelId="{A4300962-0EBE-46DB-9F7D-DC1C50551B71}" type="presParOf" srcId="{71045F8C-00FA-488E-A7BD-E2E6753D979D}" destId="{C95EEA27-3CBF-4645-A92D-9D8AF5C1CBFC}" srcOrd="3" destOrd="0" presId="urn:microsoft.com/office/officeart/2005/8/layout/target3"/>
    <dgm:cxn modelId="{E790AA34-70F1-418B-A0FD-232385F48A15}" type="presParOf" srcId="{71045F8C-00FA-488E-A7BD-E2E6753D979D}" destId="{851BB866-B6AE-4566-893F-4C635BA974FC}" srcOrd="4" destOrd="0" presId="urn:microsoft.com/office/officeart/2005/8/layout/target3"/>
    <dgm:cxn modelId="{8D922587-1A9C-46BB-9CA9-F2BDAC656AAA}" type="presParOf" srcId="{71045F8C-00FA-488E-A7BD-E2E6753D979D}" destId="{643EA938-EDE0-4533-ACCC-D2BD6F3A527C}" srcOrd="5" destOrd="0" presId="urn:microsoft.com/office/officeart/2005/8/layout/target3"/>
    <dgm:cxn modelId="{DA8C1762-C0BB-4953-9536-E78B28F57B3D}" type="presParOf" srcId="{71045F8C-00FA-488E-A7BD-E2E6753D979D}" destId="{92F31B18-D66D-4CC7-89B9-378928DE877D}" srcOrd="6" destOrd="0" presId="urn:microsoft.com/office/officeart/2005/8/layout/target3"/>
    <dgm:cxn modelId="{AE8AB989-9F30-453E-A2B2-7E07675185F4}" type="presParOf" srcId="{71045F8C-00FA-488E-A7BD-E2E6753D979D}" destId="{902074E1-B931-4618-97F1-FADBE82E9C3C}" srcOrd="7" destOrd="0" presId="urn:microsoft.com/office/officeart/2005/8/layout/target3"/>
    <dgm:cxn modelId="{E493265B-92EB-4E83-89A9-DD4E963CAB9A}" type="presParOf" srcId="{71045F8C-00FA-488E-A7BD-E2E6753D979D}" destId="{A3817367-F2BC-482F-8832-FA00B51DCCF3}" srcOrd="8" destOrd="0" presId="urn:microsoft.com/office/officeart/2005/8/layout/target3"/>
    <dgm:cxn modelId="{5883CA32-F4B9-4086-9508-CB2A8082DE17}" type="presParOf" srcId="{71045F8C-00FA-488E-A7BD-E2E6753D979D}" destId="{2DD79E57-A63E-47D4-A1AB-6DF333476AD4}" srcOrd="9" destOrd="0" presId="urn:microsoft.com/office/officeart/2005/8/layout/target3"/>
    <dgm:cxn modelId="{8BCB53AE-8E21-4DED-BB8D-2DFDF68C00B1}" type="presParOf" srcId="{71045F8C-00FA-488E-A7BD-E2E6753D979D}" destId="{648967D3-ED80-4214-8D87-4E7012561E4A}" srcOrd="10" destOrd="0" presId="urn:microsoft.com/office/officeart/2005/8/layout/target3"/>
    <dgm:cxn modelId="{95B69735-36AC-472C-B88C-42325F5D39EA}" type="presParOf" srcId="{71045F8C-00FA-488E-A7BD-E2E6753D979D}" destId="{9A9B6F4F-B6FF-4F2D-B640-A8473E589523}" srcOrd="11" destOrd="0" presId="urn:microsoft.com/office/officeart/2005/8/layout/target3"/>
    <dgm:cxn modelId="{664E31B6-592A-4068-97F1-89219C273A85}" type="presParOf" srcId="{71045F8C-00FA-488E-A7BD-E2E6753D979D}" destId="{13BD0FAF-9F2C-4708-9E63-A8E8E5252943}" srcOrd="12" destOrd="0" presId="urn:microsoft.com/office/officeart/2005/8/layout/target3"/>
    <dgm:cxn modelId="{1B81A930-DD7C-4A82-96EC-53D65DC9327C}" type="presParOf" srcId="{71045F8C-00FA-488E-A7BD-E2E6753D979D}" destId="{6821E7C9-5E4B-45FA-8F82-01E6F26FAA25}" srcOrd="13" destOrd="0" presId="urn:microsoft.com/office/officeart/2005/8/layout/target3"/>
    <dgm:cxn modelId="{32C7C2F1-3724-4A34-BAE5-310F9E9A41C0}" type="presParOf" srcId="{71045F8C-00FA-488E-A7BD-E2E6753D979D}" destId="{3BA01B75-849B-4716-8BCD-084A86FF328F}" srcOrd="14" destOrd="0" presId="urn:microsoft.com/office/officeart/2005/8/layout/target3"/>
    <dgm:cxn modelId="{88FC676F-BE97-4D46-8AAA-7FDE98CCC3E2}" type="presParOf" srcId="{71045F8C-00FA-488E-A7BD-E2E6753D979D}" destId="{4D19AB04-24FA-40C2-B203-52AE3D15E171}" srcOrd="15" destOrd="0" presId="urn:microsoft.com/office/officeart/2005/8/layout/target3"/>
    <dgm:cxn modelId="{14849D63-B725-4F89-A173-19AA520E08C9}" type="presParOf" srcId="{71045F8C-00FA-488E-A7BD-E2E6753D979D}" destId="{832BF48F-0145-4429-9E02-8FCA946CCE9E}" srcOrd="16" destOrd="0" presId="urn:microsoft.com/office/officeart/2005/8/layout/target3"/>
    <dgm:cxn modelId="{7EA4B839-EFA3-4E07-BF30-8768E9849337}" type="presParOf" srcId="{71045F8C-00FA-488E-A7BD-E2E6753D979D}" destId="{E7297F21-D4FD-4A41-AE58-814D01A6B5E7}" srcOrd="17" destOrd="0" presId="urn:microsoft.com/office/officeart/2005/8/layout/target3"/>
    <dgm:cxn modelId="{314AB723-CED5-4063-9915-F69D92000444}" type="presParOf" srcId="{71045F8C-00FA-488E-A7BD-E2E6753D979D}" destId="{59F530CB-4999-43B3-A00D-6AB53886BD77}" srcOrd="18" destOrd="0" presId="urn:microsoft.com/office/officeart/2005/8/layout/target3"/>
    <dgm:cxn modelId="{3E03B119-4925-41C8-B5A8-390398728F2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VY_32_INOVACE_7/19_Živočichové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Hmyz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76A09-3E6D-48BF-8C2C-3EFCCCA95BBD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FB969-321C-475B-A26B-92BB9B284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35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AFB969-321C-475B-A26B-92BB9B284C3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19B87-AFE2-4D48-A3BA-A4741448ADF9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6FFD85-7671-442B-9944-DA114C22B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6577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459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58207" y="1484784"/>
            <a:ext cx="7239000" cy="48463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FF00"/>
                </a:solidFill>
              </a:rPr>
              <a:t>Materiál je určen pro výuku předmětu Přírodověda v 6.ročníku na základní škole praktické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Doba vzniku srpen 2012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Ověřeno 15. 11. 2012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Žáci učivu porozuměli, zapojovali se </a:t>
            </a:r>
            <a:r>
              <a:rPr lang="cs-CZ" smtClean="0">
                <a:solidFill>
                  <a:srgbClr val="FFFF00"/>
                </a:solidFill>
              </a:rPr>
              <a:t>do prezentace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560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 fontScale="70000" lnSpcReduction="20000"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Každý z vás určitě už někdy viděl hmyz. </a:t>
            </a: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Setkáváte se s ním neustále na každém kroku, třeba když lížete zmrzlinu a začne vás obtěžovat vosa a nebo na rybách u vody, když máte štípance od komára.</a:t>
            </a: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Všechno je to hmyz.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Je to například </a:t>
            </a:r>
            <a:r>
              <a:rPr lang="cs-CZ" sz="3600" dirty="0" smtClean="0">
                <a:solidFill>
                  <a:srgbClr val="66FF66"/>
                </a:solidFill>
              </a:rPr>
              <a:t>vosa, kobylka, moucha, mravenec, komár</a:t>
            </a:r>
            <a:r>
              <a:rPr lang="cs-CZ" sz="3600" dirty="0" smtClean="0">
                <a:solidFill>
                  <a:srgbClr val="FFFF00"/>
                </a:solidFill>
              </a:rPr>
              <a:t> a nebo </a:t>
            </a:r>
            <a:r>
              <a:rPr lang="cs-CZ" sz="3600" dirty="0" smtClean="0">
                <a:solidFill>
                  <a:srgbClr val="66FF66"/>
                </a:solidFill>
              </a:rPr>
              <a:t>včela.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Hmyz má nejvíce zástupců v živočišné říši.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142852"/>
            <a:ext cx="408953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/>
                <a:solidFill>
                  <a:srgbClr val="66FF66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Hmyz</a:t>
            </a:r>
            <a:endParaRPr lang="cs-CZ" sz="7200" b="1" cap="all" spc="0" dirty="0">
              <a:ln/>
              <a:solidFill>
                <a:srgbClr val="66FF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Hmyz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žije na zemi, ve vzduchu, v půdě i ve vodě.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Některý hmyz se přiživuje na jiných živočiších i na člověku.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Mají </a:t>
            </a:r>
            <a:r>
              <a:rPr lang="cs-CZ" dirty="0">
                <a:solidFill>
                  <a:srgbClr val="FFFF00"/>
                </a:solidFill>
              </a:rPr>
              <a:t>tělo rozdělené do tří článků (hlava, hruď a zadeček</a:t>
            </a:r>
            <a:r>
              <a:rPr lang="cs-CZ" dirty="0" smtClean="0">
                <a:solidFill>
                  <a:srgbClr val="FFFF00"/>
                </a:solidFill>
              </a:rPr>
              <a:t>).</a:t>
            </a:r>
          </a:p>
          <a:p>
            <a:r>
              <a:rPr lang="cs-CZ" dirty="0">
                <a:solidFill>
                  <a:srgbClr val="FFFF00"/>
                </a:solidFill>
              </a:rPr>
              <a:t>Pro všechny </a:t>
            </a:r>
            <a:r>
              <a:rPr lang="cs-CZ" dirty="0" smtClean="0">
                <a:solidFill>
                  <a:srgbClr val="FFFF00"/>
                </a:solidFill>
              </a:rPr>
              <a:t>druhy </a:t>
            </a:r>
            <a:r>
              <a:rPr lang="cs-CZ" dirty="0">
                <a:solidFill>
                  <a:srgbClr val="FFFF00"/>
                </a:solidFill>
              </a:rPr>
              <a:t>je </a:t>
            </a:r>
            <a:r>
              <a:rPr lang="cs-CZ" dirty="0" smtClean="0">
                <a:solidFill>
                  <a:srgbClr val="FFFF00"/>
                </a:solidFill>
              </a:rPr>
              <a:t>typické, </a:t>
            </a:r>
            <a:r>
              <a:rPr lang="cs-CZ" dirty="0">
                <a:solidFill>
                  <a:srgbClr val="FFFF00"/>
                </a:solidFill>
              </a:rPr>
              <a:t>že mají tři páry nohou, většinou mají složené oči, tykadla a jsou jedinými členovci, kteří umějí </a:t>
            </a:r>
            <a:r>
              <a:rPr lang="cs-CZ" dirty="0" smtClean="0">
                <a:solidFill>
                  <a:srgbClr val="FFFF00"/>
                </a:solidFill>
              </a:rPr>
              <a:t>létat</a:t>
            </a:r>
            <a:r>
              <a:rPr lang="cs-CZ" dirty="0">
                <a:solidFill>
                  <a:srgbClr val="FFFF00"/>
                </a:solidFill>
              </a:rPr>
              <a:t>.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7"/>
            <a:ext cx="8229600" cy="457203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Důležitým orgánem hmyzu jsou tykadla.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Jsou to orgány čichu a hmatu, které jsou pro hmyz nepostradatelné.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Hmyz má kusadla, kterými ukusuje a žvýká potravu a bodavé ústrojí, kterým saje různé šťávy.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Documents and Settings\Roman®\Local Settings\Temporary Internet Files\Content.IE5\MHWM0T09\MP9002894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86400" y="4431792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Rozmnožování hmyzu je velice rozmanité.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>
                <a:solidFill>
                  <a:srgbClr val="FFFF00"/>
                </a:solidFill>
              </a:rPr>
              <a:t>Většina hmyzu se rodí z </a:t>
            </a:r>
            <a:r>
              <a:rPr lang="cs-CZ" dirty="0" smtClean="0">
                <a:solidFill>
                  <a:srgbClr val="FFFF00"/>
                </a:solidFill>
              </a:rPr>
              <a:t>vajíček.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00FFFF"/>
                </a:solidFill>
              </a:rPr>
              <a:t>Ale jsou také druhy, které jsou:</a:t>
            </a:r>
          </a:p>
          <a:p>
            <a:pPr lvl="2"/>
            <a:r>
              <a:rPr lang="cs-CZ" dirty="0" smtClean="0">
                <a:solidFill>
                  <a:srgbClr val="66FF66"/>
                </a:solidFill>
              </a:rPr>
              <a:t>VEJCOŽIVORODÍ </a:t>
            </a:r>
            <a:r>
              <a:rPr lang="cs-CZ" dirty="0" smtClean="0">
                <a:solidFill>
                  <a:srgbClr val="FFFF00"/>
                </a:solidFill>
              </a:rPr>
              <a:t>– jedinci se rodí přímo z vejce, které se vyvíjí v těle matky</a:t>
            </a:r>
          </a:p>
          <a:p>
            <a:pPr lvl="2"/>
            <a:r>
              <a:rPr lang="cs-CZ" dirty="0" smtClean="0">
                <a:solidFill>
                  <a:srgbClr val="66FF66"/>
                </a:solidFill>
              </a:rPr>
              <a:t>ŽIVORODÍ </a:t>
            </a:r>
            <a:r>
              <a:rPr lang="cs-CZ" dirty="0" smtClean="0">
                <a:solidFill>
                  <a:srgbClr val="FFFF00"/>
                </a:solidFill>
              </a:rPr>
              <a:t>– jedinci se rodí bez vaječných obalů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728" y="214290"/>
            <a:ext cx="6383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66FF66"/>
                </a:solidFill>
                <a:effectLst/>
              </a:rPr>
              <a:t>Rozmnožování hmyzu</a:t>
            </a:r>
            <a:endParaRPr lang="cs-CZ" sz="5400" b="1" cap="none" spc="0" dirty="0">
              <a:ln/>
              <a:solidFill>
                <a:srgbClr val="66FF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143108" y="285728"/>
            <a:ext cx="4021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66FF66"/>
                </a:solidFill>
                <a:effectLst/>
              </a:rPr>
              <a:t>Pohy</a:t>
            </a:r>
            <a:r>
              <a:rPr lang="cs-CZ" sz="5400" b="1" dirty="0" smtClean="0">
                <a:ln/>
                <a:solidFill>
                  <a:srgbClr val="66FF66"/>
                </a:solidFill>
              </a:rPr>
              <a:t>b hmyzu</a:t>
            </a:r>
            <a:endParaRPr lang="cs-CZ" sz="5400" b="1" cap="none" spc="0" dirty="0">
              <a:ln/>
              <a:solidFill>
                <a:srgbClr val="66FF66"/>
              </a:solidFill>
              <a:effectLst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FFFF"/>
                </a:solidFill>
              </a:rPr>
              <a:t>Máme tři druhy pohybu hmyzu:</a:t>
            </a:r>
          </a:p>
          <a:p>
            <a:pPr>
              <a:buNone/>
            </a:pPr>
            <a:endParaRPr lang="cs-CZ" dirty="0">
              <a:solidFill>
                <a:srgbClr val="00FFFF"/>
              </a:solidFill>
            </a:endParaRP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LET (včela, vosa, komár, motýl)</a:t>
            </a:r>
          </a:p>
          <a:p>
            <a:pPr lvl="1">
              <a:buNone/>
            </a:pPr>
            <a:endParaRPr lang="cs-CZ" dirty="0">
              <a:solidFill>
                <a:srgbClr val="FFFF00"/>
              </a:solidFill>
            </a:endParaRP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CHŮZE (šváb, mravenec)</a:t>
            </a:r>
          </a:p>
          <a:p>
            <a:pPr lvl="1">
              <a:buNone/>
            </a:pPr>
            <a:endParaRPr lang="cs-CZ" dirty="0">
              <a:solidFill>
                <a:srgbClr val="FFFF00"/>
              </a:solidFill>
            </a:endParaRP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PLAVÁNÍ (znakoplavka obecná, potápník)</a:t>
            </a:r>
          </a:p>
          <a:p>
            <a:endParaRPr lang="cs-CZ" dirty="0"/>
          </a:p>
        </p:txBody>
      </p:sp>
      <p:pic>
        <p:nvPicPr>
          <p:cNvPr id="1030" name="Picture 6" descr="C:\Documents and Settings\Roman®\Local Settings\Temporary Internet Files\Content.IE5\XF397MVU\MP9004448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143116"/>
            <a:ext cx="1665173" cy="1285884"/>
          </a:xfrm>
          <a:prstGeom prst="rect">
            <a:avLst/>
          </a:prstGeom>
          <a:noFill/>
        </p:spPr>
      </p:pic>
      <p:pic>
        <p:nvPicPr>
          <p:cNvPr id="1031" name="Picture 7" descr="C:\Documents and Settings\Roman®\Local Settings\Temporary Internet Files\Content.IE5\MHWM0T09\MC9000839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3429000"/>
            <a:ext cx="1172046" cy="1214446"/>
          </a:xfrm>
          <a:prstGeom prst="rect">
            <a:avLst/>
          </a:prstGeom>
          <a:noFill/>
        </p:spPr>
      </p:pic>
      <p:pic>
        <p:nvPicPr>
          <p:cNvPr id="1032" name="Picture 8" descr="C:\Documents and Settings\Roman®\Local Settings\Temporary Internet Files\Content.IE5\L83P7JYK\MC900052584[1].wmf"/>
          <p:cNvPicPr>
            <a:picLocks noChangeAspect="1" noChangeArrowheads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lum bright="100000"/>
          </a:blip>
          <a:srcRect/>
          <a:stretch>
            <a:fillRect/>
          </a:stretch>
        </p:blipFill>
        <p:spPr bwMode="auto">
          <a:xfrm>
            <a:off x="7500958" y="4500570"/>
            <a:ext cx="921136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7203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Vosa je hmyz, který se pohybuje pomocí křídel (létá).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Tělo vosy kryje pevná a pružná vrstva, která se nazývá </a:t>
            </a:r>
            <a:r>
              <a:rPr lang="cs-CZ" dirty="0" smtClean="0">
                <a:solidFill>
                  <a:srgbClr val="00FFFF"/>
                </a:solidFill>
              </a:rPr>
              <a:t>vnější kostra.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Má černožlutou barvu – je to výstražné zbarvení pro ostatní  živočichy v přírodě.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Vosa má jedovaté žihadlo, které je ukryto v zadečku.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Žihadlo může použít opakovaně.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357166"/>
            <a:ext cx="38987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rgbClr val="66FF66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Vosa Obecná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rgbClr val="66FF66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2051" name="Picture 3" descr="C:\Documents and Settings\Roman®\Local Settings\Temporary Internet Files\Content.IE5\F02KS16E\MC90043801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392906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Vosa je dravec a živí se hlavně jiným hmyzem.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Vosy žijí ve velkých skupinách.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Svá hnízda stavějí z hmoty podobné papíru, kterou připravují rozmělňováním starého dřeva.</a:t>
            </a:r>
          </a:p>
          <a:p>
            <a:endParaRPr lang="cs-CZ" dirty="0" smtClean="0"/>
          </a:p>
        </p:txBody>
      </p:sp>
      <p:pic>
        <p:nvPicPr>
          <p:cNvPr id="3074" name="Picture 2" descr="C:\Documents and Settings\Roman®\Local Settings\Temporary Internet Files\Content.IE5\MHWM0T09\MC9003468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636"/>
            <a:ext cx="2453417" cy="1396863"/>
          </a:xfrm>
          <a:prstGeom prst="rect">
            <a:avLst/>
          </a:prstGeom>
          <a:noFill/>
        </p:spPr>
      </p:pic>
      <p:pic>
        <p:nvPicPr>
          <p:cNvPr id="3075" name="Picture 3" descr="C:\Documents and Settings\Roman®\Local Settings\Temporary Internet Files\Content.IE5\XF397MVU\MC90043803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4114800"/>
            <a:ext cx="2743200" cy="2743200"/>
          </a:xfrm>
          <a:prstGeom prst="rect">
            <a:avLst/>
          </a:prstGeom>
          <a:noFill/>
        </p:spPr>
      </p:pic>
      <p:pic>
        <p:nvPicPr>
          <p:cNvPr id="3077" name="Picture 5" descr="C:\Documents and Settings\Roman®\Local Settings\Temporary Internet Files\Content.IE5\L83P7JYK\MC90043801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228599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oman®\Local Settings\Temporary Internet Files\Content.IE5\L83P7JYK\MC90043803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857232"/>
            <a:ext cx="4371996" cy="43719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214686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TYKADLA     </a:t>
            </a:r>
            <a:r>
              <a:rPr lang="cs-CZ" sz="2400" b="1" dirty="0" smtClean="0">
                <a:latin typeface="Arial Black" pitchFamily="34" charset="0"/>
                <a:sym typeface="Wingdings" pitchFamily="2" charset="2"/>
              </a:rPr>
              <a:t>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2692556">
            <a:off x="1594942" y="1575418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HLAVA   </a:t>
            </a:r>
            <a:r>
              <a:rPr lang="cs-CZ" sz="2400" b="1" dirty="0" smtClean="0">
                <a:latin typeface="Arial Black" pitchFamily="34" charset="0"/>
                <a:sym typeface="Wingdings" pitchFamily="2" charset="2"/>
              </a:rPr>
              <a:t>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157028">
            <a:off x="3999991" y="1307805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sym typeface="Wingdings" pitchFamily="2" charset="2"/>
              </a:rPr>
              <a:t>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	HRUĎ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9921430">
            <a:off x="6210352" y="215734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sym typeface="Wingdings" pitchFamily="2" charset="2"/>
              </a:rPr>
              <a:t>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	ZADEČEK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2425268">
            <a:off x="6220961" y="4418068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sym typeface="Wingdings" pitchFamily="2" charset="2"/>
              </a:rPr>
              <a:t>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	ŽIHADLO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2322979">
            <a:off x="4081498" y="4943493"/>
            <a:ext cx="3177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sym typeface="Wingdings" pitchFamily="2" charset="2"/>
              </a:rPr>
              <a:t>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	KONČETINY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778868">
            <a:off x="6256280" y="867006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  <a:sym typeface="Wingdings" pitchFamily="2" charset="2"/>
              </a:rPr>
              <a:t></a:t>
            </a:r>
            <a:r>
              <a:rPr lang="cs-CZ" dirty="0" smtClean="0">
                <a:latin typeface="Arial Black" pitchFamily="34" charset="0"/>
              </a:rPr>
              <a:t>	KŘÍDLA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Mravenci se pohybují chůzí.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Mají hnědou až šedočernou barvu.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Dorůstají délky 2-5 milimetrů a žijí až 7 let.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Mravenci mají dokonale rozdělenou práci, a proto si umějí postavit mraveniště obrovských rozměrů.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Jsou to všežravci, loví hmyz, například mšice a  malé červy.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285728"/>
            <a:ext cx="5355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66FF66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Mravenec Obecný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66FF66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Roman®\Local Settings\Temporary Internet Files\Content.IE5\XF397MVU\MC9003468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214290"/>
            <a:ext cx="1826971" cy="1165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FFFF"/>
                </a:solidFill>
              </a:rPr>
              <a:t>Samec </a:t>
            </a:r>
            <a:r>
              <a:rPr lang="cs-CZ" dirty="0" smtClean="0">
                <a:solidFill>
                  <a:srgbClr val="FFFF00"/>
                </a:solidFill>
              </a:rPr>
              <a:t>je okřídlený a dorůstá délky 3,5–5 milimetrů.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Žije velmi krátkou dobu, po páření umírá.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00FFFF"/>
                </a:solidFill>
              </a:rPr>
              <a:t>Samička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je okřídlená krátkodobě, protože po páření se jí křídla odlomí.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Dorůstá délky 7-10 milimetrů.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Documents and Settings\Roman®\Local Settings\Temporary Internet Files\Content.IE5\F02KS16E\MP90017547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89161" y="4786322"/>
            <a:ext cx="3154839" cy="2071678"/>
          </a:xfrm>
          <a:prstGeom prst="rect">
            <a:avLst/>
          </a:prstGeom>
          <a:noFill/>
        </p:spPr>
      </p:pic>
      <p:pic>
        <p:nvPicPr>
          <p:cNvPr id="4099" name="Picture 3" descr="C:\Documents and Settings\Roman®\Local Settings\Temporary Internet Files\Content.IE5\MHWM0T09\MC9003468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83483">
            <a:off x="298147" y="5654485"/>
            <a:ext cx="1836115" cy="1032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Potápník se umí pohybovat ve vodě, ale umí i létat.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 jedním z největších vodních brouků světa.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Dospělý brouk dosahuje délky 27-35 milimetrů.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Barvu má černou a po bocích je lemován žlutou.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 to dravec a živí se hmyzem, drobnými rybami, obojživelníky a dalšími vodními živočichy.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285728"/>
            <a:ext cx="5670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66FF66"/>
                </a:solidFill>
                <a:effectLst/>
              </a:rPr>
              <a:t>Potápník Vroubený</a:t>
            </a:r>
            <a:endParaRPr lang="cs-CZ" sz="5400" b="1" cap="none" spc="0" dirty="0">
              <a:ln/>
              <a:solidFill>
                <a:srgbClr val="66FF66"/>
              </a:solidFill>
              <a:effectLst/>
            </a:endParaRPr>
          </a:p>
        </p:txBody>
      </p:sp>
      <p:pic>
        <p:nvPicPr>
          <p:cNvPr id="6146" name="Picture 2" descr="C:\Documents and Settings\Roman®\Local Settings\Temporary Internet Files\Content.IE5\L83P7JYK\MC900052584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5973316">
            <a:off x="7273476" y="-75974"/>
            <a:ext cx="1243012" cy="1831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0153" y="214290"/>
            <a:ext cx="5133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FF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Co </a:t>
            </a: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FF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je to 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FF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za hmyz?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66FF66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7170" name="Picture 2" descr="C:\Documents and Settings\Roman®\Local Settings\Temporary Internet Files\Content.IE5\L83P7JYK\MC900052584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824175" cy="1214446"/>
          </a:xfrm>
          <a:prstGeom prst="rect">
            <a:avLst/>
          </a:prstGeom>
          <a:noFill/>
        </p:spPr>
      </p:pic>
      <p:pic>
        <p:nvPicPr>
          <p:cNvPr id="7171" name="Picture 3" descr="C:\Documents and Settings\Roman®\Local Settings\Temporary Internet Files\Content.IE5\F02KS16E\MC9003468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714620"/>
            <a:ext cx="1643074" cy="935491"/>
          </a:xfrm>
          <a:prstGeom prst="rect">
            <a:avLst/>
          </a:prstGeom>
          <a:noFill/>
        </p:spPr>
      </p:pic>
      <p:pic>
        <p:nvPicPr>
          <p:cNvPr id="7172" name="Picture 4" descr="C:\Documents and Settings\Roman®\Local Settings\Temporary Internet Files\Content.IE5\MHWM0T09\MP9001754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563266"/>
            <a:ext cx="1971676" cy="1294734"/>
          </a:xfrm>
          <a:prstGeom prst="rect">
            <a:avLst/>
          </a:prstGeom>
          <a:noFill/>
        </p:spPr>
      </p:pic>
      <p:pic>
        <p:nvPicPr>
          <p:cNvPr id="7173" name="Picture 5" descr="C:\Documents and Settings\Roman®\Local Settings\Temporary Internet Files\Content.IE5\F02KS16E\MC90043803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429000"/>
            <a:ext cx="2500306" cy="250030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86380" y="6215082"/>
            <a:ext cx="371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Potápník Vroubený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0694" y="571501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Vosa Obecná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4786322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Komár Pisklavý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214950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Mravenec Obecný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428604"/>
            <a:ext cx="5429288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Žijí potápníci v úlech?</a:t>
            </a:r>
          </a:p>
          <a:p>
            <a:pPr algn="ctr"/>
            <a:endParaRPr lang="cs-CZ" sz="4400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4400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1357298"/>
            <a:ext cx="51344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Je kobylka hmyz?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2844" y="4071942"/>
            <a:ext cx="50795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Umí vosa plavat?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571744"/>
            <a:ext cx="612642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66FF66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Je potápník největší vodní brouk na světě?</a:t>
            </a:r>
          </a:p>
        </p:txBody>
      </p:sp>
      <p:sp>
        <p:nvSpPr>
          <p:cNvPr id="9" name="Obdélník 8"/>
          <p:cNvSpPr/>
          <p:nvPr/>
        </p:nvSpPr>
        <p:spPr>
          <a:xfrm>
            <a:off x="-214346" y="5286388"/>
            <a:ext cx="576923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solidFill>
                  <a:srgbClr val="00FFF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Jsou tykadla důležitým orgánem pro hmyz?</a:t>
            </a:r>
            <a:endParaRPr lang="cs-CZ" sz="4000" b="1" cap="none" spc="0" dirty="0">
              <a:ln w="11430"/>
              <a:solidFill>
                <a:srgbClr val="00FFF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3636" y="571480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ANO - NE</a:t>
            </a: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00794" y="1643050"/>
            <a:ext cx="26432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ANO - NE</a:t>
            </a:r>
          </a:p>
          <a:p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86578" y="3000372"/>
            <a:ext cx="26432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ANO - NE</a:t>
            </a:r>
          </a:p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794" y="4286256"/>
            <a:ext cx="26432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ANO - NE</a:t>
            </a:r>
          </a:p>
          <a:p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5643578"/>
            <a:ext cx="26432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ANO - NE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Documents and Settings\Roman®\Local Settings\Temporary Internet Files\Content.IE5\L83P7JYK\MC900438035[2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000240"/>
            <a:ext cx="4229120" cy="422912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42976" y="285728"/>
            <a:ext cx="54292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66FF66"/>
                </a:solidFill>
                <a:effectLst/>
              </a:rPr>
              <a:t>Popiš tělo vosy</a:t>
            </a:r>
            <a:endParaRPr lang="cs-CZ" sz="5400" b="1" cap="none" spc="0" dirty="0">
              <a:ln w="50800"/>
              <a:solidFill>
                <a:srgbClr val="66FF66"/>
              </a:solidFill>
              <a:effectLst/>
            </a:endParaRPr>
          </a:p>
        </p:txBody>
      </p:sp>
      <p:pic>
        <p:nvPicPr>
          <p:cNvPr id="8197" name="Picture 5" descr="C:\Documents and Settings\Roman®\Local Settings\Temporary Internet Files\Content.IE5\L83P7JYK\MC900433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43798" y="0"/>
            <a:ext cx="1700202" cy="1700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1071546"/>
            <a:ext cx="247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66FF66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Zdroje: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66FF66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143116"/>
            <a:ext cx="5143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Ilustrace: www.office.</a:t>
            </a:r>
            <a:r>
              <a:rPr lang="cs-CZ" sz="2400" b="1" dirty="0" err="1" smtClean="0">
                <a:solidFill>
                  <a:schemeClr val="bg1"/>
                </a:solidFill>
                <a:latin typeface="Arial Black" pitchFamily="34" charset="0"/>
              </a:rPr>
              <a:t>microsoft.com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615</Words>
  <Application>Microsoft Office PowerPoint</Application>
  <PresentationFormat>Předvádění na obrazovce (4:3)</PresentationFormat>
  <Paragraphs>101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Jana Brákorová</cp:lastModifiedBy>
  <cp:revision>25</cp:revision>
  <dcterms:created xsi:type="dcterms:W3CDTF">2012-08-27T12:41:19Z</dcterms:created>
  <dcterms:modified xsi:type="dcterms:W3CDTF">2012-11-20T12:44:37Z</dcterms:modified>
</cp:coreProperties>
</file>