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71" r:id="rId3"/>
    <p:sldId id="256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8" r:id="rId13"/>
    <p:sldId id="267" r:id="rId14"/>
    <p:sldId id="269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ZŠ,Veselí nad Moravou, Kollárova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VY_32_INOVACE_14/07_Občanský průkaz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Občanský </a:t>
          </a:r>
          <a:r>
            <a:rPr lang="cs-CZ" dirty="0" smtClean="0"/>
            <a:t>průkaz, cestovní pas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4D036D-0F1F-4228-BBCD-590274A02FB3}" type="presOf" srcId="{445C7998-7549-48B0-BD68-D4F0167F02E5}" destId="{4D19AB04-24FA-40C2-B203-52AE3D15E171}" srcOrd="1" destOrd="0" presId="urn:microsoft.com/office/officeart/2005/8/layout/target3"/>
    <dgm:cxn modelId="{A4B4CF14-976E-465D-8CDC-38A92C805134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4025077D-3F03-4AB7-A9A2-66D3695BA5DA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7AC6A96-2251-4F60-88FC-AF05B1C97212}" type="presOf" srcId="{FBBFC3EA-9D9D-4F3A-BEA6-9C2C0E46BF20}" destId="{643EA938-EDE0-4533-ACCC-D2BD6F3A527C}" srcOrd="0" destOrd="0" presId="urn:microsoft.com/office/officeart/2005/8/layout/target3"/>
    <dgm:cxn modelId="{5985FF9D-06E2-4354-9F9B-7D354F0E0EBA}" type="presOf" srcId="{C73C7642-F245-4585-8F88-243F9FAEF6CA}" destId="{59F530CB-4999-43B3-A00D-6AB53886BD77}" srcOrd="1" destOrd="0" presId="urn:microsoft.com/office/officeart/2005/8/layout/target3"/>
    <dgm:cxn modelId="{BF7C2438-FF13-4A0A-A4B1-A88A3940C0E2}" type="presOf" srcId="{019433A1-1324-4DE1-9E6F-32B851095F74}" destId="{E7297F21-D4FD-4A41-AE58-814D01A6B5E7}" srcOrd="1" destOrd="0" presId="urn:microsoft.com/office/officeart/2005/8/layout/target3"/>
    <dgm:cxn modelId="{8FDC0D66-2F3E-4874-BFC3-B045180F6678}" type="presOf" srcId="{019433A1-1324-4DE1-9E6F-32B851095F74}" destId="{A3817367-F2BC-482F-8832-FA00B51DCCF3}" srcOrd="0" destOrd="0" presId="urn:microsoft.com/office/officeart/2005/8/layout/target3"/>
    <dgm:cxn modelId="{DC26CDC6-B286-41FD-BA27-5B737986D5E6}" type="presOf" srcId="{EBC41103-E2E5-4D48-9B4B-425520D3D098}" destId="{3BA01B75-849B-4716-8BCD-084A86FF328F}" srcOrd="0" destOrd="0" presId="urn:microsoft.com/office/officeart/2005/8/layout/target3"/>
    <dgm:cxn modelId="{E8D9913D-A0F3-43C6-AF3F-9E12FF8221CF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15FD1D2-0213-4838-911A-400151BED141}" type="presOf" srcId="{FBBFC3EA-9D9D-4F3A-BEA6-9C2C0E46BF20}" destId="{832BF48F-0145-4429-9E02-8FCA946CCE9E}" srcOrd="1" destOrd="0" presId="urn:microsoft.com/office/officeart/2005/8/layout/target3"/>
    <dgm:cxn modelId="{03D96803-ADFF-4EA4-B0DF-D04FC839798E}" type="presOf" srcId="{C73C7642-F245-4585-8F88-243F9FAEF6CA}" destId="{9A9B6F4F-B6FF-4F2D-B640-A8473E58952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358D390-2F80-4C5C-9210-DFB29C38EF2B}" type="presParOf" srcId="{71045F8C-00FA-488E-A7BD-E2E6753D979D}" destId="{3577EC6B-C980-4F34-8C69-4365E7B8FC8C}" srcOrd="0" destOrd="0" presId="urn:microsoft.com/office/officeart/2005/8/layout/target3"/>
    <dgm:cxn modelId="{AE143F2A-5800-463F-9EEC-0608FE5185AB}" type="presParOf" srcId="{71045F8C-00FA-488E-A7BD-E2E6753D979D}" destId="{6940EB87-DC1D-4BC3-9408-9AC2E1FFC039}" srcOrd="1" destOrd="0" presId="urn:microsoft.com/office/officeart/2005/8/layout/target3"/>
    <dgm:cxn modelId="{6A75D0DC-EAD7-4FBC-ACA2-FF1C905D8DA5}" type="presParOf" srcId="{71045F8C-00FA-488E-A7BD-E2E6753D979D}" destId="{BC35EE03-4121-4EF9-923D-7CB6D30D358D}" srcOrd="2" destOrd="0" presId="urn:microsoft.com/office/officeart/2005/8/layout/target3"/>
    <dgm:cxn modelId="{039C06DE-788B-4989-8720-95C724BDC97E}" type="presParOf" srcId="{71045F8C-00FA-488E-A7BD-E2E6753D979D}" destId="{C95EEA27-3CBF-4645-A92D-9D8AF5C1CBFC}" srcOrd="3" destOrd="0" presId="urn:microsoft.com/office/officeart/2005/8/layout/target3"/>
    <dgm:cxn modelId="{318AD3E6-6A79-4671-8D74-48B78E004E19}" type="presParOf" srcId="{71045F8C-00FA-488E-A7BD-E2E6753D979D}" destId="{851BB866-B6AE-4566-893F-4C635BA974FC}" srcOrd="4" destOrd="0" presId="urn:microsoft.com/office/officeart/2005/8/layout/target3"/>
    <dgm:cxn modelId="{211DFF2C-DB57-4450-9D70-54174BB10946}" type="presParOf" srcId="{71045F8C-00FA-488E-A7BD-E2E6753D979D}" destId="{643EA938-EDE0-4533-ACCC-D2BD6F3A527C}" srcOrd="5" destOrd="0" presId="urn:microsoft.com/office/officeart/2005/8/layout/target3"/>
    <dgm:cxn modelId="{530CE60E-743B-487C-893C-87E295BC8CB4}" type="presParOf" srcId="{71045F8C-00FA-488E-A7BD-E2E6753D979D}" destId="{92F31B18-D66D-4CC7-89B9-378928DE877D}" srcOrd="6" destOrd="0" presId="urn:microsoft.com/office/officeart/2005/8/layout/target3"/>
    <dgm:cxn modelId="{44CA269D-C40C-4805-A935-399E0A0A60F7}" type="presParOf" srcId="{71045F8C-00FA-488E-A7BD-E2E6753D979D}" destId="{902074E1-B931-4618-97F1-FADBE82E9C3C}" srcOrd="7" destOrd="0" presId="urn:microsoft.com/office/officeart/2005/8/layout/target3"/>
    <dgm:cxn modelId="{2DE1F55A-5F6F-438F-9D6D-93D51B52A7FB}" type="presParOf" srcId="{71045F8C-00FA-488E-A7BD-E2E6753D979D}" destId="{A3817367-F2BC-482F-8832-FA00B51DCCF3}" srcOrd="8" destOrd="0" presId="urn:microsoft.com/office/officeart/2005/8/layout/target3"/>
    <dgm:cxn modelId="{70E3117F-6D07-4E39-BA21-AB92C8F04C31}" type="presParOf" srcId="{71045F8C-00FA-488E-A7BD-E2E6753D979D}" destId="{2DD79E57-A63E-47D4-A1AB-6DF333476AD4}" srcOrd="9" destOrd="0" presId="urn:microsoft.com/office/officeart/2005/8/layout/target3"/>
    <dgm:cxn modelId="{0F481253-8893-4C2C-93AB-018B57EEB0C2}" type="presParOf" srcId="{71045F8C-00FA-488E-A7BD-E2E6753D979D}" destId="{648967D3-ED80-4214-8D87-4E7012561E4A}" srcOrd="10" destOrd="0" presId="urn:microsoft.com/office/officeart/2005/8/layout/target3"/>
    <dgm:cxn modelId="{9334C985-2A34-4558-8AFC-09D392C97978}" type="presParOf" srcId="{71045F8C-00FA-488E-A7BD-E2E6753D979D}" destId="{9A9B6F4F-B6FF-4F2D-B640-A8473E589523}" srcOrd="11" destOrd="0" presId="urn:microsoft.com/office/officeart/2005/8/layout/target3"/>
    <dgm:cxn modelId="{6BCEB437-344B-4353-B2CA-842FACF5A1D0}" type="presParOf" srcId="{71045F8C-00FA-488E-A7BD-E2E6753D979D}" destId="{13BD0FAF-9F2C-4708-9E63-A8E8E5252943}" srcOrd="12" destOrd="0" presId="urn:microsoft.com/office/officeart/2005/8/layout/target3"/>
    <dgm:cxn modelId="{8FF00A6D-636F-4B35-A141-03C412218F75}" type="presParOf" srcId="{71045F8C-00FA-488E-A7BD-E2E6753D979D}" destId="{6821E7C9-5E4B-45FA-8F82-01E6F26FAA25}" srcOrd="13" destOrd="0" presId="urn:microsoft.com/office/officeart/2005/8/layout/target3"/>
    <dgm:cxn modelId="{71B9C3E0-D9F0-4EB4-9C17-FBB484E924DD}" type="presParOf" srcId="{71045F8C-00FA-488E-A7BD-E2E6753D979D}" destId="{3BA01B75-849B-4716-8BCD-084A86FF328F}" srcOrd="14" destOrd="0" presId="urn:microsoft.com/office/officeart/2005/8/layout/target3"/>
    <dgm:cxn modelId="{B9270DBA-D500-4E72-8808-9BA614F9CB12}" type="presParOf" srcId="{71045F8C-00FA-488E-A7BD-E2E6753D979D}" destId="{4D19AB04-24FA-40C2-B203-52AE3D15E171}" srcOrd="15" destOrd="0" presId="urn:microsoft.com/office/officeart/2005/8/layout/target3"/>
    <dgm:cxn modelId="{3292426A-EEB1-4248-8D4C-3EC9C8B28EFF}" type="presParOf" srcId="{71045F8C-00FA-488E-A7BD-E2E6753D979D}" destId="{832BF48F-0145-4429-9E02-8FCA946CCE9E}" srcOrd="16" destOrd="0" presId="urn:microsoft.com/office/officeart/2005/8/layout/target3"/>
    <dgm:cxn modelId="{90C0F261-1240-495D-8CC9-F4173CFED9C7}" type="presParOf" srcId="{71045F8C-00FA-488E-A7BD-E2E6753D979D}" destId="{E7297F21-D4FD-4A41-AE58-814D01A6B5E7}" srcOrd="17" destOrd="0" presId="urn:microsoft.com/office/officeart/2005/8/layout/target3"/>
    <dgm:cxn modelId="{AAA8A5BB-3B20-44D2-8FF4-AD7C22345974}" type="presParOf" srcId="{71045F8C-00FA-488E-A7BD-E2E6753D979D}" destId="{59F530CB-4999-43B3-A00D-6AB53886BD77}" srcOrd="18" destOrd="0" presId="urn:microsoft.com/office/officeart/2005/8/layout/target3"/>
    <dgm:cxn modelId="{2F802924-D88A-4774-8001-511EA5F94CFA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ZŠ,Veselí nad Moravou, Kollárova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VY_32_INOVACE_14/07_Občanský průkaz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Občanský </a:t>
          </a:r>
          <a:r>
            <a:rPr lang="cs-CZ" sz="1800" kern="1200" dirty="0" smtClean="0"/>
            <a:t>průkaz, cestovní pas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1024" units="cm"/>
        </inkml:traceFormat>
        <inkml:channelProperties>
          <inkml:channelProperty channel="X" name="resolution" value="38" units="1/cm"/>
          <inkml:channelProperty channel="Y" name="resolution" value="37" units="1/cm"/>
        </inkml:channelProperties>
      </inkml:inkSource>
      <inkml:timestamp xml:id="ts0" timeString="2012-09-25T18:02:15.812"/>
    </inkml:context>
    <inkml:brush xml:id="br0">
      <inkml:brushProperty name="width" value="0.05292" units="cm"/>
      <inkml:brushProperty name="height" value="0.05292" units="cm"/>
      <inkml:brushProperty name="color" value="#FF0000"/>
      <inkml:brushProperty name="fitToCurve" value="1"/>
    </inkml:brush>
  </inkml:definitions>
  <inkml:trace contextRef="#ctx0" brushRef="#br0">1092 2,'-19'0,"-1"0,-20 0,1 0,20 0,-21 0,0 0,-19 0,19 0,-20 0,21 0,-1 0,40 0,-40 0,40 0,-39 20,-1 0,0-20,20 0,1 20,19-20,-20 0,20 20,-20-20,0 0,20 0,-20 20,20-20,-39 19,39 1,-19 0,-21 20,40-40,-20 19,0-19,20 19,-20-19,20 0,-19 20,-1-20,20 20,0 0,-20 0,-20 20,40-40,-20 39,20-39,-19 20,-1 20,20-1,-20 1,20-20,0 0,-20 19,20-20,0 1,0 0,0 0,0 0,0 19,0-19,0 20,20 0,0-1,-20 1,39 20,-19-41,0 40,20-39,-20 19,19-19,1 20,19-20,-20 20,1-1,19-19,-19 20,-20-40,20 39,-1-19,-19-20,0 19,0 1,-20-20,20 0,0 0,-20 0,19 0,-19 20,40-20,0 0,-1 20,-19-20,20 0,0 19,-1 1,-19-20,19 40,-19-40,39 20,-39 0,20 0,-20-20,-1 0,1 0,40 0,-20 0,19 0,1 0,-1 0,1 0,-21 0,1 0,19 0,-20 0,1 0,39 0,-39 0,-20 0,20 0,-1 0,1 0,-20 0,19 0,-19 0,40 0,-40 0,-20 0,39 0,-19 0,0 0,-20 0,20 0,19-20,-39 20,39 0,-19 0,0 0,0 0,-20 0,20 0,-1 0,1 0,0 0,-20 0,20 0,40-20,-21 0,1 20,-20 0,19 0,1 0,0-20,-20 20,19 0,1 0,-40 0,20 0,-20 0,20 0,-20-20,20 0,-1 20,0-39,1 39,0 0,20-20,19 20,-39 0,0 0,20 0,-1 0,-19-20,0 20,-20 0,0-19,40-1,-1 1,-39-1,20 20,-20-20,20 20,-20-20,40 0,-20 20,-1-20,-19 1,20 19,20-20,-20 0,0 0,58 0,-58 20,-20-20,39 0,-39 20,40-19,-40 19,20-20,-20 20,20-40,-20 40,40-39,-40 39,19-19,-19 19,20-20,0 0,-20 20,20-20,0 0,0 0,-20 20,0-19,0 19,19-20,-19 20,0-20,0-20,0 20,0 20,0-20,0 20,0-19,0 19,0-20,0 0,0 0,0 20,0-20,0 20,-19-20,19 1,-20 19,20-19,0 19,-20-20,0 20,-39-60,19 40,20-39,0 39,-39-20,0 21,19-1,-19 0,19 20,1 0,-21-20,0 20,21-20,-21 20,1-20,-1 20,20 0,1 0,19 0,0 0,-19 0,39 0,-19 0,19 0,-40 0,20 0,-20 0,-19 0,19 0,-39 0,39 0,0 0,1 0,19 0,0 0,20 0,-20 0,-20 0,1 20,19 0,-40 0,22 0,38-20,-60 0,1 0,39 0,-20 0,20 0,20 0,-20 0,-39-20,-20 0,19 0,0 0,1 20,39-20,-20 1,21 19,19-19,-20 19,20 0,-39-20,-1 0,1 0,-21 20,40-20,20 20,-20 0,-19 0,19 0,0-19,0 19,0-20,20 20,-19 0,19 0,-20 0,20 0,-20 0,0 0,20 0,-20 0,20 0,-20 0,20 0,-20 0,20 0,-19 0,-1 0,20 0,-20 0,0 0,0 0,20-20,-39 20,39 0,-20 0,20 0,-40-20,21 20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1024" units="cm"/>
        </inkml:traceFormat>
        <inkml:channelProperties>
          <inkml:channelProperty channel="X" name="resolution" value="38" units="1/cm"/>
          <inkml:channelProperty channel="Y" name="resolution" value="37" units="1/cm"/>
        </inkml:channelProperties>
      </inkml:inkSource>
      <inkml:timestamp xml:id="ts0" timeString="2012-09-25T18:01:51.593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ransparency" value="170"/>
      <inkml:brushProperty name="tip" value="rectangle"/>
      <inkml:brushProperty name="rasterOp" value="maskPen"/>
      <inkml:brushProperty name="fitToCurve" value="1"/>
      <inkml:brushProperty name="ignorePressure" value="1"/>
    </inkml:brush>
  </inkml:definitions>
  <inkml:trace contextRef="#ctx0" brushRef="#br0">0 99,'0'-37,"20"37,-20 0,20 0,-20-36,39 36,-19 0,20 0,-20 0,20 0,-1 0,-19 0,0 0,-20 0,20 0,-20 0,39 0,-39 0,21 0,19 0,19 0,-39 0,20 0,-20 0,-20 0,0 0,0 0,20 0,19 0,-19 0,0 0,20 0,19 0,-19 0,20 0,-21 0,1 0,-40 0,40 0,-1 0,2 0,-1-18,39 18,-39 0,-20 0,19 0,-39 0,20 0,-20 0,40 0,-20 0,-1 0,21 0,20 0,-21 0,100 18,-58 0,-22 0,-39-18,20 0,-40 0,59 0,-39 0,20 0,-20 0,-1 0,1 0,0 0,-20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1024" units="cm"/>
        </inkml:traceFormat>
        <inkml:channelProperties>
          <inkml:channelProperty channel="X" name="resolution" value="38" units="1/cm"/>
          <inkml:channelProperty channel="Y" name="resolution" value="37" units="1/cm"/>
        </inkml:channelProperties>
      </inkml:inkSource>
      <inkml:timestamp xml:id="ts0" timeString="2012-09-25T18:01:55.421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ransparency" value="170"/>
      <inkml:brushProperty name="tip" value="rectangle"/>
      <inkml:brushProperty name="rasterOp" value="maskPen"/>
      <inkml:brushProperty name="fitToCurve" value="1"/>
      <inkml:brushProperty name="ignorePressure" value="1"/>
    </inkml:brush>
  </inkml:definitions>
  <inkml:trace contextRef="#ctx0" brushRef="#br0">0-1,'40'0,"59"0,-59 0,-20 0,19 0,-19 0,-20 0,20 0,0 0,39 0,-19 0,0 0,19 0,21 0,-60 0,-1 0,1 0,-20 0,20 0,0 0,-20 0,20 0,78 0,-39 0,-19 0,0 0,-20 0,-20 0,20 0,-1 0,-19 0,100 0,-81 0,21 0,20 0,-21 0,1 0,0 0,-20 0,-1 0,1 0,40 0,-21 0,21 0,-60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A1CC2B-F6E5-469B-AED6-5C3388DBF429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4E4932-A3FC-4C29-8F36-1FA6CFEB69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08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4E4932-A3FC-4C29-8F36-1FA6CFEB699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20000"/>
                <a:lumOff val="80000"/>
              </a:schemeClr>
            </a:gs>
            <a:gs pos="45000">
              <a:schemeClr val="accent1"/>
            </a:gs>
            <a:gs pos="81000">
              <a:schemeClr val="accent1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customXml" Target="../ink/ink2.xml"/><Relationship Id="rId4" Type="http://schemas.openxmlformats.org/officeDocument/2006/relationships/image" Target="../media/image5.e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2070001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předmětu Občanská výchova v 8. ročníku na základní škole praktické</a:t>
            </a:r>
          </a:p>
          <a:p>
            <a:r>
              <a:rPr lang="cs-CZ" dirty="0" smtClean="0"/>
              <a:t>Doba vzniku září 2012</a:t>
            </a:r>
          </a:p>
          <a:p>
            <a:r>
              <a:rPr lang="cs-CZ" dirty="0" smtClean="0"/>
              <a:t>Ověřeno 9. 11. 2012</a:t>
            </a:r>
          </a:p>
          <a:p>
            <a:r>
              <a:rPr lang="cs-CZ" dirty="0"/>
              <a:t>Ž</a:t>
            </a:r>
            <a:r>
              <a:rPr lang="cs-CZ" dirty="0" smtClean="0"/>
              <a:t>áci učivu porozuměli, spolupracovali, </a:t>
            </a:r>
            <a:r>
              <a:rPr lang="cs-CZ" smtClean="0"/>
              <a:t>úkoly splnili</a:t>
            </a:r>
            <a:endParaRPr lang="cs-CZ" dirty="0" smtClean="0"/>
          </a:p>
          <a:p>
            <a:r>
              <a:rPr lang="cs-CZ" dirty="0" smtClean="0"/>
              <a:t>Určeno pro procvičování učiva a práci s interaktivní tabulí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85852" y="2714620"/>
            <a:ext cx="666657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Občanský průkaz</a:t>
            </a:r>
            <a:endParaRPr lang="cs-CZ" sz="7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dokument používaný v České republice a na Slovensku.</a:t>
            </a:r>
          </a:p>
          <a:p>
            <a:r>
              <a:rPr lang="cs-CZ" dirty="0" smtClean="0"/>
              <a:t>OP slouží k prokazování totožnosti obyvatel a to nejenom v České republice, ale po celé Evropské unii.</a:t>
            </a:r>
          </a:p>
          <a:p>
            <a:r>
              <a:rPr lang="cs-CZ" dirty="0" smtClean="0"/>
              <a:t>Každý občanský průkaz má své speciální číslo  (číslo OP)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285852" y="428604"/>
            <a:ext cx="56255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Občanský průkaz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Fotku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Jméno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Příjmení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Datum narození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Místo narození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Rodné číslo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Místo trvalého pobytu (adresa)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034" y="500042"/>
            <a:ext cx="80218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Občanský průkaz obsahuje: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Věk 15 let</a:t>
            </a:r>
          </a:p>
          <a:p>
            <a:r>
              <a:rPr lang="cs-CZ" dirty="0" smtClean="0"/>
              <a:t>Občanství České republiky</a:t>
            </a:r>
          </a:p>
          <a:p>
            <a:r>
              <a:rPr lang="cs-CZ" dirty="0" smtClean="0"/>
              <a:t>Zažádat si o OP nejdříve 60 dnů před patnáctinami a nejpozději v den patnáctin</a:t>
            </a:r>
          </a:p>
          <a:p>
            <a:r>
              <a:rPr lang="cs-CZ" dirty="0" smtClean="0"/>
              <a:t>Vyplnit tiskopis a ten odevzdat s fotografií, rodným listem a dokladem o státním občanství na městském (obecním) úřadu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14348" y="428604"/>
            <a:ext cx="76143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je potřeba k získání OP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Občanské průkazy byly zavedeny v Československé republice už v roce 1919, ale nebyly povinné</a:t>
            </a:r>
          </a:p>
          <a:p>
            <a:r>
              <a:rPr lang="cs-CZ" dirty="0" smtClean="0"/>
              <a:t>Povinné OP jsou zde až od roku 1948</a:t>
            </a:r>
          </a:p>
          <a:p>
            <a:r>
              <a:rPr lang="cs-CZ" dirty="0" smtClean="0"/>
              <a:t>Vzhled OP se od roku 1948 změnil už 11 krát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14546" y="357166"/>
            <a:ext cx="34242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Historie OP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ID-card CZ 201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243882" cy="3290883"/>
          </a:xfrm>
          <a:prstGeom prst="rect">
            <a:avLst/>
          </a:prstGeom>
          <a:noFill/>
        </p:spPr>
      </p:pic>
      <p:pic>
        <p:nvPicPr>
          <p:cNvPr id="1028" name="Picture 4" descr="Soubor:ID-card CZ 200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" y="3286125"/>
            <a:ext cx="5210891" cy="357187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286789" y="1142984"/>
            <a:ext cx="28601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 r.2012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57818" y="3786190"/>
            <a:ext cx="28601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 r.2005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57818" y="4643446"/>
            <a:ext cx="28601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 r.2012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88916" y="2967335"/>
            <a:ext cx="458869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Cestovní pas</a:t>
            </a:r>
            <a:endParaRPr lang="cs-CZ" sz="6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cestovní dokument potřebný pro cestování mezi státy.</a:t>
            </a:r>
          </a:p>
          <a:p>
            <a:r>
              <a:rPr lang="cs-CZ" dirty="0" smtClean="0"/>
              <a:t>Je vydán každému občanovi České republiky bez ohledu na věk, ale u mladších 15 let musí o něj zažádat zákonný zástupce.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00232" y="357166"/>
            <a:ext cx="37861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Cestovní pas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Fotku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Jméno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Přímení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Rodné číslo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Státní občanství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Místo trvalého pobytu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42976" y="428604"/>
            <a:ext cx="65687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Cestovní pas obsahuje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Czech passport 2007 cov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357166"/>
            <a:ext cx="3924300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 mít 12-tiletý chlapec občanský průkaz?</a:t>
            </a:r>
          </a:p>
          <a:p>
            <a:r>
              <a:rPr lang="cs-CZ" dirty="0" smtClean="0"/>
              <a:t>Může mít 10-tiletá dívka cestovní pas?</a:t>
            </a:r>
          </a:p>
          <a:p>
            <a:r>
              <a:rPr lang="cs-CZ" dirty="0" smtClean="0"/>
              <a:t>Kdo vydává občanský průkaz?</a:t>
            </a:r>
          </a:p>
          <a:p>
            <a:r>
              <a:rPr lang="cs-CZ" dirty="0" smtClean="0"/>
              <a:t>Na území kterých států platí OP?</a:t>
            </a:r>
          </a:p>
          <a:p>
            <a:r>
              <a:rPr lang="cs-CZ" dirty="0" smtClean="0"/>
              <a:t>Kolikrát se od r. 1948 změnil vzhled OP?</a:t>
            </a:r>
          </a:p>
          <a:p>
            <a:r>
              <a:rPr lang="cs-CZ" dirty="0" smtClean="0"/>
              <a:t>Kdy nejpozději se žádá o OP a naopak kdy nejdříve?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57422" y="357166"/>
            <a:ext cx="32175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Menší kvíz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oubor:ID-card CZ 200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571480"/>
            <a:ext cx="5210891" cy="357187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714348" y="5286388"/>
            <a:ext cx="82264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Je tento OP stále platný?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8674" name="Ink 2"/>
              <p14:cNvContentPartPr>
                <a14:cpLocks xmlns:a14="http://schemas.microsoft.com/office/drawing/2010/main" noRot="1" noChangeAspect="1" noEditPoints="1" noChangeArrowheads="1" noChangeShapeType="1"/>
              </p14:cNvContentPartPr>
              <p14:nvPr/>
            </p14:nvContentPartPr>
            <p14:xfrm>
              <a:off x="3200400" y="2543175"/>
              <a:ext cx="1443038" cy="585788"/>
            </p14:xfrm>
          </p:contentPart>
        </mc:Choice>
        <mc:Fallback xmlns="">
          <p:pic>
            <p:nvPicPr>
              <p:cNvPr id="28674" name="Ink 2"/>
              <p:cNvPicPr>
                <a:picLocks noRot="1" noChangeAspect="1" noEditPoint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91053" y="2533837"/>
                <a:ext cx="1461732" cy="60446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8675" name="Ink 3"/>
              <p14:cNvContentPartPr>
                <a14:cpLocks xmlns:a14="http://schemas.microsoft.com/office/drawing/2010/main" noRot="1" noChangeAspect="1" noEditPoints="1" noChangeArrowheads="1" noChangeShapeType="1"/>
              </p14:cNvContentPartPr>
              <p14:nvPr/>
            </p14:nvContentPartPr>
            <p14:xfrm>
              <a:off x="3378200" y="2900363"/>
              <a:ext cx="730250" cy="36512"/>
            </p14:xfrm>
          </p:contentPart>
        </mc:Choice>
        <mc:Fallback xmlns="">
          <p:pic>
            <p:nvPicPr>
              <p:cNvPr id="28675" name="Ink 3"/>
              <p:cNvPicPr>
                <a:picLocks noRot="1" noChangeAspect="1" noEditPoint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362333" y="2841073"/>
                <a:ext cx="761984" cy="15475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8676" name="Ink 4"/>
              <p14:cNvContentPartPr>
                <a14:cpLocks xmlns:a14="http://schemas.microsoft.com/office/drawing/2010/main" noRot="1" noChangeAspect="1" noEditPoints="1" noChangeArrowheads="1" noChangeShapeType="1"/>
              </p14:cNvContentPartPr>
              <p14:nvPr/>
            </p14:nvContentPartPr>
            <p14:xfrm>
              <a:off x="3328988" y="2665413"/>
              <a:ext cx="557212" cy="1587"/>
            </p14:xfrm>
          </p:contentPart>
        </mc:Choice>
        <mc:Fallback xmlns="">
          <p:pic>
            <p:nvPicPr>
              <p:cNvPr id="28676" name="Ink 4"/>
              <p:cNvPicPr>
                <a:picLocks noRot="1" noChangeAspect="1" noEditPoint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0" y="0"/>
                <a:ext cx="557640" cy="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i="1" dirty="0" smtClean="0"/>
              <a:t>Wikipediahttp://cs.wikipedia.org/wiki/Soubor:ID-card_CZ_2005.jpg: the free encyclopedia</a:t>
            </a:r>
            <a:r>
              <a:rPr lang="en-US" sz="2000" dirty="0" smtClean="0"/>
              <a:t> [online]. San Francisco (CA): Wikimedia Foundation, 2001- [cit. 2012-10-14].</a:t>
            </a:r>
            <a:endParaRPr lang="cs-CZ" sz="2000" dirty="0" smtClean="0"/>
          </a:p>
          <a:p>
            <a:r>
              <a:rPr lang="en-US" sz="2000" i="1" dirty="0" smtClean="0"/>
              <a:t>Wikipediahttp://cs.wikipedia.org/wiki/Soubor:ID-card_CZ_2012.jpg: the free encyclopedia</a:t>
            </a:r>
            <a:r>
              <a:rPr lang="en-US" sz="2000" dirty="0" smtClean="0"/>
              <a:t> [online]. San Francisco (CA): Wikimedia Foundation, 2001- [cit. 2012-10-14].  </a:t>
            </a:r>
            <a:endParaRPr lang="cs-CZ" sz="2000" dirty="0" smtClean="0"/>
          </a:p>
          <a:p>
            <a:r>
              <a:rPr lang="en-US" sz="2000" i="1" dirty="0" smtClean="0"/>
              <a:t>Wikipediahttp://cs.wikipedia.org/wiki/Soubor:Czech_passport_2007_cover.jpg: the free encyclopedia</a:t>
            </a:r>
            <a:r>
              <a:rPr lang="en-US" sz="2000" dirty="0" smtClean="0"/>
              <a:t> [online]. San Francisco (CA): Wikimedia Foundation, 2001- [cit. 2012-10-14]. 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404</Words>
  <Application>Microsoft Office PowerPoint</Application>
  <PresentationFormat>Předvádění na obrazovce (4:3)</PresentationFormat>
  <Paragraphs>60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Jana Brákorová</cp:lastModifiedBy>
  <cp:revision>17</cp:revision>
  <dcterms:modified xsi:type="dcterms:W3CDTF">2012-11-13T07:41:07Z</dcterms:modified>
</cp:coreProperties>
</file>