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VY_32_INOVACE_14/08_Lékařská péče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Lékařská péče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27963B-886D-4AA7-82EF-F294C9E5DE48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6EE2C87-59FB-4DDE-B520-A971FC61640C}" type="presOf" srcId="{445C7998-7549-48B0-BD68-D4F0167F02E5}" destId="{4D19AB04-24FA-40C2-B203-52AE3D15E171}" srcOrd="1" destOrd="0" presId="urn:microsoft.com/office/officeart/2005/8/layout/target3"/>
    <dgm:cxn modelId="{9A15E4ED-49E1-4D7A-A494-2943836B8E69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60E04B1-0C61-482C-97C1-BC668BBD92ED}" type="presOf" srcId="{445C7998-7549-48B0-BD68-D4F0167F02E5}" destId="{BC35EE03-4121-4EF9-923D-7CB6D30D358D}" srcOrd="0" destOrd="0" presId="urn:microsoft.com/office/officeart/2005/8/layout/target3"/>
    <dgm:cxn modelId="{05701F13-2698-4C1A-926B-D6809224B799}" type="presOf" srcId="{019433A1-1324-4DE1-9E6F-32B851095F74}" destId="{A3817367-F2BC-482F-8832-FA00B51DCCF3}" srcOrd="0" destOrd="0" presId="urn:microsoft.com/office/officeart/2005/8/layout/target3"/>
    <dgm:cxn modelId="{8660F8B0-DD44-4DE1-98F2-B2A19F98BB6D}" type="presOf" srcId="{FBBFC3EA-9D9D-4F3A-BEA6-9C2C0E46BF20}" destId="{832BF48F-0145-4429-9E02-8FCA946CCE9E}" srcOrd="1" destOrd="0" presId="urn:microsoft.com/office/officeart/2005/8/layout/target3"/>
    <dgm:cxn modelId="{0696D8A2-865D-43FA-9833-59F09D87F42E}" type="presOf" srcId="{C73C7642-F245-4585-8F88-243F9FAEF6CA}" destId="{59F530CB-4999-43B3-A00D-6AB53886BD77}" srcOrd="1" destOrd="0" presId="urn:microsoft.com/office/officeart/2005/8/layout/target3"/>
    <dgm:cxn modelId="{2B88AA29-7E1B-4229-A356-CCC33237EEB4}" type="presOf" srcId="{019433A1-1324-4DE1-9E6F-32B851095F74}" destId="{E7297F21-D4FD-4A41-AE58-814D01A6B5E7}" srcOrd="1" destOrd="0" presId="urn:microsoft.com/office/officeart/2005/8/layout/target3"/>
    <dgm:cxn modelId="{9E2E511E-AADD-417A-A79F-14B7DAADD356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23593F9-6FB9-440B-9332-6B987595CD45}" type="presOf" srcId="{C73C7642-F245-4585-8F88-243F9FAEF6CA}" destId="{9A9B6F4F-B6FF-4F2D-B640-A8473E58952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636E8A2-13BC-4F57-9B8E-37F5D6D1BDD2}" type="presOf" srcId="{EBC41103-E2E5-4D48-9B4B-425520D3D098}" destId="{A27B6496-BF1B-4384-9217-9659064D5D6A}" srcOrd="1" destOrd="0" presId="urn:microsoft.com/office/officeart/2005/8/layout/target3"/>
    <dgm:cxn modelId="{B653E764-63F4-4C7A-BCA7-C00F591D366F}" type="presParOf" srcId="{71045F8C-00FA-488E-A7BD-E2E6753D979D}" destId="{3577EC6B-C980-4F34-8C69-4365E7B8FC8C}" srcOrd="0" destOrd="0" presId="urn:microsoft.com/office/officeart/2005/8/layout/target3"/>
    <dgm:cxn modelId="{BA021661-E664-46E5-9E5A-6F0929C23F3A}" type="presParOf" srcId="{71045F8C-00FA-488E-A7BD-E2E6753D979D}" destId="{6940EB87-DC1D-4BC3-9408-9AC2E1FFC039}" srcOrd="1" destOrd="0" presId="urn:microsoft.com/office/officeart/2005/8/layout/target3"/>
    <dgm:cxn modelId="{8D4F0A4A-8BC8-4863-A4F5-BD2C11B45CF5}" type="presParOf" srcId="{71045F8C-00FA-488E-A7BD-E2E6753D979D}" destId="{BC35EE03-4121-4EF9-923D-7CB6D30D358D}" srcOrd="2" destOrd="0" presId="urn:microsoft.com/office/officeart/2005/8/layout/target3"/>
    <dgm:cxn modelId="{44D88CB5-9D44-4DE1-9267-689C8936A36D}" type="presParOf" srcId="{71045F8C-00FA-488E-A7BD-E2E6753D979D}" destId="{C95EEA27-3CBF-4645-A92D-9D8AF5C1CBFC}" srcOrd="3" destOrd="0" presId="urn:microsoft.com/office/officeart/2005/8/layout/target3"/>
    <dgm:cxn modelId="{3EA04A00-01B9-4AD2-9AFB-A4EC51C54FC0}" type="presParOf" srcId="{71045F8C-00FA-488E-A7BD-E2E6753D979D}" destId="{851BB866-B6AE-4566-893F-4C635BA974FC}" srcOrd="4" destOrd="0" presId="urn:microsoft.com/office/officeart/2005/8/layout/target3"/>
    <dgm:cxn modelId="{B1697A73-F3F1-43B1-8AA5-84937B1860B6}" type="presParOf" srcId="{71045F8C-00FA-488E-A7BD-E2E6753D979D}" destId="{643EA938-EDE0-4533-ACCC-D2BD6F3A527C}" srcOrd="5" destOrd="0" presId="urn:microsoft.com/office/officeart/2005/8/layout/target3"/>
    <dgm:cxn modelId="{608208D8-13E5-40C6-AFFF-22225D11C372}" type="presParOf" srcId="{71045F8C-00FA-488E-A7BD-E2E6753D979D}" destId="{92F31B18-D66D-4CC7-89B9-378928DE877D}" srcOrd="6" destOrd="0" presId="urn:microsoft.com/office/officeart/2005/8/layout/target3"/>
    <dgm:cxn modelId="{1CC71655-C269-42AA-ACF2-DDBA787F2C43}" type="presParOf" srcId="{71045F8C-00FA-488E-A7BD-E2E6753D979D}" destId="{902074E1-B931-4618-97F1-FADBE82E9C3C}" srcOrd="7" destOrd="0" presId="urn:microsoft.com/office/officeart/2005/8/layout/target3"/>
    <dgm:cxn modelId="{9227E0E7-872E-4887-A0D8-6D849FC64A22}" type="presParOf" srcId="{71045F8C-00FA-488E-A7BD-E2E6753D979D}" destId="{A3817367-F2BC-482F-8832-FA00B51DCCF3}" srcOrd="8" destOrd="0" presId="urn:microsoft.com/office/officeart/2005/8/layout/target3"/>
    <dgm:cxn modelId="{2CB42F6D-5F6F-4099-93CF-D9C97489E629}" type="presParOf" srcId="{71045F8C-00FA-488E-A7BD-E2E6753D979D}" destId="{2DD79E57-A63E-47D4-A1AB-6DF333476AD4}" srcOrd="9" destOrd="0" presId="urn:microsoft.com/office/officeart/2005/8/layout/target3"/>
    <dgm:cxn modelId="{ABC087B0-69F6-4439-B4EC-FB9CF53C43CB}" type="presParOf" srcId="{71045F8C-00FA-488E-A7BD-E2E6753D979D}" destId="{648967D3-ED80-4214-8D87-4E7012561E4A}" srcOrd="10" destOrd="0" presId="urn:microsoft.com/office/officeart/2005/8/layout/target3"/>
    <dgm:cxn modelId="{E1E9AF9C-E37B-4879-B289-41378535530E}" type="presParOf" srcId="{71045F8C-00FA-488E-A7BD-E2E6753D979D}" destId="{9A9B6F4F-B6FF-4F2D-B640-A8473E589523}" srcOrd="11" destOrd="0" presId="urn:microsoft.com/office/officeart/2005/8/layout/target3"/>
    <dgm:cxn modelId="{0BF69CAD-3AD2-47B9-BE95-4DAE1110C935}" type="presParOf" srcId="{71045F8C-00FA-488E-A7BD-E2E6753D979D}" destId="{13BD0FAF-9F2C-4708-9E63-A8E8E5252943}" srcOrd="12" destOrd="0" presId="urn:microsoft.com/office/officeart/2005/8/layout/target3"/>
    <dgm:cxn modelId="{A732F764-56EE-4788-976F-922D3C1087C2}" type="presParOf" srcId="{71045F8C-00FA-488E-A7BD-E2E6753D979D}" destId="{6821E7C9-5E4B-45FA-8F82-01E6F26FAA25}" srcOrd="13" destOrd="0" presId="urn:microsoft.com/office/officeart/2005/8/layout/target3"/>
    <dgm:cxn modelId="{16E98933-2AFF-42DA-A19A-99E18519CEE6}" type="presParOf" srcId="{71045F8C-00FA-488E-A7BD-E2E6753D979D}" destId="{3BA01B75-849B-4716-8BCD-084A86FF328F}" srcOrd="14" destOrd="0" presId="urn:microsoft.com/office/officeart/2005/8/layout/target3"/>
    <dgm:cxn modelId="{74FA2A8D-CD75-4987-99A6-06CE44A52D5D}" type="presParOf" srcId="{71045F8C-00FA-488E-A7BD-E2E6753D979D}" destId="{4D19AB04-24FA-40C2-B203-52AE3D15E171}" srcOrd="15" destOrd="0" presId="urn:microsoft.com/office/officeart/2005/8/layout/target3"/>
    <dgm:cxn modelId="{21C180D2-E919-46BB-B551-9730FDE96B4B}" type="presParOf" srcId="{71045F8C-00FA-488E-A7BD-E2E6753D979D}" destId="{832BF48F-0145-4429-9E02-8FCA946CCE9E}" srcOrd="16" destOrd="0" presId="urn:microsoft.com/office/officeart/2005/8/layout/target3"/>
    <dgm:cxn modelId="{21E89171-315E-4C99-8273-B8CE25160DB4}" type="presParOf" srcId="{71045F8C-00FA-488E-A7BD-E2E6753D979D}" destId="{E7297F21-D4FD-4A41-AE58-814D01A6B5E7}" srcOrd="17" destOrd="0" presId="urn:microsoft.com/office/officeart/2005/8/layout/target3"/>
    <dgm:cxn modelId="{7393B1BA-98C6-474D-9934-1ECA22FF68AB}" type="presParOf" srcId="{71045F8C-00FA-488E-A7BD-E2E6753D979D}" destId="{59F530CB-4999-43B3-A00D-6AB53886BD77}" srcOrd="18" destOrd="0" presId="urn:microsoft.com/office/officeart/2005/8/layout/target3"/>
    <dgm:cxn modelId="{5353BBB6-3AA4-4FA9-A464-A568932E87B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VY_32_INOVACE_14/08_Lékařská péče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Lékařská péče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000">
              <a:schemeClr val="accent1">
                <a:tint val="66000"/>
                <a:satMod val="160000"/>
              </a:schemeClr>
            </a:gs>
            <a:gs pos="50000">
              <a:srgbClr val="00B050"/>
            </a:gs>
            <a:gs pos="1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10744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 v 8. ročníku na základní škole praktické</a:t>
            </a:r>
          </a:p>
          <a:p>
            <a:r>
              <a:rPr lang="cs-CZ" dirty="0" smtClean="0"/>
              <a:t>Doba vzniku září 2012</a:t>
            </a:r>
          </a:p>
          <a:p>
            <a:r>
              <a:rPr lang="cs-CZ" dirty="0" smtClean="0"/>
              <a:t>Ověřeno 23. 11. 2012</a:t>
            </a:r>
          </a:p>
          <a:p>
            <a:r>
              <a:rPr lang="cs-CZ" dirty="0" smtClean="0"/>
              <a:t>Žáci probíranému učivu porozuměli, </a:t>
            </a:r>
            <a:r>
              <a:rPr lang="cs-CZ" smtClean="0"/>
              <a:t>reagovali aktivně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14480" y="2857496"/>
            <a:ext cx="61135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Lékařská péče</a:t>
            </a:r>
            <a:endParaRPr lang="cs-CZ" sz="8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8" name="Picture 4" descr="C:\Documents and Settings\Janča\Local Settings\Temporary Internet Files\Content.IE5\3BT20GCE\MC9003341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816088"/>
            <a:ext cx="1714512" cy="2082429"/>
          </a:xfrm>
          <a:prstGeom prst="rect">
            <a:avLst/>
          </a:prstGeom>
          <a:noFill/>
        </p:spPr>
      </p:pic>
      <p:pic>
        <p:nvPicPr>
          <p:cNvPr id="1029" name="Picture 5" descr="C:\Documents and Settings\Janča\Local Settings\Temporary Internet Files\Content.IE5\NNUJOM58\MC9003341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928670"/>
            <a:ext cx="1815084" cy="1630375"/>
          </a:xfrm>
          <a:prstGeom prst="rect">
            <a:avLst/>
          </a:prstGeom>
          <a:noFill/>
        </p:spPr>
      </p:pic>
      <p:pic>
        <p:nvPicPr>
          <p:cNvPr id="1030" name="Picture 6" descr="C:\Documents and Settings\Janča\Local Settings\Temporary Internet Files\Content.IE5\ROKYSS5E\MC90033414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4572008"/>
            <a:ext cx="1306678" cy="1818742"/>
          </a:xfrm>
          <a:prstGeom prst="rect">
            <a:avLst/>
          </a:prstGeom>
          <a:noFill/>
        </p:spPr>
      </p:pic>
      <p:pic>
        <p:nvPicPr>
          <p:cNvPr id="9" name="Picture 7" descr="C:\Documents and Settings\Janča\Local Settings\Temporary Internet Files\Content.IE5\ZLTZ48P5\MC90033402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9520" y="4143380"/>
            <a:ext cx="1143914" cy="18132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Lékařská péče je u nás provozována ve státních a nestátních (soukromých, privátních) zdravotnických zařízeních, která mohou být: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Ambulantní</a:t>
            </a:r>
            <a:r>
              <a:rPr lang="cs-CZ" dirty="0" smtClean="0"/>
              <a:t>- ambulance pro docházející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Lůžková</a:t>
            </a:r>
            <a:r>
              <a:rPr lang="cs-CZ" dirty="0" smtClean="0"/>
              <a:t>- nemocnice, léčebné ústavy</a:t>
            </a:r>
          </a:p>
          <a:p>
            <a:endParaRPr lang="cs-CZ" dirty="0" smtClean="0"/>
          </a:p>
          <a:p>
            <a:r>
              <a:rPr lang="cs-CZ" dirty="0" smtClean="0"/>
              <a:t>Ambulance mívá čekárnu a ordinaci.</a:t>
            </a:r>
          </a:p>
          <a:p>
            <a:r>
              <a:rPr lang="cs-CZ" dirty="0" smtClean="0"/>
              <a:t>Lůžkové zařízení mívá kromě toho i pokoje pro ubytování pacientů.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Lékařskou péči lze rozdělit na základní a odbornou.</a:t>
            </a:r>
          </a:p>
          <a:p>
            <a:r>
              <a:rPr lang="cs-CZ" dirty="0" smtClean="0"/>
              <a:t>Obě jsou placeny buď prostřednictvím zdravotní pojišťovny nebo případně přímo pacientem.</a:t>
            </a:r>
          </a:p>
          <a:p>
            <a:r>
              <a:rPr lang="cs-CZ" dirty="0" smtClean="0"/>
              <a:t>Odborná péče je péče s různými specializovanými vyšetřeními  a zákroky- oční, ušní, krční, kožní, chirurgické, psychiatrické atd.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lékařskou péči zajišťují praktičtí lékaři pro dospělé, praktičtí lékaři pro děti a dorost, lékaři pro ženy a zubní lékaři.</a:t>
            </a:r>
          </a:p>
          <a:p>
            <a:r>
              <a:rPr lang="cs-CZ" dirty="0" smtClean="0"/>
              <a:t>Jejich úkolem je hlavně:</a:t>
            </a:r>
          </a:p>
          <a:p>
            <a:pPr>
              <a:buNone/>
            </a:pPr>
            <a:r>
              <a:rPr lang="cs-CZ" dirty="0" smtClean="0"/>
              <a:t>  -Léčebná pomoc při běžných nemocích a potížích</a:t>
            </a:r>
          </a:p>
          <a:p>
            <a:pPr>
              <a:buNone/>
            </a:pPr>
            <a:r>
              <a:rPr lang="cs-CZ" dirty="0" smtClean="0"/>
              <a:t>  -Provádění preventivních zdravotních prohlídek</a:t>
            </a:r>
          </a:p>
          <a:p>
            <a:pPr>
              <a:buNone/>
            </a:pPr>
            <a:r>
              <a:rPr lang="cs-CZ" dirty="0" smtClean="0"/>
              <a:t>  -Doporučování odborných vyšetření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Jaké máme 2 druhy lékařské péče?</a:t>
            </a:r>
          </a:p>
          <a:p>
            <a:r>
              <a:rPr lang="cs-CZ" dirty="0" smtClean="0"/>
              <a:t>Jaké máme 2 druhy zdravotních zařízení?</a:t>
            </a:r>
          </a:p>
          <a:p>
            <a:r>
              <a:rPr lang="cs-CZ" dirty="0" smtClean="0"/>
              <a:t>Jaké máme lékaře v základní péči?</a:t>
            </a:r>
          </a:p>
          <a:p>
            <a:r>
              <a:rPr lang="cs-CZ" dirty="0" smtClean="0"/>
              <a:t>Kým bývá placena lékařská péče?</a:t>
            </a:r>
          </a:p>
          <a:p>
            <a:r>
              <a:rPr lang="cs-CZ" dirty="0" smtClean="0"/>
              <a:t>Jaké máme aspoň 4 druhy odborné péče?</a:t>
            </a:r>
          </a:p>
          <a:p>
            <a:r>
              <a:rPr lang="cs-CZ" dirty="0" smtClean="0"/>
              <a:t>Co mívá ambulance?</a:t>
            </a:r>
          </a:p>
          <a:p>
            <a:r>
              <a:rPr lang="cs-CZ" dirty="0" smtClean="0"/>
              <a:t>Co má lůžkové zařízení na rozdíl od ambulance?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43174" y="428604"/>
            <a:ext cx="27038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Odpověz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263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kralikova</cp:lastModifiedBy>
  <cp:revision>17</cp:revision>
  <dcterms:modified xsi:type="dcterms:W3CDTF">2012-11-26T07:38:32Z</dcterms:modified>
</cp:coreProperties>
</file>