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68" r:id="rId4"/>
    <p:sldId id="270" r:id="rId5"/>
    <p:sldId id="271" r:id="rId6"/>
    <p:sldId id="267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har char="•"/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0000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45" autoAdjust="0"/>
    <p:restoredTop sz="94660"/>
  </p:normalViewPr>
  <p:slideViewPr>
    <p:cSldViewPr>
      <p:cViewPr>
        <p:scale>
          <a:sx n="70" d="100"/>
          <a:sy n="70" d="100"/>
        </p:scale>
        <p:origin x="-1458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90012" cy="90012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fld id="{DABE291F-8581-4D4F-933D-8F02963F74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5354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fld id="{A90A0061-89FB-48F3-B946-4659B9CCAE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203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0A9D90F-299B-4163-8FC4-848CFE7FBF67}" type="slidenum">
              <a:rPr lang="cs-CZ" sz="1200" smtClean="0"/>
              <a:pPr eaLnBrk="1" hangingPunct="1"/>
              <a:t>1</a:t>
            </a:fld>
            <a:endParaRPr lang="cs-CZ" sz="1200" smtClean="0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25BE16-3F28-47DE-96C5-58DFCB9E6AEB}" type="slidenum">
              <a:rPr lang="cs-CZ" sz="1200" smtClean="0"/>
              <a:pPr eaLnBrk="1" hangingPunct="1"/>
              <a:t>2</a:t>
            </a:fld>
            <a:endParaRPr lang="cs-CZ" sz="1200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FA62755-DC61-489E-9A7B-7D0E0864E766}" type="slidenum">
              <a:rPr lang="cs-CZ" sz="1200" smtClean="0"/>
              <a:pPr eaLnBrk="1" hangingPunct="1"/>
              <a:t>6</a:t>
            </a:fld>
            <a:endParaRPr lang="cs-CZ" sz="1200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1A738-758E-4E82-8AD2-6562F56388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6876339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6670C-B654-4B72-9C5B-372643C3BD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803342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69D5B-2DA2-4905-8B62-8890439A08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27236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06315-26F6-40A2-B85B-4CD7865772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763708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895BC-56A5-4C04-9BB5-AEAF714574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0899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A8A68-EBC0-4C5D-A5CA-781BE7B39D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573390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16CE9-5EF2-4254-8644-5E7166C2D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456746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B34876-7B25-4679-B234-3AE27FE77F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544001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A6269-D53A-4BEB-8F89-1B1D0B39B4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3592583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194F3-1397-4A0E-9D93-6CC24237F5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151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D0463-A8AB-4699-BDCB-37BD7BE7C0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348186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2ACC4-25D9-4E58-BDA4-0ED47406B6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926903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71073A-B6F5-4440-B2F7-90700B688C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167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r>
              <a:rPr lang="cs-CZ"/>
              <a:t>CZ.1.07/1.5.00/34.0448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FontTx/>
              <a:buNone/>
              <a:defRPr sz="1400"/>
            </a:lvl1pPr>
          </a:lstStyle>
          <a:p>
            <a:pPr>
              <a:defRPr/>
            </a:pPr>
            <a:fld id="{41C72E4D-9BB6-4D13-9371-CC93302537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</p:sldLayoutIdLst>
  <p:transition spd="slow"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3.jpeg"/><Relationship Id="rId26" Type="http://schemas.microsoft.com/office/2007/relationships/hdphoto" Target="../media/hdphoto9.wdp"/><Relationship Id="rId3" Type="http://schemas.microsoft.com/office/2007/relationships/hdphoto" Target="../media/hdphoto1.wdp"/><Relationship Id="rId21" Type="http://schemas.openxmlformats.org/officeDocument/2006/relationships/image" Target="../media/image15.jpeg"/><Relationship Id="rId7" Type="http://schemas.microsoft.com/office/2007/relationships/hdphoto" Target="../media/hdphoto3.wdp"/><Relationship Id="rId12" Type="http://schemas.openxmlformats.org/officeDocument/2006/relationships/image" Target="../media/image9.png"/><Relationship Id="rId17" Type="http://schemas.microsoft.com/office/2007/relationships/hdphoto" Target="../media/hdphoto7.wdp"/><Relationship Id="rId25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2.png"/><Relationship Id="rId20" Type="http://schemas.microsoft.com/office/2007/relationships/hdphoto" Target="../media/hdphoto8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microsoft.com/office/2007/relationships/hdphoto" Target="../media/hdphoto5.wdp"/><Relationship Id="rId24" Type="http://schemas.openxmlformats.org/officeDocument/2006/relationships/image" Target="../media/image18.png"/><Relationship Id="rId5" Type="http://schemas.microsoft.com/office/2007/relationships/hdphoto" Target="../media/hdphoto2.wdp"/><Relationship Id="rId15" Type="http://schemas.openxmlformats.org/officeDocument/2006/relationships/image" Target="../media/image11.png"/><Relationship Id="rId23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openxmlformats.org/officeDocument/2006/relationships/image" Target="../media/image14.png"/><Relationship Id="rId4" Type="http://schemas.openxmlformats.org/officeDocument/2006/relationships/image" Target="../media/image5.png"/><Relationship Id="rId9" Type="http://schemas.microsoft.com/office/2007/relationships/hdphoto" Target="../media/hdphoto4.wdp"/><Relationship Id="rId14" Type="http://schemas.microsoft.com/office/2007/relationships/hdphoto" Target="../media/hdphoto6.wdp"/><Relationship Id="rId22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400" smtClean="0"/>
              <a:t>CZ.1.07/1.5.00/34.0448</a:t>
            </a:r>
          </a:p>
        </p:txBody>
      </p:sp>
      <p:sp>
        <p:nvSpPr>
          <p:cNvPr id="3075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1517B79-4683-4D9F-81E4-181A47C9E620}" type="slidenum">
              <a:rPr lang="cs-CZ" sz="1400" smtClean="0"/>
              <a:pPr eaLnBrk="1" hangingPunct="1"/>
              <a:t>1</a:t>
            </a:fld>
            <a:endParaRPr lang="cs-CZ" sz="1400" smtClean="0"/>
          </a:p>
        </p:txBody>
      </p:sp>
      <p:sp>
        <p:nvSpPr>
          <p:cNvPr id="307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060575"/>
            <a:ext cx="7772400" cy="2178050"/>
          </a:xfrm>
        </p:spPr>
        <p:txBody>
          <a:bodyPr/>
          <a:lstStyle/>
          <a:p>
            <a:pPr eaLnBrk="1" hangingPunct="1"/>
            <a:r>
              <a:rPr lang="cs-CZ" sz="2800" smtClean="0"/>
              <a:t>Využití ICT pro rozvoj klíčových kompetencí</a:t>
            </a:r>
            <a:br>
              <a:rPr lang="cs-CZ" sz="2800" smtClean="0"/>
            </a:br>
            <a:r>
              <a:rPr lang="cs-CZ" sz="2800" smtClean="0"/>
              <a:t/>
            </a:r>
            <a:br>
              <a:rPr lang="cs-CZ" sz="2800" smtClean="0"/>
            </a:br>
            <a:r>
              <a:rPr lang="cs-CZ" sz="2800" smtClean="0"/>
              <a:t>CZ.1.07/1.5.00/34.0448</a:t>
            </a:r>
          </a:p>
        </p:txBody>
      </p:sp>
      <p:pic>
        <p:nvPicPr>
          <p:cNvPr id="3077" name="Picture 5" descr="LOGO Investice do rozvoje vzdělání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459788" y="3141663"/>
            <a:ext cx="468312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9" name="Rectangle 8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3080" name="Picture 11" descr="logo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549275"/>
            <a:ext cx="1733550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1" name="Text Box 12"/>
          <p:cNvSpPr txBox="1">
            <a:spLocks noChangeArrowheads="1"/>
          </p:cNvSpPr>
          <p:nvPr/>
        </p:nvSpPr>
        <p:spPr bwMode="auto">
          <a:xfrm>
            <a:off x="2195513" y="692150"/>
            <a:ext cx="6121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cs-CZ" sz="1800"/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2339975" y="549275"/>
            <a:ext cx="63373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cs-CZ" sz="1400"/>
              <a:t>Střední odborná škola elektrotechnická, Centrum odborné přípravy</a:t>
            </a:r>
            <a:br>
              <a:rPr lang="cs-CZ" sz="1400"/>
            </a:br>
            <a:r>
              <a:rPr lang="cs-CZ" sz="1400"/>
              <a:t>Zvolenovská 537, Hluboká nad Vltavou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zápatí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400" smtClean="0"/>
              <a:t>CZ.1.07/1.5.00/34.0448</a:t>
            </a:r>
          </a:p>
        </p:txBody>
      </p:sp>
      <p:sp>
        <p:nvSpPr>
          <p:cNvPr id="4099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CB4E38E-D131-41D0-9410-3516D8FA171E}" type="slidenum">
              <a:rPr lang="cs-CZ" sz="1400" smtClean="0"/>
              <a:pPr eaLnBrk="1" hangingPunct="1"/>
              <a:t>2</a:t>
            </a:fld>
            <a:endParaRPr lang="cs-CZ" sz="1400" smtClean="0"/>
          </a:p>
        </p:txBody>
      </p:sp>
      <p:sp>
        <p:nvSpPr>
          <p:cNvPr id="4100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2232025" y="1089025"/>
            <a:ext cx="5219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cs-CZ" sz="2000" dirty="0" smtClean="0">
                <a:solidFill>
                  <a:schemeClr val="tx2"/>
                </a:solidFill>
              </a:rPr>
              <a:t>Rozdělení PZTS na prvky</a:t>
            </a:r>
            <a:endParaRPr lang="cs-CZ" sz="2000" dirty="0">
              <a:solidFill>
                <a:schemeClr val="tx2"/>
              </a:solidFill>
            </a:endParaRPr>
          </a:p>
        </p:txBody>
      </p:sp>
      <p:graphicFrame>
        <p:nvGraphicFramePr>
          <p:cNvPr id="6230" name="Group 8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79609"/>
              </p:ext>
            </p:extLst>
          </p:nvPr>
        </p:nvGraphicFramePr>
        <p:xfrm>
          <a:off x="1403350" y="1700213"/>
          <a:ext cx="6697663" cy="3908445"/>
        </p:xfrm>
        <a:graphic>
          <a:graphicData uri="http://schemas.openxmlformats.org/drawingml/2006/table">
            <a:tbl>
              <a:tblPr/>
              <a:tblGrid>
                <a:gridCol w="2000250"/>
                <a:gridCol w="4697413"/>
              </a:tblGrid>
              <a:tr h="3603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CZ.1.07/1.5.00/34.0448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ICT-PG3-3/3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0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Střední odborná škola elektrotechnická, </a:t>
                      </a:r>
                      <a:b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Centrum odborné přípravy, </a:t>
                      </a:r>
                      <a:b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Zvolenovská 537, Hluboká nad Vltavou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Jan Kadlec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Poplachové zabezpečovací a tísňové systémy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12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Ročník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 ročník SOŠ a SOU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Datum tvorby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12.2.2013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Anotace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 s výkladem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07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Metodický pokyn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DUM pro seznámení s veškerými komponenty PZTS</a:t>
                      </a: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769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Pokud není uvedeno jinak, uvedený materiál je z vlastních zdrojů autora</a:t>
                      </a: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137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38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39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40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PZTS na prvky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E06315-26F6-40A2-B85B-4CD786577214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01484" y="1200292"/>
            <a:ext cx="5110694" cy="53122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Ústředny</a:t>
            </a:r>
            <a:endParaRPr lang="cs-CZ" dirty="0"/>
          </a:p>
          <a:p>
            <a:r>
              <a:rPr lang="cs-CZ" dirty="0" smtClean="0"/>
              <a:t> Perimetrická ochrana</a:t>
            </a:r>
          </a:p>
          <a:p>
            <a:r>
              <a:rPr lang="cs-CZ" dirty="0" smtClean="0"/>
              <a:t> Plášťová ochrana</a:t>
            </a:r>
          </a:p>
          <a:p>
            <a:r>
              <a:rPr lang="cs-CZ" dirty="0" smtClean="0"/>
              <a:t> Prostorová ochrana</a:t>
            </a:r>
          </a:p>
          <a:p>
            <a:r>
              <a:rPr lang="cs-CZ" dirty="0" smtClean="0"/>
              <a:t> Předmětová ochrana</a:t>
            </a:r>
          </a:p>
          <a:p>
            <a:r>
              <a:rPr lang="cs-CZ" dirty="0" smtClean="0"/>
              <a:t> Environmentální ochrana</a:t>
            </a:r>
          </a:p>
          <a:p>
            <a:r>
              <a:rPr lang="cs-CZ" dirty="0" smtClean="0"/>
              <a:t> Ovládání</a:t>
            </a:r>
          </a:p>
          <a:p>
            <a:r>
              <a:rPr lang="cs-CZ" dirty="0"/>
              <a:t> </a:t>
            </a:r>
            <a:r>
              <a:rPr lang="cs-CZ" dirty="0" smtClean="0"/>
              <a:t>Signalizace</a:t>
            </a:r>
          </a:p>
          <a:p>
            <a:r>
              <a:rPr lang="cs-CZ" dirty="0"/>
              <a:t> </a:t>
            </a:r>
            <a:r>
              <a:rPr lang="cs-CZ" dirty="0" smtClean="0"/>
              <a:t>Komunikátory</a:t>
            </a:r>
          </a:p>
        </p:txBody>
      </p:sp>
      <p:sp>
        <p:nvSpPr>
          <p:cNvPr id="4" name="Pravá složená závorka 3"/>
          <p:cNvSpPr/>
          <p:nvPr/>
        </p:nvSpPr>
        <p:spPr bwMode="auto">
          <a:xfrm>
            <a:off x="5562132" y="1898796"/>
            <a:ext cx="810108" cy="2700360"/>
          </a:xfrm>
          <a:prstGeom prst="rightBrace">
            <a:avLst>
              <a:gd name="adj1" fmla="val 48438"/>
              <a:gd name="adj2" fmla="val 61523"/>
            </a:avLst>
          </a:prstGeom>
          <a:gradFill flip="none" rotWithShape="1">
            <a:gsLst>
              <a:gs pos="0">
                <a:srgbClr val="FFFFCC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tx1"/>
              </a:gs>
            </a:gsLst>
            <a:lin ang="0" scaled="1"/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72240" y="2977090"/>
            <a:ext cx="19383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/>
              <a:t>Detektory</a:t>
            </a:r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400" smtClean="0"/>
              <a:t>CZ.1.07/1.5.00/34.0448</a:t>
            </a:r>
          </a:p>
        </p:txBody>
      </p:sp>
      <p:sp>
        <p:nvSpPr>
          <p:cNvPr id="8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</p:spTree>
    <p:extLst>
      <p:ext uri="{BB962C8B-B14F-4D97-AF65-F5344CB8AC3E}">
        <p14:creationId xmlns:p14="http://schemas.microsoft.com/office/powerpoint/2010/main" val="1803159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4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E06315-26F6-40A2-B85B-4CD786577214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detektorů dle umístění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 bwMode="auto">
          <a:xfrm>
            <a:off x="1691616" y="1898796"/>
            <a:ext cx="5850780" cy="3690492"/>
          </a:xfrm>
          <a:prstGeom prst="roundRect">
            <a:avLst>
              <a:gd name="adj" fmla="val 5573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 cap="flat" cmpd="sng" algn="ctr">
            <a:solidFill>
              <a:scrgbClr r="0" g="0" b="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Tvar L 7"/>
          <p:cNvSpPr/>
          <p:nvPr/>
        </p:nvSpPr>
        <p:spPr bwMode="auto">
          <a:xfrm>
            <a:off x="2681748" y="2618892"/>
            <a:ext cx="3330444" cy="2160288"/>
          </a:xfrm>
          <a:prstGeom prst="corner">
            <a:avLst>
              <a:gd name="adj1" fmla="val 46209"/>
              <a:gd name="adj2" fmla="val 59097"/>
            </a:avLst>
          </a:prstGeom>
          <a:solidFill>
            <a:srgbClr val="FFFFCC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21" name="Přímá spojnice 20"/>
          <p:cNvCxnSpPr/>
          <p:nvPr/>
        </p:nvCxnSpPr>
        <p:spPr bwMode="auto">
          <a:xfrm>
            <a:off x="2681748" y="2618892"/>
            <a:ext cx="630084" cy="540072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Přímá spojnice 22"/>
          <p:cNvCxnSpPr/>
          <p:nvPr/>
        </p:nvCxnSpPr>
        <p:spPr bwMode="auto">
          <a:xfrm flipV="1">
            <a:off x="3311832" y="2618892"/>
            <a:ext cx="630084" cy="540072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Přímá spojnice 24"/>
          <p:cNvCxnSpPr/>
          <p:nvPr/>
        </p:nvCxnSpPr>
        <p:spPr bwMode="auto">
          <a:xfrm>
            <a:off x="3311832" y="3158964"/>
            <a:ext cx="0" cy="1080144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Přímá spojnice 26"/>
          <p:cNvCxnSpPr/>
          <p:nvPr/>
        </p:nvCxnSpPr>
        <p:spPr bwMode="auto">
          <a:xfrm flipV="1">
            <a:off x="3311832" y="3744042"/>
            <a:ext cx="630084" cy="495066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Přímá spojnice 28"/>
          <p:cNvCxnSpPr/>
          <p:nvPr/>
        </p:nvCxnSpPr>
        <p:spPr bwMode="auto">
          <a:xfrm flipH="1">
            <a:off x="2681748" y="4239108"/>
            <a:ext cx="630084" cy="540072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1" name="Přímá spojnice 30"/>
          <p:cNvCxnSpPr>
            <a:endCxn id="8" idx="0"/>
          </p:cNvCxnSpPr>
          <p:nvPr/>
        </p:nvCxnSpPr>
        <p:spPr bwMode="auto">
          <a:xfrm>
            <a:off x="3311832" y="4239108"/>
            <a:ext cx="2700360" cy="40948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4" name="Tvar L 33"/>
          <p:cNvSpPr/>
          <p:nvPr/>
        </p:nvSpPr>
        <p:spPr bwMode="auto">
          <a:xfrm>
            <a:off x="2681748" y="2618892"/>
            <a:ext cx="3330444" cy="2160288"/>
          </a:xfrm>
          <a:prstGeom prst="corner">
            <a:avLst>
              <a:gd name="adj1" fmla="val 46209"/>
              <a:gd name="adj2" fmla="val 59097"/>
            </a:avLst>
          </a:prstGeom>
          <a:gradFill flip="none" rotWithShape="1">
            <a:gsLst>
              <a:gs pos="0">
                <a:srgbClr val="FFFFCC">
                  <a:shade val="30000"/>
                  <a:satMod val="115000"/>
                </a:srgbClr>
              </a:gs>
              <a:gs pos="50000">
                <a:srgbClr val="FFFFCC">
                  <a:shade val="67500"/>
                  <a:satMod val="115000"/>
                </a:srgbClr>
              </a:gs>
              <a:gs pos="100000">
                <a:srgbClr val="FFFF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cs-CZ" sz="3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6" name="Picture 2" descr="C:\Users\Jan Kadlec\AppData\Local\Microsoft\Windows\Temporary Internet Files\Content.IE5\LMYZA2W3\MC90035159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9721" y="3699036"/>
            <a:ext cx="884222" cy="891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791496" y="1158421"/>
            <a:ext cx="1733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/>
              <a:t>Perimetr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551315" y="1158420"/>
            <a:ext cx="1136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/>
              <a:t>Plášť</a:t>
            </a: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864236" y="1158418"/>
            <a:ext cx="15055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/>
              <a:t>Prostor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667447" y="1158417"/>
            <a:ext cx="1733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cs-CZ" dirty="0" smtClean="0"/>
              <a:t>Předmět</a:t>
            </a:r>
            <a:endParaRPr lang="cs-CZ" dirty="0"/>
          </a:p>
        </p:txBody>
      </p:sp>
      <p:sp>
        <p:nvSpPr>
          <p:cNvPr id="1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400" smtClean="0"/>
              <a:t>CZ.1.07/1.5.00/34.0448</a:t>
            </a:r>
          </a:p>
        </p:txBody>
      </p:sp>
      <p:sp>
        <p:nvSpPr>
          <p:cNvPr id="19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41663"/>
            <a:ext cx="433387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4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6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</p:spTree>
    <p:extLst>
      <p:ext uri="{BB962C8B-B14F-4D97-AF65-F5344CB8AC3E}">
        <p14:creationId xmlns:p14="http://schemas.microsoft.com/office/powerpoint/2010/main" val="32476372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34" grpId="0" animBg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lum bright="-6000"/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860800"/>
            <a:ext cx="2233613" cy="1966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70122" y1="84104" x2="70122" y2="84104"/>
                        <a14:foregroundMark x1="66159" y1="15896" x2="66159" y2="158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836613"/>
            <a:ext cx="1363663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844675"/>
            <a:ext cx="849312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678" r="100000">
                        <a14:foregroundMark x1="39933" y1="43624" x2="39933" y2="436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69" t="18733" r="31267" b="18871"/>
          <a:stretch>
            <a:fillRect/>
          </a:stretch>
        </p:blipFill>
        <p:spPr bwMode="auto">
          <a:xfrm>
            <a:off x="1547813" y="765175"/>
            <a:ext cx="503237" cy="71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0" cstate="print">
            <a:lum bright="-6000"/>
            <a:grayscl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57338"/>
            <a:ext cx="428625" cy="1008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2" cstate="print">
            <a:lum bright="-18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349500"/>
            <a:ext cx="601662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85577" y1="12805" x2="85577" y2="1280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500438"/>
            <a:ext cx="863600" cy="68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221163"/>
            <a:ext cx="822325" cy="108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 descr="TK-34K"/>
          <p:cNvPicPr>
            <a:picLocks noChangeAspect="1" noChangeArrowheads="1"/>
          </p:cNvPicPr>
          <p:nvPr/>
        </p:nvPicPr>
        <p:blipFill>
          <a:blip r:embed="rId16" cstate="print">
            <a:grayscl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836613"/>
            <a:ext cx="792163" cy="7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JA-80L"/>
          <p:cNvPicPr>
            <a:picLocks noChangeAspect="1" noChangeArrowheads="1"/>
          </p:cNvPicPr>
          <p:nvPr/>
        </p:nvPicPr>
        <p:blipFill>
          <a:blip r:embed="rId18" cstate="print">
            <a:lum bright="-6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916113"/>
            <a:ext cx="773112" cy="86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OS-3xx"/>
          <p:cNvPicPr>
            <a:picLocks noChangeAspect="1" noChangeArrowheads="1"/>
          </p:cNvPicPr>
          <p:nvPr/>
        </p:nvPicPr>
        <p:blipFill>
          <a:blip r:embed="rId19" cstate="print">
            <a:lum bright="-6000"/>
            <a:grayscl/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9735" b="100000" l="974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997200"/>
            <a:ext cx="1149350" cy="141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JA-80Y"/>
          <p:cNvPicPr>
            <a:picLocks noChangeAspect="1" noChangeArrowheads="1"/>
          </p:cNvPicPr>
          <p:nvPr/>
        </p:nvPicPr>
        <p:blipFill>
          <a:blip r:embed="rId21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797425"/>
            <a:ext cx="1525587" cy="79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7885113" y="4581525"/>
            <a:ext cx="8515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2400" b="1" dirty="0"/>
              <a:t>PCO</a:t>
            </a:r>
            <a:endParaRPr lang="cs-CZ" b="1" dirty="0"/>
          </a:p>
        </p:txBody>
      </p:sp>
      <p:sp>
        <p:nvSpPr>
          <p:cNvPr id="2078" name="AutoShape 30"/>
          <p:cNvSpPr>
            <a:spLocks noChangeArrowheads="1"/>
          </p:cNvSpPr>
          <p:nvPr/>
        </p:nvSpPr>
        <p:spPr bwMode="auto">
          <a:xfrm>
            <a:off x="250825" y="188913"/>
            <a:ext cx="2449513" cy="6264275"/>
          </a:xfrm>
          <a:prstGeom prst="roundRect">
            <a:avLst>
              <a:gd name="adj" fmla="val 16667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79" name="AutoShape 31"/>
          <p:cNvSpPr>
            <a:spLocks noChangeArrowheads="1"/>
          </p:cNvSpPr>
          <p:nvPr/>
        </p:nvSpPr>
        <p:spPr bwMode="auto">
          <a:xfrm>
            <a:off x="2843213" y="3500438"/>
            <a:ext cx="3889375" cy="2952750"/>
          </a:xfrm>
          <a:prstGeom prst="roundRect">
            <a:avLst>
              <a:gd name="adj" fmla="val 16667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80" name="AutoShape 32"/>
          <p:cNvSpPr>
            <a:spLocks noChangeArrowheads="1"/>
          </p:cNvSpPr>
          <p:nvPr/>
        </p:nvSpPr>
        <p:spPr bwMode="auto">
          <a:xfrm>
            <a:off x="2843213" y="188913"/>
            <a:ext cx="3889375" cy="3168650"/>
          </a:xfrm>
          <a:prstGeom prst="roundRect">
            <a:avLst>
              <a:gd name="adj" fmla="val 16667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81" name="AutoShape 33"/>
          <p:cNvSpPr>
            <a:spLocks noChangeArrowheads="1"/>
          </p:cNvSpPr>
          <p:nvPr/>
        </p:nvSpPr>
        <p:spPr bwMode="auto">
          <a:xfrm>
            <a:off x="6877050" y="188913"/>
            <a:ext cx="2016125" cy="6264275"/>
          </a:xfrm>
          <a:prstGeom prst="roundRect">
            <a:avLst>
              <a:gd name="adj" fmla="val 16667"/>
            </a:avLst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082" name="Picture 34"/>
          <p:cNvPicPr>
            <a:picLocks noChangeAspect="1" noChangeArrowheads="1"/>
          </p:cNvPicPr>
          <p:nvPr/>
        </p:nvPicPr>
        <p:blipFill>
          <a:blip r:embed="rId2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949950"/>
            <a:ext cx="1012825" cy="48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83" name="Text Box 35"/>
          <p:cNvSpPr txBox="1">
            <a:spLocks noChangeArrowheads="1"/>
          </p:cNvSpPr>
          <p:nvPr/>
        </p:nvSpPr>
        <p:spPr bwMode="auto">
          <a:xfrm>
            <a:off x="3016178" y="6025416"/>
            <a:ext cx="17091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2400" dirty="0"/>
              <a:t>230V/50Hz</a:t>
            </a:r>
            <a:endParaRPr lang="cs-CZ" dirty="0"/>
          </a:p>
        </p:txBody>
      </p:sp>
      <p:sp>
        <p:nvSpPr>
          <p:cNvPr id="2091" name="Line 43"/>
          <p:cNvSpPr>
            <a:spLocks noChangeShapeType="1"/>
          </p:cNvSpPr>
          <p:nvPr/>
        </p:nvSpPr>
        <p:spPr bwMode="auto">
          <a:xfrm>
            <a:off x="6372225" y="5229225"/>
            <a:ext cx="12239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94" name="Line 46"/>
          <p:cNvSpPr>
            <a:spLocks noChangeShapeType="1"/>
          </p:cNvSpPr>
          <p:nvPr/>
        </p:nvSpPr>
        <p:spPr bwMode="auto">
          <a:xfrm flipV="1">
            <a:off x="7596188" y="4724400"/>
            <a:ext cx="0" cy="5032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95" name="Line 47"/>
          <p:cNvSpPr>
            <a:spLocks noChangeShapeType="1"/>
          </p:cNvSpPr>
          <p:nvPr/>
        </p:nvSpPr>
        <p:spPr bwMode="auto">
          <a:xfrm>
            <a:off x="7596188" y="4724400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96" name="Line 48"/>
          <p:cNvSpPr>
            <a:spLocks noChangeShapeType="1"/>
          </p:cNvSpPr>
          <p:nvPr/>
        </p:nvSpPr>
        <p:spPr bwMode="auto">
          <a:xfrm>
            <a:off x="7019925" y="5229225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97" name="Line 49"/>
          <p:cNvSpPr>
            <a:spLocks noChangeShapeType="1"/>
          </p:cNvSpPr>
          <p:nvPr/>
        </p:nvSpPr>
        <p:spPr bwMode="auto">
          <a:xfrm>
            <a:off x="7019925" y="5876925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98" name="Line 50"/>
          <p:cNvSpPr>
            <a:spLocks noChangeShapeType="1"/>
          </p:cNvSpPr>
          <p:nvPr/>
        </p:nvSpPr>
        <p:spPr bwMode="auto">
          <a:xfrm>
            <a:off x="5219700" y="4076700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99" name="Line 51"/>
          <p:cNvSpPr>
            <a:spLocks noChangeShapeType="1"/>
          </p:cNvSpPr>
          <p:nvPr/>
        </p:nvSpPr>
        <p:spPr bwMode="auto">
          <a:xfrm flipV="1">
            <a:off x="7019925" y="1125538"/>
            <a:ext cx="0" cy="2951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0" name="Line 52"/>
          <p:cNvSpPr>
            <a:spLocks noChangeShapeType="1"/>
          </p:cNvSpPr>
          <p:nvPr/>
        </p:nvSpPr>
        <p:spPr bwMode="auto">
          <a:xfrm>
            <a:off x="7019925" y="1125538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1" name="Line 53"/>
          <p:cNvSpPr>
            <a:spLocks noChangeShapeType="1"/>
          </p:cNvSpPr>
          <p:nvPr/>
        </p:nvSpPr>
        <p:spPr bwMode="auto">
          <a:xfrm>
            <a:off x="7019925" y="2276475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2" name="Line 54"/>
          <p:cNvSpPr>
            <a:spLocks noChangeShapeType="1"/>
          </p:cNvSpPr>
          <p:nvPr/>
        </p:nvSpPr>
        <p:spPr bwMode="auto">
          <a:xfrm>
            <a:off x="7019925" y="3644900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3" name="Line 55"/>
          <p:cNvSpPr>
            <a:spLocks noChangeShapeType="1"/>
          </p:cNvSpPr>
          <p:nvPr/>
        </p:nvSpPr>
        <p:spPr bwMode="auto">
          <a:xfrm>
            <a:off x="4643438" y="5661025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4" name="Line 56"/>
          <p:cNvSpPr>
            <a:spLocks noChangeShapeType="1"/>
          </p:cNvSpPr>
          <p:nvPr/>
        </p:nvSpPr>
        <p:spPr bwMode="auto">
          <a:xfrm flipV="1">
            <a:off x="3635375" y="5734050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5" name="Line 57"/>
          <p:cNvSpPr>
            <a:spLocks noChangeShapeType="1"/>
          </p:cNvSpPr>
          <p:nvPr/>
        </p:nvSpPr>
        <p:spPr bwMode="auto">
          <a:xfrm>
            <a:off x="2195513" y="1052513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6" name="Line 58"/>
          <p:cNvSpPr>
            <a:spLocks noChangeShapeType="1"/>
          </p:cNvSpPr>
          <p:nvPr/>
        </p:nvSpPr>
        <p:spPr bwMode="auto">
          <a:xfrm>
            <a:off x="2555875" y="1052513"/>
            <a:ext cx="0" cy="34559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7" name="Line 59"/>
          <p:cNvSpPr>
            <a:spLocks noChangeShapeType="1"/>
          </p:cNvSpPr>
          <p:nvPr/>
        </p:nvSpPr>
        <p:spPr bwMode="auto">
          <a:xfrm>
            <a:off x="2555875" y="4508500"/>
            <a:ext cx="5032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8" name="Line 60"/>
          <p:cNvSpPr>
            <a:spLocks noChangeShapeType="1"/>
          </p:cNvSpPr>
          <p:nvPr/>
        </p:nvSpPr>
        <p:spPr bwMode="auto">
          <a:xfrm>
            <a:off x="1116013" y="2060575"/>
            <a:ext cx="14398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09" name="Line 61"/>
          <p:cNvSpPr>
            <a:spLocks noChangeShapeType="1"/>
          </p:cNvSpPr>
          <p:nvPr/>
        </p:nvSpPr>
        <p:spPr bwMode="auto">
          <a:xfrm>
            <a:off x="2195513" y="278130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10" name="Line 62"/>
          <p:cNvSpPr>
            <a:spLocks noChangeShapeType="1"/>
          </p:cNvSpPr>
          <p:nvPr/>
        </p:nvSpPr>
        <p:spPr bwMode="auto">
          <a:xfrm>
            <a:off x="1331913" y="3860800"/>
            <a:ext cx="12239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11" name="Line 63"/>
          <p:cNvSpPr>
            <a:spLocks noChangeShapeType="1"/>
          </p:cNvSpPr>
          <p:nvPr/>
        </p:nvSpPr>
        <p:spPr bwMode="auto">
          <a:xfrm flipH="1">
            <a:off x="2411413" y="4508500"/>
            <a:ext cx="1444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12" name="Text Box 64"/>
          <p:cNvSpPr txBox="1">
            <a:spLocks noChangeArrowheads="1"/>
          </p:cNvSpPr>
          <p:nvPr/>
        </p:nvSpPr>
        <p:spPr bwMode="auto">
          <a:xfrm>
            <a:off x="1042988" y="5949950"/>
            <a:ext cx="14618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2400" b="1" dirty="0"/>
              <a:t>TAMPER</a:t>
            </a:r>
            <a:endParaRPr lang="cs-CZ" b="1" dirty="0"/>
          </a:p>
        </p:txBody>
      </p:sp>
      <p:sp>
        <p:nvSpPr>
          <p:cNvPr id="2115" name="Line 67"/>
          <p:cNvSpPr>
            <a:spLocks noChangeShapeType="1"/>
          </p:cNvSpPr>
          <p:nvPr/>
        </p:nvSpPr>
        <p:spPr bwMode="auto">
          <a:xfrm>
            <a:off x="2555875" y="4508500"/>
            <a:ext cx="0" cy="1657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16" name="Line 68"/>
          <p:cNvSpPr>
            <a:spLocks noChangeShapeType="1"/>
          </p:cNvSpPr>
          <p:nvPr/>
        </p:nvSpPr>
        <p:spPr bwMode="auto">
          <a:xfrm>
            <a:off x="1403350" y="5589588"/>
            <a:ext cx="1152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17" name="Line 69"/>
          <p:cNvSpPr>
            <a:spLocks noChangeShapeType="1"/>
          </p:cNvSpPr>
          <p:nvPr/>
        </p:nvSpPr>
        <p:spPr bwMode="auto">
          <a:xfrm flipH="1">
            <a:off x="2195513" y="6165850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18" name="Text Box 70"/>
          <p:cNvSpPr txBox="1">
            <a:spLocks noChangeArrowheads="1"/>
          </p:cNvSpPr>
          <p:nvPr/>
        </p:nvSpPr>
        <p:spPr bwMode="auto">
          <a:xfrm>
            <a:off x="900113" y="260350"/>
            <a:ext cx="160653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2400" b="1" u="sng" dirty="0"/>
              <a:t>Detektory</a:t>
            </a:r>
            <a:endParaRPr lang="cs-CZ" b="1" u="sng" dirty="0"/>
          </a:p>
        </p:txBody>
      </p:sp>
      <p:sp>
        <p:nvSpPr>
          <p:cNvPr id="2119" name="Text Box 71"/>
          <p:cNvSpPr txBox="1">
            <a:spLocks noChangeArrowheads="1"/>
          </p:cNvSpPr>
          <p:nvPr/>
        </p:nvSpPr>
        <p:spPr bwMode="auto">
          <a:xfrm>
            <a:off x="3995738" y="260350"/>
            <a:ext cx="14830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2400" b="1" u="sng" dirty="0"/>
              <a:t>Ovládání</a:t>
            </a:r>
            <a:endParaRPr lang="cs-CZ" b="1" u="sng" dirty="0"/>
          </a:p>
        </p:txBody>
      </p:sp>
      <p:sp>
        <p:nvSpPr>
          <p:cNvPr id="2120" name="Text Box 72"/>
          <p:cNvSpPr txBox="1">
            <a:spLocks noChangeArrowheads="1"/>
          </p:cNvSpPr>
          <p:nvPr/>
        </p:nvSpPr>
        <p:spPr bwMode="auto">
          <a:xfrm>
            <a:off x="4140200" y="3573463"/>
            <a:ext cx="15199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2400" b="1" u="sng" dirty="0"/>
              <a:t>Ústředna</a:t>
            </a:r>
          </a:p>
        </p:txBody>
      </p:sp>
      <p:sp>
        <p:nvSpPr>
          <p:cNvPr id="2121" name="Text Box 73"/>
          <p:cNvSpPr txBox="1">
            <a:spLocks noChangeArrowheads="1"/>
          </p:cNvSpPr>
          <p:nvPr/>
        </p:nvSpPr>
        <p:spPr bwMode="auto">
          <a:xfrm>
            <a:off x="7380288" y="260350"/>
            <a:ext cx="138211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2400" b="1" u="sng" dirty="0"/>
              <a:t>Výstupy</a:t>
            </a:r>
            <a:endParaRPr lang="cs-CZ" b="1" u="sng" dirty="0"/>
          </a:p>
        </p:txBody>
      </p:sp>
      <p:sp>
        <p:nvSpPr>
          <p:cNvPr id="2122" name="Text Box 74"/>
          <p:cNvSpPr txBox="1">
            <a:spLocks noChangeArrowheads="1"/>
          </p:cNvSpPr>
          <p:nvPr/>
        </p:nvSpPr>
        <p:spPr bwMode="auto">
          <a:xfrm>
            <a:off x="3563938" y="4724400"/>
            <a:ext cx="12080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/>
              <a:t>ústředna PZTS</a:t>
            </a:r>
          </a:p>
        </p:txBody>
      </p:sp>
      <p:sp>
        <p:nvSpPr>
          <p:cNvPr id="2123" name="Text Box 75"/>
          <p:cNvSpPr txBox="1">
            <a:spLocks noChangeArrowheads="1"/>
          </p:cNvSpPr>
          <p:nvPr/>
        </p:nvSpPr>
        <p:spPr bwMode="auto">
          <a:xfrm>
            <a:off x="5219700" y="4581525"/>
            <a:ext cx="101123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 dirty="0"/>
              <a:t>komunikátor</a:t>
            </a:r>
          </a:p>
        </p:txBody>
      </p:sp>
      <p:sp>
        <p:nvSpPr>
          <p:cNvPr id="2124" name="Text Box 76"/>
          <p:cNvSpPr txBox="1">
            <a:spLocks noChangeArrowheads="1"/>
          </p:cNvSpPr>
          <p:nvPr/>
        </p:nvSpPr>
        <p:spPr bwMode="auto">
          <a:xfrm>
            <a:off x="5580063" y="6021388"/>
            <a:ext cx="4286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/>
              <a:t>aku</a:t>
            </a:r>
          </a:p>
        </p:txBody>
      </p:sp>
      <p:sp>
        <p:nvSpPr>
          <p:cNvPr id="2125" name="Text Box 77"/>
          <p:cNvSpPr txBox="1">
            <a:spLocks noChangeArrowheads="1"/>
          </p:cNvSpPr>
          <p:nvPr/>
        </p:nvSpPr>
        <p:spPr bwMode="auto">
          <a:xfrm>
            <a:off x="643768" y="823699"/>
            <a:ext cx="944489" cy="49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 dirty="0"/>
              <a:t>otevření</a:t>
            </a:r>
          </a:p>
          <a:p>
            <a:pPr>
              <a:buNone/>
            </a:pPr>
            <a:r>
              <a:rPr lang="cs-CZ" sz="1200" dirty="0" smtClean="0"/>
              <a:t>dveří, oken</a:t>
            </a:r>
            <a:endParaRPr lang="cs-CZ" sz="1200" dirty="0"/>
          </a:p>
        </p:txBody>
      </p:sp>
      <p:sp>
        <p:nvSpPr>
          <p:cNvPr id="2126" name="Text Box 78"/>
          <p:cNvSpPr txBox="1">
            <a:spLocks noChangeArrowheads="1"/>
          </p:cNvSpPr>
          <p:nvPr/>
        </p:nvSpPr>
        <p:spPr bwMode="auto">
          <a:xfrm>
            <a:off x="1187450" y="5373688"/>
            <a:ext cx="6746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 dirty="0"/>
              <a:t>tísňové</a:t>
            </a:r>
          </a:p>
        </p:txBody>
      </p:sp>
      <p:sp>
        <p:nvSpPr>
          <p:cNvPr id="2127" name="Text Box 79"/>
          <p:cNvSpPr txBox="1">
            <a:spLocks noChangeArrowheads="1"/>
          </p:cNvSpPr>
          <p:nvPr/>
        </p:nvSpPr>
        <p:spPr bwMode="auto">
          <a:xfrm>
            <a:off x="1116013" y="4508500"/>
            <a:ext cx="5461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/>
              <a:t>plynu</a:t>
            </a:r>
          </a:p>
        </p:txBody>
      </p:sp>
      <p:sp>
        <p:nvSpPr>
          <p:cNvPr id="2128" name="Text Box 80"/>
          <p:cNvSpPr txBox="1">
            <a:spLocks noChangeArrowheads="1"/>
          </p:cNvSpPr>
          <p:nvPr/>
        </p:nvSpPr>
        <p:spPr bwMode="auto">
          <a:xfrm>
            <a:off x="1187450" y="3644900"/>
            <a:ext cx="5635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/>
              <a:t>kouře</a:t>
            </a:r>
          </a:p>
        </p:txBody>
      </p:sp>
      <p:sp>
        <p:nvSpPr>
          <p:cNvPr id="2129" name="Text Box 81"/>
          <p:cNvSpPr txBox="1">
            <a:spLocks noChangeArrowheads="1"/>
          </p:cNvSpPr>
          <p:nvPr/>
        </p:nvSpPr>
        <p:spPr bwMode="auto">
          <a:xfrm>
            <a:off x="900113" y="2708275"/>
            <a:ext cx="68103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 dirty="0"/>
              <a:t>pohybu</a:t>
            </a:r>
          </a:p>
        </p:txBody>
      </p:sp>
      <p:sp>
        <p:nvSpPr>
          <p:cNvPr id="2130" name="Text Box 82"/>
          <p:cNvSpPr txBox="1">
            <a:spLocks noChangeArrowheads="1"/>
          </p:cNvSpPr>
          <p:nvPr/>
        </p:nvSpPr>
        <p:spPr bwMode="auto">
          <a:xfrm>
            <a:off x="1042988" y="1844675"/>
            <a:ext cx="9112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1200"/>
              <a:t>rozbití skla</a:t>
            </a:r>
          </a:p>
        </p:txBody>
      </p:sp>
      <p:sp>
        <p:nvSpPr>
          <p:cNvPr id="2131" name="Text Box 83"/>
          <p:cNvSpPr txBox="1">
            <a:spLocks noChangeArrowheads="1"/>
          </p:cNvSpPr>
          <p:nvPr/>
        </p:nvSpPr>
        <p:spPr bwMode="auto">
          <a:xfrm>
            <a:off x="4356100" y="2276475"/>
            <a:ext cx="8921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200" dirty="0"/>
              <a:t>klávesnice</a:t>
            </a:r>
          </a:p>
        </p:txBody>
      </p:sp>
      <p:sp>
        <p:nvSpPr>
          <p:cNvPr id="2132" name="Text Box 84"/>
          <p:cNvSpPr txBox="1">
            <a:spLocks noChangeArrowheads="1"/>
          </p:cNvSpPr>
          <p:nvPr/>
        </p:nvSpPr>
        <p:spPr bwMode="auto">
          <a:xfrm>
            <a:off x="7451725" y="2349500"/>
            <a:ext cx="603050" cy="49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200" dirty="0"/>
              <a:t>vnitřní</a:t>
            </a:r>
          </a:p>
          <a:p>
            <a:pPr>
              <a:buNone/>
            </a:pPr>
            <a:r>
              <a:rPr lang="cs-CZ" sz="1200" dirty="0"/>
              <a:t>siréna</a:t>
            </a:r>
          </a:p>
        </p:txBody>
      </p:sp>
      <p:sp>
        <p:nvSpPr>
          <p:cNvPr id="2133" name="Text Box 85"/>
          <p:cNvSpPr txBox="1">
            <a:spLocks noChangeArrowheads="1"/>
          </p:cNvSpPr>
          <p:nvPr/>
        </p:nvSpPr>
        <p:spPr bwMode="auto">
          <a:xfrm>
            <a:off x="5795963" y="1773238"/>
            <a:ext cx="678391" cy="49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200" dirty="0"/>
              <a:t>mobilní</a:t>
            </a:r>
          </a:p>
          <a:p>
            <a:pPr>
              <a:buNone/>
            </a:pPr>
            <a:r>
              <a:rPr lang="cs-CZ" sz="1200" dirty="0"/>
              <a:t>telefon</a:t>
            </a:r>
          </a:p>
        </p:txBody>
      </p:sp>
      <p:sp>
        <p:nvSpPr>
          <p:cNvPr id="2134" name="Text Box 86"/>
          <p:cNvSpPr txBox="1">
            <a:spLocks noChangeArrowheads="1"/>
          </p:cNvSpPr>
          <p:nvPr/>
        </p:nvSpPr>
        <p:spPr bwMode="auto">
          <a:xfrm>
            <a:off x="3059113" y="1628775"/>
            <a:ext cx="498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200" dirty="0"/>
              <a:t>D.O.</a:t>
            </a:r>
          </a:p>
        </p:txBody>
      </p:sp>
      <p:sp>
        <p:nvSpPr>
          <p:cNvPr id="2137" name="Text Box 89"/>
          <p:cNvSpPr txBox="1">
            <a:spLocks noChangeArrowheads="1"/>
          </p:cNvSpPr>
          <p:nvPr/>
        </p:nvSpPr>
        <p:spPr bwMode="auto">
          <a:xfrm>
            <a:off x="7956550" y="981075"/>
            <a:ext cx="942887" cy="49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200" dirty="0"/>
              <a:t>zábleskový</a:t>
            </a:r>
          </a:p>
          <a:p>
            <a:pPr>
              <a:buNone/>
            </a:pPr>
            <a:r>
              <a:rPr lang="cs-CZ" sz="1200" dirty="0"/>
              <a:t>maják</a:t>
            </a:r>
          </a:p>
        </p:txBody>
      </p:sp>
      <p:sp>
        <p:nvSpPr>
          <p:cNvPr id="2138" name="Text Box 90"/>
          <p:cNvSpPr txBox="1">
            <a:spLocks noChangeArrowheads="1"/>
          </p:cNvSpPr>
          <p:nvPr/>
        </p:nvSpPr>
        <p:spPr bwMode="auto">
          <a:xfrm>
            <a:off x="8101013" y="3357563"/>
            <a:ext cx="798617" cy="49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200" dirty="0"/>
              <a:t>venkovní</a:t>
            </a:r>
          </a:p>
          <a:p>
            <a:pPr>
              <a:buNone/>
            </a:pPr>
            <a:r>
              <a:rPr lang="cs-CZ" sz="1200" dirty="0"/>
              <a:t>siréna</a:t>
            </a:r>
          </a:p>
        </p:txBody>
      </p:sp>
      <p:sp>
        <p:nvSpPr>
          <p:cNvPr id="2139" name="Text Box 91"/>
          <p:cNvSpPr txBox="1">
            <a:spLocks noChangeArrowheads="1"/>
          </p:cNvSpPr>
          <p:nvPr/>
        </p:nvSpPr>
        <p:spPr bwMode="auto">
          <a:xfrm>
            <a:off x="7956550" y="5661025"/>
            <a:ext cx="678391" cy="4985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200" dirty="0"/>
              <a:t>mobilní</a:t>
            </a:r>
          </a:p>
          <a:p>
            <a:pPr>
              <a:buNone/>
            </a:pPr>
            <a:r>
              <a:rPr lang="cs-CZ" sz="1200" dirty="0"/>
              <a:t>telefon</a:t>
            </a:r>
          </a:p>
        </p:txBody>
      </p:sp>
      <p:sp>
        <p:nvSpPr>
          <p:cNvPr id="2140" name="Line 92"/>
          <p:cNvSpPr>
            <a:spLocks noChangeShapeType="1"/>
          </p:cNvSpPr>
          <p:nvPr/>
        </p:nvSpPr>
        <p:spPr bwMode="auto">
          <a:xfrm>
            <a:off x="4140200" y="3213100"/>
            <a:ext cx="0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41" name="Line 93"/>
          <p:cNvSpPr>
            <a:spLocks noChangeShapeType="1"/>
          </p:cNvSpPr>
          <p:nvPr/>
        </p:nvSpPr>
        <p:spPr bwMode="auto">
          <a:xfrm>
            <a:off x="4140200" y="3213100"/>
            <a:ext cx="19446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42" name="Line 94"/>
          <p:cNvSpPr>
            <a:spLocks noChangeShapeType="1"/>
          </p:cNvSpPr>
          <p:nvPr/>
        </p:nvSpPr>
        <p:spPr bwMode="auto">
          <a:xfrm flipV="1">
            <a:off x="6084888" y="2997200"/>
            <a:ext cx="0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43" name="Line 95"/>
          <p:cNvSpPr>
            <a:spLocks noChangeShapeType="1"/>
          </p:cNvSpPr>
          <p:nvPr/>
        </p:nvSpPr>
        <p:spPr bwMode="auto">
          <a:xfrm flipV="1">
            <a:off x="4787900" y="2565400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44" name="Line 96"/>
          <p:cNvSpPr>
            <a:spLocks noChangeShapeType="1"/>
          </p:cNvSpPr>
          <p:nvPr/>
        </p:nvSpPr>
        <p:spPr bwMode="auto">
          <a:xfrm flipH="1" flipV="1">
            <a:off x="3563938" y="3213100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145" name="Line 97"/>
          <p:cNvSpPr>
            <a:spLocks noChangeShapeType="1"/>
          </p:cNvSpPr>
          <p:nvPr/>
        </p:nvSpPr>
        <p:spPr bwMode="auto">
          <a:xfrm flipH="1" flipV="1">
            <a:off x="3563938" y="27813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7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487081"/>
            <a:ext cx="2895600" cy="476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400" smtClean="0"/>
              <a:t>CZ.1.07/1.5.00/34.0448</a:t>
            </a:r>
          </a:p>
        </p:txBody>
      </p:sp>
      <p:sp>
        <p:nvSpPr>
          <p:cNvPr id="74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532813" y="3111761"/>
            <a:ext cx="433387" cy="287337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5" name="AutoShape 80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11760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81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550581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82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550581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8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550581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  <p:pic>
        <p:nvPicPr>
          <p:cNvPr id="1026" name="Picture 2" descr="C:\Users\Jan Kadlec\AppData\Local\Microsoft\Windows\Temporary Internet Files\Content.IE5\LMYZA2W3\MC900441332[1].pn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251" y="5550279"/>
            <a:ext cx="792162" cy="792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an Kadlec\AppData\Local\Microsoft\Windows\Temporary Internet Files\Content.IE5\LMYZA2W3\MC900441332[1].pn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510" y="2280444"/>
            <a:ext cx="716756" cy="716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100000">
                        <a14:foregroundMark x1="49409" y1="50334" x2="49409" y2="50334"/>
                        <a14:foregroundMark x1="39864" y1="58906" x2="39864" y2="58906"/>
                        <a14:foregroundMark x1="74045" y1="23587" x2="74045" y2="235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57" y="5043190"/>
            <a:ext cx="1230643" cy="91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2327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00"/>
                            </p:stCondLst>
                            <p:childTnLst>
                              <p:par>
                                <p:cTn id="9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5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2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2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500"/>
                                        <p:tgtEl>
                                          <p:spTgt spid="2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500"/>
                                        <p:tgtEl>
                                          <p:spTgt spid="2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8" dur="500"/>
                                        <p:tgtEl>
                                          <p:spTgt spid="2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1" dur="5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2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2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0" dur="500"/>
                                        <p:tgtEl>
                                          <p:spTgt spid="2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00"/>
                            </p:stCondLst>
                            <p:childTnLst>
                              <p:par>
                                <p:cTn id="1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2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9" dur="2000"/>
                                        <p:tgtEl>
                                          <p:spTgt spid="2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000"/>
                            </p:stCondLst>
                            <p:childTnLst>
                              <p:par>
                                <p:cTn id="1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3" dur="2000"/>
                                        <p:tgtEl>
                                          <p:spTgt spid="2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7000"/>
                            </p:stCondLst>
                            <p:childTnLst>
                              <p:par>
                                <p:cTn id="1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2000"/>
                                        <p:tgtEl>
                                          <p:spTgt spid="2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9000"/>
                            </p:stCondLst>
                            <p:childTnLst>
                              <p:par>
                                <p:cTn id="16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0" dur="2000"/>
                                        <p:tgtEl>
                                          <p:spTgt spid="2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2000"/>
                                        <p:tgtEl>
                                          <p:spTgt spid="2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8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3" dur="2000"/>
                                        <p:tgtEl>
                                          <p:spTgt spid="2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2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500"/>
                            </p:stCondLst>
                            <p:childTnLst>
                              <p:par>
                                <p:cTn id="1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000"/>
                                        <p:tgtEl>
                                          <p:spTgt spid="2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2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2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2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2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2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2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2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000"/>
                                        <p:tgtEl>
                                          <p:spTgt spid="2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2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2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2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2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4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500"/>
                                        <p:tgtEl>
                                          <p:spTgt spid="2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4" dur="500"/>
                                        <p:tgtEl>
                                          <p:spTgt spid="2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2500"/>
                            </p:stCondLst>
                            <p:childTnLst>
                              <p:par>
                                <p:cTn id="2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8" dur="500"/>
                                        <p:tgtEl>
                                          <p:spTgt spid="2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6" dur="500"/>
                                        <p:tgtEl>
                                          <p:spTgt spid="2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9" dur="5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00"/>
                                        <p:tgtEl>
                                          <p:spTgt spid="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0"/>
                                        <p:tgtEl>
                                          <p:spTgt spid="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500"/>
                                        <p:tgtEl>
                                          <p:spTgt spid="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500"/>
                            </p:stCondLst>
                            <p:childTnLst>
                              <p:par>
                                <p:cTn id="2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2" dur="2000"/>
                                        <p:tgtEl>
                                          <p:spTgt spid="2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500"/>
                            </p:stCondLst>
                            <p:childTnLst>
                              <p:par>
                                <p:cTn id="2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2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2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2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3500"/>
                            </p:stCondLst>
                            <p:childTnLst>
                              <p:par>
                                <p:cTn id="28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2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2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2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4000"/>
                            </p:stCondLst>
                            <p:childTnLst>
                              <p:par>
                                <p:cTn id="2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2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1000"/>
                                        <p:tgtEl>
                                          <p:spTgt spid="20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 fill="hold"/>
                                        <p:tgtEl>
                                          <p:spTgt spid="2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1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1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8" dur="1000"/>
                                        <p:tgtEl>
                                          <p:spTgt spid="2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9" dur="1000" fill="hold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1000" fill="hold"/>
                                        <p:tgtEl>
                                          <p:spTgt spid="2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1000"/>
                                        <p:tgtEl>
                                          <p:spTgt spid="20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4" dur="1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1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5000"/>
                            </p:stCondLst>
                            <p:childTnLst>
                              <p:par>
                                <p:cTn id="3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9" dur="2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7000"/>
                            </p:stCondLst>
                            <p:childTnLst>
                              <p:par>
                                <p:cTn id="3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3" dur="2000"/>
                                        <p:tgtEl>
                                          <p:spTgt spid="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" grpId="0"/>
      <p:bldP spid="2078" grpId="0" animBg="1"/>
      <p:bldP spid="2079" grpId="0" animBg="1"/>
      <p:bldP spid="2080" grpId="0" animBg="1"/>
      <p:bldP spid="2081" grpId="0" animBg="1"/>
      <p:bldP spid="2083" grpId="0"/>
      <p:bldP spid="2091" grpId="0" animBg="1"/>
      <p:bldP spid="2094" grpId="0" animBg="1"/>
      <p:bldP spid="2095" grpId="0" animBg="1"/>
      <p:bldP spid="2096" grpId="0" animBg="1"/>
      <p:bldP spid="2097" grpId="0" animBg="1"/>
      <p:bldP spid="2098" grpId="0" animBg="1"/>
      <p:bldP spid="2099" grpId="0" animBg="1"/>
      <p:bldP spid="2100" grpId="0" animBg="1"/>
      <p:bldP spid="2101" grpId="0" animBg="1"/>
      <p:bldP spid="2102" grpId="0" animBg="1"/>
      <p:bldP spid="2103" grpId="0" animBg="1"/>
      <p:bldP spid="2104" grpId="0" animBg="1"/>
      <p:bldP spid="2105" grpId="0" animBg="1"/>
      <p:bldP spid="2106" grpId="0" animBg="1"/>
      <p:bldP spid="2107" grpId="0" animBg="1"/>
      <p:bldP spid="2108" grpId="0" animBg="1"/>
      <p:bldP spid="2109" grpId="0" animBg="1"/>
      <p:bldP spid="2110" grpId="0" animBg="1"/>
      <p:bldP spid="2111" grpId="0" animBg="1"/>
      <p:bldP spid="2112" grpId="0"/>
      <p:bldP spid="2115" grpId="0" animBg="1"/>
      <p:bldP spid="2116" grpId="0" animBg="1"/>
      <p:bldP spid="2117" grpId="0" animBg="1"/>
      <p:bldP spid="2118" grpId="0"/>
      <p:bldP spid="2119" grpId="0"/>
      <p:bldP spid="2120" grpId="0"/>
      <p:bldP spid="2121" grpId="0"/>
      <p:bldP spid="2122" grpId="0"/>
      <p:bldP spid="2123" grpId="0"/>
      <p:bldP spid="2124" grpId="0"/>
      <p:bldP spid="2125" grpId="0"/>
      <p:bldP spid="2126" grpId="0"/>
      <p:bldP spid="2127" grpId="0"/>
      <p:bldP spid="2128" grpId="0"/>
      <p:bldP spid="2129" grpId="0"/>
      <p:bldP spid="2130" grpId="0"/>
      <p:bldP spid="2131" grpId="0"/>
      <p:bldP spid="2132" grpId="0"/>
      <p:bldP spid="2133" grpId="0"/>
      <p:bldP spid="2134" grpId="0"/>
      <p:bldP spid="2137" grpId="0"/>
      <p:bldP spid="2138" grpId="0"/>
      <p:bldP spid="2139" grpId="0"/>
      <p:bldP spid="2140" grpId="0" animBg="1"/>
      <p:bldP spid="2141" grpId="0" animBg="1"/>
      <p:bldP spid="2142" grpId="0" animBg="1"/>
      <p:bldP spid="2143" grpId="0" animBg="1"/>
      <p:bldP spid="2144" grpId="0" animBg="1"/>
      <p:bldP spid="21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zápatí 5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z="1400" smtClean="0"/>
              <a:t>CZ.1.07/1.5.00/34.0448</a:t>
            </a:r>
          </a:p>
        </p:txBody>
      </p:sp>
      <p:sp>
        <p:nvSpPr>
          <p:cNvPr id="9219" name="Zástupný symbol pro číslo snímku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2439CDF-2B6B-4C7E-8D1F-AA044ED29E25}" type="slidenum">
              <a:rPr lang="cs-CZ" sz="1400" smtClean="0"/>
              <a:pPr eaLnBrk="1" hangingPunct="1"/>
              <a:t>6</a:t>
            </a:fld>
            <a:endParaRPr lang="cs-CZ" sz="1400" smtClean="0"/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0" y="2800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9221" name="AutoShape 4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9388" y="3141663"/>
            <a:ext cx="433387" cy="287337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2" name="AutoShape 5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179388" y="6308725"/>
            <a:ext cx="431800" cy="287338"/>
          </a:xfrm>
          <a:prstGeom prst="actionButtonBeginning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3" name="AutoShape 6">
            <a:hlinkClick r:id="" action="ppaction://hlinkshowjump?jump=lastslide" highlightClick="1"/>
          </p:cNvPr>
          <p:cNvSpPr>
            <a:spLocks noChangeArrowheads="1"/>
          </p:cNvSpPr>
          <p:nvPr/>
        </p:nvSpPr>
        <p:spPr bwMode="auto">
          <a:xfrm>
            <a:off x="684213" y="6308725"/>
            <a:ext cx="431800" cy="287338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4" name="AutoShape 7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1619250" y="6308725"/>
            <a:ext cx="504825" cy="287338"/>
          </a:xfrm>
          <a:prstGeom prst="actionButtonBlank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cs-CZ" sz="1000">
                <a:solidFill>
                  <a:schemeClr val="hlink"/>
                </a:solidFill>
              </a:rPr>
              <a:t>Zpět</a:t>
            </a:r>
          </a:p>
        </p:txBody>
      </p:sp>
      <p:sp>
        <p:nvSpPr>
          <p:cNvPr id="9225" name="Rectangle 10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998538"/>
            <a:ext cx="6913563" cy="4014787"/>
          </a:xfrm>
        </p:spPr>
        <p:txBody>
          <a:bodyPr/>
          <a:lstStyle/>
          <a:p>
            <a:pPr eaLnBrk="1" hangingPunct="1"/>
            <a:r>
              <a:rPr lang="cs-CZ" sz="2000" b="1" dirty="0" smtClean="0"/>
              <a:t>Seznam literatury a pramenů</a:t>
            </a:r>
          </a:p>
          <a:p>
            <a:pPr eaLnBrk="1" hangingPunct="1"/>
            <a:r>
              <a:rPr lang="cs-CZ" sz="1800" b="1" dirty="0" smtClean="0">
                <a:solidFill>
                  <a:srgbClr val="002060"/>
                </a:solidFill>
              </a:rPr>
              <a:t>Materiály jsou určeny pro bezplatné používání pro potřeby výuky a vzdělávání na všech typech škol a školských zařízení. Jakékoliv další využití podléhá autorskému zákonu.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r>
              <a:rPr lang="cs-CZ" sz="2000" b="1" dirty="0" smtClean="0">
                <a:solidFill>
                  <a:srgbClr val="002060"/>
                </a:solidFill>
              </a:rPr>
              <a:t>Použité zdroje:</a:t>
            </a:r>
          </a:p>
          <a:p>
            <a:pPr lvl="1" eaLnBrk="1" hangingPunct="1"/>
            <a:r>
              <a:rPr lang="cs-CZ" sz="1600" b="1" dirty="0" smtClean="0">
                <a:solidFill>
                  <a:srgbClr val="002060"/>
                </a:solidFill>
              </a:rPr>
              <a:t>Objekty použité k vytvoření tohoto učebního materiálu je vlastní tvorba autora a knihovna klipart Microsoft Office</a:t>
            </a:r>
          </a:p>
          <a:p>
            <a:pPr lvl="1" eaLnBrk="1" hangingPunct="1"/>
            <a:r>
              <a:rPr lang="cs-CZ" sz="1600" b="1" dirty="0" smtClean="0">
                <a:solidFill>
                  <a:srgbClr val="002060"/>
                </a:solidFill>
              </a:rPr>
              <a:t>Obrázky na straně 5 jsou použity ze zdroje www.jablotron.cz</a:t>
            </a:r>
          </a:p>
          <a:p>
            <a:pPr eaLnBrk="1" hangingPunct="1"/>
            <a:endParaRPr lang="cs-CZ" sz="2000" b="1" dirty="0" smtClean="0">
              <a:solidFill>
                <a:srgbClr val="002060"/>
              </a:solidFill>
            </a:endParaRPr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b="1" dirty="0" smtClean="0"/>
          </a:p>
          <a:p>
            <a:pPr eaLnBrk="1" hangingPunct="1"/>
            <a:endParaRPr lang="cs-CZ" sz="2000" dirty="0" smtClean="0"/>
          </a:p>
        </p:txBody>
      </p:sp>
      <p:pic>
        <p:nvPicPr>
          <p:cNvPr id="9226" name="Picture 5" descr="LOGO Investice do rozvoje vzdělání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013325"/>
            <a:ext cx="50482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1211</TotalTime>
  <Words>223</Words>
  <Application>Microsoft Office PowerPoint</Application>
  <PresentationFormat>Předvádění na obrazovce (4:3)</PresentationFormat>
  <Paragraphs>94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Výchozí návrh</vt:lpstr>
      <vt:lpstr>Využití ICT pro rozvoj klíčových kompetencí  CZ.1.07/1.5.00/34.0448</vt:lpstr>
      <vt:lpstr>Prezentace aplikace PowerPoint</vt:lpstr>
      <vt:lpstr>Rozdělení PZTS na prvky</vt:lpstr>
      <vt:lpstr>Dělení detektorů dle umístění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zdrhiv</dc:creator>
  <cp:lastModifiedBy>Jan Kadlec</cp:lastModifiedBy>
  <cp:revision>71</cp:revision>
  <dcterms:created xsi:type="dcterms:W3CDTF">2012-07-02T13:04:44Z</dcterms:created>
  <dcterms:modified xsi:type="dcterms:W3CDTF">2013-02-20T09:42:48Z</dcterms:modified>
</cp:coreProperties>
</file>