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E9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ZŠ,Veselí nad Moravou, Kollárova 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VY_32_INOVACE_14/10_Protiprávní jednání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Protiprávní jednání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ECC36B-02B3-480B-B34C-61D1141AFF3A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81573D2-2506-4C4E-A8BF-42F1B45E11AB}" type="presOf" srcId="{EBC41103-E2E5-4D48-9B4B-425520D3D098}" destId="{3BA01B75-849B-4716-8BCD-084A86FF328F}" srcOrd="0" destOrd="0" presId="urn:microsoft.com/office/officeart/2005/8/layout/target3"/>
    <dgm:cxn modelId="{21C0C114-1ACA-4E0F-95B0-16E32D7AB798}" type="presOf" srcId="{FBBFC3EA-9D9D-4F3A-BEA6-9C2C0E46BF20}" destId="{832BF48F-0145-4429-9E02-8FCA946CCE9E}" srcOrd="1" destOrd="0" presId="urn:microsoft.com/office/officeart/2005/8/layout/target3"/>
    <dgm:cxn modelId="{57A5025E-F5F1-4CA7-9868-13B68701C30C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E3898-FE36-42AF-BA14-284689846A3C}" type="presOf" srcId="{C73C7642-F245-4585-8F88-243F9FAEF6CA}" destId="{9A9B6F4F-B6FF-4F2D-B640-A8473E589523}" srcOrd="0" destOrd="0" presId="urn:microsoft.com/office/officeart/2005/8/layout/target3"/>
    <dgm:cxn modelId="{459C4CBE-CAA8-4DCC-98BF-4EA5F5CD9466}" type="presOf" srcId="{EBC41103-E2E5-4D48-9B4B-425520D3D098}" destId="{A27B6496-BF1B-4384-9217-9659064D5D6A}" srcOrd="1" destOrd="0" presId="urn:microsoft.com/office/officeart/2005/8/layout/target3"/>
    <dgm:cxn modelId="{13F22005-CB8F-4C09-98AC-21085128A6D3}" type="presOf" srcId="{445C7998-7549-48B0-BD68-D4F0167F02E5}" destId="{BC35EE03-4121-4EF9-923D-7CB6D30D358D}" srcOrd="0" destOrd="0" presId="urn:microsoft.com/office/officeart/2005/8/layout/target3"/>
    <dgm:cxn modelId="{355CC200-8951-45E2-B941-1C3EDB68E417}" type="presOf" srcId="{FBBFC3EA-9D9D-4F3A-BEA6-9C2C0E46BF20}" destId="{643EA938-EDE0-4533-ACCC-D2BD6F3A527C}" srcOrd="0" destOrd="0" presId="urn:microsoft.com/office/officeart/2005/8/layout/target3"/>
    <dgm:cxn modelId="{1AB593C8-8C06-4ADA-8C64-5E0809A32882}" type="presOf" srcId="{C73C7642-F245-4585-8F88-243F9FAEF6CA}" destId="{59F530CB-4999-43B3-A00D-6AB53886BD7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1D3B1953-E877-47A4-997E-3846B62E36DC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6B0704B-DB91-4646-B843-8D4BB2028782}" type="presOf" srcId="{019433A1-1324-4DE1-9E6F-32B851095F74}" destId="{E7297F21-D4FD-4A41-AE58-814D01A6B5E7}" srcOrd="1" destOrd="0" presId="urn:microsoft.com/office/officeart/2005/8/layout/target3"/>
    <dgm:cxn modelId="{2191D6A2-61C7-4F08-B593-11AA1174F76E}" type="presParOf" srcId="{71045F8C-00FA-488E-A7BD-E2E6753D979D}" destId="{3577EC6B-C980-4F34-8C69-4365E7B8FC8C}" srcOrd="0" destOrd="0" presId="urn:microsoft.com/office/officeart/2005/8/layout/target3"/>
    <dgm:cxn modelId="{9570984B-2032-4CEB-BD96-2597A2BA1E86}" type="presParOf" srcId="{71045F8C-00FA-488E-A7BD-E2E6753D979D}" destId="{6940EB87-DC1D-4BC3-9408-9AC2E1FFC039}" srcOrd="1" destOrd="0" presId="urn:microsoft.com/office/officeart/2005/8/layout/target3"/>
    <dgm:cxn modelId="{25957616-566E-4D9C-B04C-C21565F8767A}" type="presParOf" srcId="{71045F8C-00FA-488E-A7BD-E2E6753D979D}" destId="{BC35EE03-4121-4EF9-923D-7CB6D30D358D}" srcOrd="2" destOrd="0" presId="urn:microsoft.com/office/officeart/2005/8/layout/target3"/>
    <dgm:cxn modelId="{7A77EAC8-D8BA-4FF2-9CEB-0E2F6D371628}" type="presParOf" srcId="{71045F8C-00FA-488E-A7BD-E2E6753D979D}" destId="{C95EEA27-3CBF-4645-A92D-9D8AF5C1CBFC}" srcOrd="3" destOrd="0" presId="urn:microsoft.com/office/officeart/2005/8/layout/target3"/>
    <dgm:cxn modelId="{E6E39E3A-5151-49D3-A2FA-A74E626A8C99}" type="presParOf" srcId="{71045F8C-00FA-488E-A7BD-E2E6753D979D}" destId="{851BB866-B6AE-4566-893F-4C635BA974FC}" srcOrd="4" destOrd="0" presId="urn:microsoft.com/office/officeart/2005/8/layout/target3"/>
    <dgm:cxn modelId="{57873254-A295-4B38-BE08-108F83894729}" type="presParOf" srcId="{71045F8C-00FA-488E-A7BD-E2E6753D979D}" destId="{643EA938-EDE0-4533-ACCC-D2BD6F3A527C}" srcOrd="5" destOrd="0" presId="urn:microsoft.com/office/officeart/2005/8/layout/target3"/>
    <dgm:cxn modelId="{BFB535FC-29F8-4B1E-97E2-D4161096B12D}" type="presParOf" srcId="{71045F8C-00FA-488E-A7BD-E2E6753D979D}" destId="{92F31B18-D66D-4CC7-89B9-378928DE877D}" srcOrd="6" destOrd="0" presId="urn:microsoft.com/office/officeart/2005/8/layout/target3"/>
    <dgm:cxn modelId="{AE7087E6-58F1-429B-BCE6-117B4D237D2A}" type="presParOf" srcId="{71045F8C-00FA-488E-A7BD-E2E6753D979D}" destId="{902074E1-B931-4618-97F1-FADBE82E9C3C}" srcOrd="7" destOrd="0" presId="urn:microsoft.com/office/officeart/2005/8/layout/target3"/>
    <dgm:cxn modelId="{0C132495-7E96-4B7A-909D-3CF7F7F3B39E}" type="presParOf" srcId="{71045F8C-00FA-488E-A7BD-E2E6753D979D}" destId="{A3817367-F2BC-482F-8832-FA00B51DCCF3}" srcOrd="8" destOrd="0" presId="urn:microsoft.com/office/officeart/2005/8/layout/target3"/>
    <dgm:cxn modelId="{48517094-23CF-4D50-A50B-1B1AC5599A1D}" type="presParOf" srcId="{71045F8C-00FA-488E-A7BD-E2E6753D979D}" destId="{2DD79E57-A63E-47D4-A1AB-6DF333476AD4}" srcOrd="9" destOrd="0" presId="urn:microsoft.com/office/officeart/2005/8/layout/target3"/>
    <dgm:cxn modelId="{1DDD9D9C-FE3F-40FB-863F-3BFDF401C9E1}" type="presParOf" srcId="{71045F8C-00FA-488E-A7BD-E2E6753D979D}" destId="{648967D3-ED80-4214-8D87-4E7012561E4A}" srcOrd="10" destOrd="0" presId="urn:microsoft.com/office/officeart/2005/8/layout/target3"/>
    <dgm:cxn modelId="{E650FE81-CA51-459B-ABD8-D6B4EE7C127C}" type="presParOf" srcId="{71045F8C-00FA-488E-A7BD-E2E6753D979D}" destId="{9A9B6F4F-B6FF-4F2D-B640-A8473E589523}" srcOrd="11" destOrd="0" presId="urn:microsoft.com/office/officeart/2005/8/layout/target3"/>
    <dgm:cxn modelId="{932A3E3C-2781-4A81-8CDC-64A9879C519A}" type="presParOf" srcId="{71045F8C-00FA-488E-A7BD-E2E6753D979D}" destId="{13BD0FAF-9F2C-4708-9E63-A8E8E5252943}" srcOrd="12" destOrd="0" presId="urn:microsoft.com/office/officeart/2005/8/layout/target3"/>
    <dgm:cxn modelId="{CEB3757E-60B7-43AF-A868-F3F729A0FC49}" type="presParOf" srcId="{71045F8C-00FA-488E-A7BD-E2E6753D979D}" destId="{6821E7C9-5E4B-45FA-8F82-01E6F26FAA25}" srcOrd="13" destOrd="0" presId="urn:microsoft.com/office/officeart/2005/8/layout/target3"/>
    <dgm:cxn modelId="{C7F7E5AA-1063-4D96-8920-2E64AB4B252C}" type="presParOf" srcId="{71045F8C-00FA-488E-A7BD-E2E6753D979D}" destId="{3BA01B75-849B-4716-8BCD-084A86FF328F}" srcOrd="14" destOrd="0" presId="urn:microsoft.com/office/officeart/2005/8/layout/target3"/>
    <dgm:cxn modelId="{2367D0D7-D7A3-465A-8D05-E5EFCA23589D}" type="presParOf" srcId="{71045F8C-00FA-488E-A7BD-E2E6753D979D}" destId="{4D19AB04-24FA-40C2-B203-52AE3D15E171}" srcOrd="15" destOrd="0" presId="urn:microsoft.com/office/officeart/2005/8/layout/target3"/>
    <dgm:cxn modelId="{196687BF-703E-43DD-91F7-B3965268A391}" type="presParOf" srcId="{71045F8C-00FA-488E-A7BD-E2E6753D979D}" destId="{832BF48F-0145-4429-9E02-8FCA946CCE9E}" srcOrd="16" destOrd="0" presId="urn:microsoft.com/office/officeart/2005/8/layout/target3"/>
    <dgm:cxn modelId="{0AFAFB15-83CD-46FD-936B-686D09241365}" type="presParOf" srcId="{71045F8C-00FA-488E-A7BD-E2E6753D979D}" destId="{E7297F21-D4FD-4A41-AE58-814D01A6B5E7}" srcOrd="17" destOrd="0" presId="urn:microsoft.com/office/officeart/2005/8/layout/target3"/>
    <dgm:cxn modelId="{B858E820-F6FE-46AF-A998-45986CDB03BC}" type="presParOf" srcId="{71045F8C-00FA-488E-A7BD-E2E6753D979D}" destId="{59F530CB-4999-43B3-A00D-6AB53886BD77}" srcOrd="18" destOrd="0" presId="urn:microsoft.com/office/officeart/2005/8/layout/target3"/>
    <dgm:cxn modelId="{B1982A46-2307-44F1-B501-2EE457E96D22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ZŠ,Veselí nad Moravou, Kollárova 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VY_32_INOVACE_14/10_Protiprávní jednání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Protiprávní jednání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4000">
              <a:srgbClr val="B9E91F"/>
            </a:gs>
            <a:gs pos="0">
              <a:srgbClr val="FF0000"/>
            </a:gs>
            <a:gs pos="67000">
              <a:srgbClr val="FFFF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708941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Občanská výchova v 9.ročníku na základní škole praktické</a:t>
            </a:r>
          </a:p>
          <a:p>
            <a:r>
              <a:rPr lang="cs-CZ" dirty="0" smtClean="0"/>
              <a:t>Doba vzniku říjen 2012</a:t>
            </a:r>
          </a:p>
          <a:p>
            <a:r>
              <a:rPr lang="cs-CZ" dirty="0" smtClean="0"/>
              <a:t>Ověřeno 6. 11. </a:t>
            </a:r>
            <a:r>
              <a:rPr lang="cs-CZ" smtClean="0"/>
              <a:t>2012</a:t>
            </a:r>
            <a:endParaRPr lang="cs-CZ" dirty="0" smtClean="0"/>
          </a:p>
          <a:p>
            <a:r>
              <a:rPr lang="cs-CZ" dirty="0" smtClean="0"/>
              <a:t>Učivo žáci zvládli po opakování, reagovali aktivně a správně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2928934"/>
            <a:ext cx="833279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Protiprávní jednání</a:t>
            </a:r>
            <a:endParaRPr lang="cs-CZ" sz="8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Důsledky spáchání trestného činu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Trestný čin , jako je třeba šíření drog, je nejdříve vyšetřován policií. Policejní vyšetřovatel předá výsledky vyšetřování státnímu zástupci, který žádá jménem státu potrestání u soudu.</a:t>
            </a:r>
          </a:p>
          <a:p>
            <a:r>
              <a:rPr lang="cs-CZ" dirty="0" smtClean="0"/>
              <a:t>O vině rozhoduje </a:t>
            </a:r>
            <a:r>
              <a:rPr lang="cs-CZ" dirty="0" smtClean="0">
                <a:solidFill>
                  <a:srgbClr val="FF0000"/>
                </a:solidFill>
              </a:rPr>
              <a:t>soudce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Obžalovaného zastupuju </a:t>
            </a:r>
            <a:r>
              <a:rPr lang="cs-CZ" dirty="0" smtClean="0">
                <a:solidFill>
                  <a:srgbClr val="FF0000"/>
                </a:solidFill>
              </a:rPr>
              <a:t>advokát</a:t>
            </a:r>
            <a:r>
              <a:rPr lang="cs-CZ" dirty="0" smtClean="0"/>
              <a:t>.</a:t>
            </a:r>
          </a:p>
          <a:p>
            <a:r>
              <a:rPr lang="cs-CZ" dirty="0" smtClean="0"/>
              <a:t>Každý občan má právo na advokáta.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Tresty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Nejčastějším trestem za závažný trestný čin je </a:t>
            </a:r>
            <a:r>
              <a:rPr lang="cs-CZ" dirty="0" smtClean="0">
                <a:solidFill>
                  <a:srgbClr val="FF0000"/>
                </a:solidFill>
              </a:rPr>
              <a:t>odnětí svobody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Výše trestu záleží na různých okolnostech- například na věku pachatele.</a:t>
            </a:r>
          </a:p>
          <a:p>
            <a:r>
              <a:rPr lang="cs-CZ" dirty="0" smtClean="0"/>
              <a:t>Za osoby mladší 15 let nesou odpovědnost jejich rodiče.</a:t>
            </a:r>
          </a:p>
          <a:p>
            <a:r>
              <a:rPr lang="cs-CZ" dirty="0" smtClean="0"/>
              <a:t>Děti nemohou jít do vězení, ale v některých případech mohou jít do </a:t>
            </a:r>
            <a:r>
              <a:rPr lang="cs-CZ" dirty="0" smtClean="0">
                <a:solidFill>
                  <a:srgbClr val="FF0000"/>
                </a:solidFill>
              </a:rPr>
              <a:t>výchovných ústavů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Právo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stát si stanovuje určitá pravidla lidského chování = </a:t>
            </a:r>
            <a:r>
              <a:rPr lang="cs-CZ" dirty="0" smtClean="0">
                <a:solidFill>
                  <a:srgbClr val="FF0000"/>
                </a:solidFill>
              </a:rPr>
              <a:t>Právo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dodržování práva dohlíží stát a používá k tomu také své mocenské orgány.</a:t>
            </a:r>
          </a:p>
          <a:p>
            <a:r>
              <a:rPr lang="cs-CZ" dirty="0" smtClean="0"/>
              <a:t>Nejdůležitější orgány státní moci jsou </a:t>
            </a:r>
            <a:r>
              <a:rPr lang="cs-CZ" dirty="0" smtClean="0">
                <a:solidFill>
                  <a:srgbClr val="FF0000"/>
                </a:solidFill>
              </a:rPr>
              <a:t>soudy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Právo je vyjádřeno v zákonech, vyhláškách a nařízeních.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Lidské chování ovlivňují různá odvětví práva.</a:t>
            </a:r>
          </a:p>
          <a:p>
            <a:r>
              <a:rPr lang="cs-CZ" dirty="0" smtClean="0"/>
              <a:t>Postihy za páchání trestných činů se zabývá </a:t>
            </a:r>
            <a:r>
              <a:rPr lang="cs-CZ" dirty="0" smtClean="0">
                <a:solidFill>
                  <a:srgbClr val="FF0000"/>
                </a:solidFill>
              </a:rPr>
              <a:t>trestní právo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Dalšími odvětvími práva jsou například rodinné právo, finanční právo nebo pracovní.</a:t>
            </a:r>
          </a:p>
          <a:p>
            <a:r>
              <a:rPr lang="cs-CZ" dirty="0" smtClean="0"/>
              <a:t>Trestní řízení vykonávají orgány činné v trestním řízení- policie, státní zastupitelství, soudy, advokátní kanceláře atd.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Trestní právo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Trestné činy jsou společensky nebezpečná jednání - opilství, výtržnictví, krádeže atd.</a:t>
            </a:r>
          </a:p>
          <a:p>
            <a:r>
              <a:rPr lang="cs-CZ" dirty="0" smtClean="0"/>
              <a:t>Na všechny trestné činy právo pamatuje a uvádí je v </a:t>
            </a:r>
            <a:r>
              <a:rPr lang="cs-CZ" dirty="0" smtClean="0">
                <a:solidFill>
                  <a:srgbClr val="FF0000"/>
                </a:solidFill>
              </a:rPr>
              <a:t>trestních zákonech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U každého </a:t>
            </a:r>
            <a:r>
              <a:rPr lang="cs-CZ" b="1" dirty="0" smtClean="0"/>
              <a:t>činu</a:t>
            </a:r>
            <a:r>
              <a:rPr lang="cs-CZ" dirty="0" smtClean="0"/>
              <a:t> je také uvedený </a:t>
            </a:r>
            <a:r>
              <a:rPr lang="cs-CZ" b="1" dirty="0" smtClean="0"/>
              <a:t>trest</a:t>
            </a:r>
            <a:r>
              <a:rPr lang="cs-CZ" dirty="0" smtClean="0"/>
              <a:t>, který postihne pachatele činu. </a:t>
            </a:r>
          </a:p>
          <a:p>
            <a:r>
              <a:rPr lang="cs-CZ" dirty="0" smtClean="0"/>
              <a:t>Tímto stát ochraňuje všechny poctivé a slušné občany.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Kdo zastupuje občana při soudu?</a:t>
            </a:r>
          </a:p>
          <a:p>
            <a:r>
              <a:rPr lang="cs-CZ" dirty="0" smtClean="0"/>
              <a:t>Kdo rozhoduje o vině?</a:t>
            </a:r>
          </a:p>
          <a:p>
            <a:r>
              <a:rPr lang="cs-CZ" dirty="0" smtClean="0"/>
              <a:t>Jaké právo postihuje pachatele trestného činu?</a:t>
            </a:r>
          </a:p>
          <a:p>
            <a:r>
              <a:rPr lang="cs-CZ" dirty="0" smtClean="0"/>
              <a:t>Co je to právo?</a:t>
            </a:r>
          </a:p>
          <a:p>
            <a:r>
              <a:rPr lang="cs-CZ" dirty="0" smtClean="0"/>
              <a:t>Co je nejčastějším trestem za vážnější trestné činy?</a:t>
            </a:r>
          </a:p>
          <a:p>
            <a:r>
              <a:rPr lang="cs-CZ" dirty="0" smtClean="0"/>
              <a:t>Mohou jít děti do vězení? Pokud ne, tak kam mohou být umístěny?</a:t>
            </a:r>
          </a:p>
          <a:p>
            <a:r>
              <a:rPr lang="cs-CZ" dirty="0" smtClean="0"/>
              <a:t>Kdo zodpovídá za děti mladší 15 let?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596" y="285728"/>
            <a:ext cx="81288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Kolik si toho pamatuješ?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600079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1) </a:t>
            </a:r>
            <a:r>
              <a:rPr lang="cs-CZ" sz="6600" b="1" dirty="0" smtClean="0">
                <a:solidFill>
                  <a:srgbClr val="FF0000"/>
                </a:solidFill>
              </a:rPr>
              <a:t>_</a:t>
            </a:r>
            <a:r>
              <a:rPr lang="cs-CZ" sz="6600" b="1" dirty="0" smtClean="0"/>
              <a:t> _ _ _ _ _ _ _ _</a:t>
            </a:r>
          </a:p>
          <a:p>
            <a:r>
              <a:rPr lang="cs-CZ" sz="3600" b="1" dirty="0" smtClean="0"/>
              <a:t>2) </a:t>
            </a:r>
            <a:r>
              <a:rPr lang="cs-CZ" sz="6600" b="1" dirty="0" smtClean="0"/>
              <a:t>_ </a:t>
            </a:r>
            <a:r>
              <a:rPr lang="cs-CZ" sz="6600" b="1" dirty="0" smtClean="0">
                <a:solidFill>
                  <a:srgbClr val="FF0000"/>
                </a:solidFill>
              </a:rPr>
              <a:t>_</a:t>
            </a:r>
            <a:r>
              <a:rPr lang="cs-CZ" sz="6600" b="1" dirty="0" smtClean="0"/>
              <a:t> _ _ _</a:t>
            </a:r>
          </a:p>
          <a:p>
            <a:r>
              <a:rPr lang="cs-CZ" sz="3600" b="1" dirty="0" smtClean="0"/>
              <a:t>3) </a:t>
            </a:r>
            <a:r>
              <a:rPr lang="cs-CZ" sz="6600" b="1" dirty="0" smtClean="0"/>
              <a:t>_ _ _ _ _ </a:t>
            </a:r>
            <a:r>
              <a:rPr lang="cs-CZ" sz="6600" b="1" dirty="0" smtClean="0">
                <a:solidFill>
                  <a:srgbClr val="FF0000"/>
                </a:solidFill>
              </a:rPr>
              <a:t>_</a:t>
            </a:r>
            <a:r>
              <a:rPr lang="cs-CZ" sz="6600" b="1" dirty="0" smtClean="0"/>
              <a:t> _</a:t>
            </a:r>
          </a:p>
          <a:p>
            <a:r>
              <a:rPr lang="cs-CZ" sz="3600" b="1" dirty="0" smtClean="0"/>
              <a:t>4) </a:t>
            </a:r>
            <a:r>
              <a:rPr lang="cs-CZ" sz="6600" b="1" dirty="0" smtClean="0">
                <a:solidFill>
                  <a:srgbClr val="FF0000"/>
                </a:solidFill>
              </a:rPr>
              <a:t>_</a:t>
            </a:r>
            <a:r>
              <a:rPr lang="cs-CZ" sz="6600" b="1" dirty="0" smtClean="0"/>
              <a:t> _ _ _ _</a:t>
            </a:r>
          </a:p>
          <a:p>
            <a:r>
              <a:rPr lang="cs-CZ" sz="3600" b="1" dirty="0" smtClean="0"/>
              <a:t>5) </a:t>
            </a:r>
            <a:r>
              <a:rPr lang="cs-CZ" sz="6600" b="1" dirty="0" smtClean="0"/>
              <a:t>_ </a:t>
            </a:r>
            <a:r>
              <a:rPr lang="cs-CZ" sz="6600" b="1" dirty="0" smtClean="0">
                <a:solidFill>
                  <a:srgbClr val="FF0000"/>
                </a:solidFill>
              </a:rPr>
              <a:t>_</a:t>
            </a:r>
            <a:r>
              <a:rPr lang="cs-CZ" sz="6600" b="1" dirty="0" smtClean="0"/>
              <a:t> _ _ _ _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103674"/>
            <a:ext cx="77867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Povolání, které dbá na dodržování pořádku a řeší zločiny.</a:t>
            </a:r>
          </a:p>
          <a:p>
            <a:pPr marL="342900" indent="-342900">
              <a:buAutoNum type="arabicParenR"/>
            </a:pPr>
            <a:r>
              <a:rPr lang="cs-CZ" dirty="0" smtClean="0"/>
              <a:t>Co nás čeká při porušení zákonů?</a:t>
            </a:r>
          </a:p>
          <a:p>
            <a:pPr marL="342900" indent="-342900">
              <a:buAutoNum type="arabicParenR"/>
            </a:pPr>
            <a:r>
              <a:rPr lang="cs-CZ" dirty="0" smtClean="0"/>
              <a:t>Kdo zastupuje lidi u soudu?</a:t>
            </a:r>
          </a:p>
          <a:p>
            <a:pPr marL="342900" indent="-342900">
              <a:buAutoNum type="arabicParenR"/>
            </a:pPr>
            <a:r>
              <a:rPr lang="cs-CZ" dirty="0" smtClean="0"/>
              <a:t>Člověka, který něco provedl, tak soudce uzná, že je…?</a:t>
            </a:r>
          </a:p>
          <a:p>
            <a:pPr marL="342900" indent="-342900">
              <a:buAutoNum type="arabicParenR"/>
            </a:pPr>
            <a:r>
              <a:rPr lang="cs-CZ" dirty="0" smtClean="0"/>
              <a:t>Kdo odsuzuje lidi u soudu?</a:t>
            </a:r>
          </a:p>
          <a:p>
            <a:pPr marL="342900" indent="-342900">
              <a:buAutoNum type="arabicParenR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5008" y="6027003"/>
            <a:ext cx="3428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  </a:t>
            </a:r>
            <a:r>
              <a:rPr lang="cs-CZ" sz="4800" b="1" dirty="0" smtClean="0">
                <a:solidFill>
                  <a:srgbClr val="FF0000"/>
                </a:solidFill>
              </a:rPr>
              <a:t>_ _ _ _ _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1499</TotalTime>
  <Words>464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Důsledky spáchání trestného činu</vt:lpstr>
      <vt:lpstr>Tresty</vt:lpstr>
      <vt:lpstr>Právo</vt:lpstr>
      <vt:lpstr>Prezentace aplikace PowerPoint</vt:lpstr>
      <vt:lpstr>Trestní právo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Brakynátor</dc:creator>
  <cp:lastModifiedBy>kralikova</cp:lastModifiedBy>
  <cp:revision>14</cp:revision>
  <dcterms:created xsi:type="dcterms:W3CDTF">2012-10-27T17:26:03Z</dcterms:created>
  <dcterms:modified xsi:type="dcterms:W3CDTF">2012-11-27T06:40:04Z</dcterms:modified>
</cp:coreProperties>
</file>