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8" r:id="rId4"/>
    <p:sldId id="269" r:id="rId5"/>
    <p:sldId id="270" r:id="rId6"/>
    <p:sldId id="271" r:id="rId7"/>
    <p:sldId id="272" r:id="rId8"/>
    <p:sldId id="273" r:id="rId9"/>
    <p:sldId id="26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20000"/>
      </a:spcBef>
      <a:spcAft>
        <a:spcPct val="0"/>
      </a:spcAft>
      <a:buChar char="•"/>
      <a:defRPr sz="3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00009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45" autoAdjust="0"/>
    <p:restoredTop sz="94660"/>
  </p:normalViewPr>
  <p:slideViewPr>
    <p:cSldViewPr>
      <p:cViewPr>
        <p:scale>
          <a:sx n="70" d="100"/>
          <a:sy n="70" d="100"/>
        </p:scale>
        <p:origin x="-145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DABE291F-8581-4D4F-933D-8F02963F7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354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200"/>
            </a:lvl1pPr>
          </a:lstStyle>
          <a:p>
            <a:pPr>
              <a:defRPr/>
            </a:pPr>
            <a:fld id="{A90A0061-89FB-48F3-B946-4659B9CCA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5203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0A9D90F-299B-4163-8FC4-848CFE7FBF67}" type="slidenum">
              <a:rPr lang="cs-CZ" sz="1200" smtClean="0"/>
              <a:pPr eaLnBrk="1" hangingPunct="1"/>
              <a:t>1</a:t>
            </a:fld>
            <a:endParaRPr lang="cs-CZ" sz="1200" smtClean="0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25BE16-3F28-47DE-96C5-58DFCB9E6AEB}" type="slidenum">
              <a:rPr lang="cs-CZ" sz="1200" smtClean="0"/>
              <a:pPr eaLnBrk="1" hangingPunct="1"/>
              <a:t>2</a:t>
            </a:fld>
            <a:endParaRPr lang="cs-CZ" sz="1200" smtClean="0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FA62755-DC61-489E-9A7B-7D0E0864E766}" type="slidenum">
              <a:rPr lang="cs-CZ" sz="1200" smtClean="0"/>
              <a:pPr eaLnBrk="1" hangingPunct="1"/>
              <a:t>9</a:t>
            </a:fld>
            <a:endParaRPr lang="cs-CZ" sz="1200" smtClean="0"/>
          </a:p>
        </p:txBody>
      </p:sp>
      <p:sp>
        <p:nvSpPr>
          <p:cNvPr id="13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71A738-758E-4E82-8AD2-6562F56388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876339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6670C-B654-4B72-9C5B-372643C3B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0334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169D5B-2DA2-4905-8B62-8890439A0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2723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E06315-26F6-40A2-B85B-4CD7865772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63708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895BC-56A5-4C04-9BB5-AEAF714574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0899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EA8A68-EBC0-4C5D-A5CA-781BE7B39D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573390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816CE9-5EF2-4254-8644-5E7166C2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5674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34876-7B25-4679-B234-3AE27FE77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5440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0A6269-D53A-4BEB-8F89-1B1D0B39B4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5925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1194F3-1397-4A0E-9D93-6CC24237F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0463-A8AB-4699-BDCB-37BD7BE7C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34818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42ACC4-25D9-4E58-BDA4-0ED47406B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926903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71073A-B6F5-4440-B2F7-90700B688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167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/>
            </a:lvl1pPr>
          </a:lstStyle>
          <a:p>
            <a:pPr>
              <a:defRPr/>
            </a:pPr>
            <a:fld id="{41C72E4D-9BB6-4D13-9371-CC9330253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</p:sldLayoutIdLst>
  <p:transition spd="slow">
    <p:push dir="u"/>
  </p:transition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3075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1517B79-4683-4D9F-81E4-181A47C9E620}" type="slidenum">
              <a:rPr lang="cs-CZ" sz="1400" smtClean="0"/>
              <a:pPr eaLnBrk="1" hangingPunct="1"/>
              <a:t>1</a:t>
            </a:fld>
            <a:endParaRPr lang="cs-CZ" sz="1400" smtClean="0"/>
          </a:p>
        </p:txBody>
      </p:sp>
      <p:sp>
        <p:nvSpPr>
          <p:cNvPr id="307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3077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1" descr="logo2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9275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cs-CZ" sz="1800"/>
          </a:p>
        </p:txBody>
      </p:sp>
      <p:sp>
        <p:nvSpPr>
          <p:cNvPr id="3082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cs-CZ" sz="1400"/>
              <a:t>Střední odborná škola elektrotechnická, Centrum odborné přípravy</a:t>
            </a:r>
            <a:br>
              <a:rPr lang="cs-CZ" sz="1400"/>
            </a:br>
            <a:r>
              <a:rPr lang="cs-CZ" sz="1400"/>
              <a:t>Zvolenovská 537, Hluboká nad Vltavou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4099" name="Zástupný symbol pro číslo snímku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CB4E38E-D131-41D0-9410-3516D8FA171E}" type="slidenum">
              <a:rPr lang="cs-CZ" sz="1400" smtClean="0"/>
              <a:pPr eaLnBrk="1" hangingPunct="1"/>
              <a:t>2</a:t>
            </a:fld>
            <a:endParaRPr lang="cs-CZ" sz="1400" smtClean="0"/>
          </a:p>
        </p:txBody>
      </p:sp>
      <p:sp>
        <p:nvSpPr>
          <p:cNvPr id="4100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0"/>
              </a:spcBef>
              <a:buFontTx/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Ústředny PZTS</a:t>
            </a:r>
            <a:endParaRPr lang="cs-CZ" sz="2000" dirty="0">
              <a:solidFill>
                <a:schemeClr val="tx2"/>
              </a:solidFill>
            </a:endParaRP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2931678"/>
              </p:ext>
            </p:extLst>
          </p:nvPr>
        </p:nvGraphicFramePr>
        <p:xfrm>
          <a:off x="1403350" y="1700213"/>
          <a:ext cx="6697663" cy="3908445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3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ICT-PG3-3/4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 537, Hluboká nad Vltavou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Jan Kadlec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Poplachové zabezpečovací a tísňové systémy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ročník SOŠ a SOU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13.2.2013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DUM pro seznámení s principem ústředen</a:t>
                      </a:r>
                    </a:p>
                  </a:txBody>
                  <a:tcPr marT="45706" marB="4570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69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06" marB="4570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3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3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14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ústředna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2012" y="2981114"/>
            <a:ext cx="4038600" cy="3319397"/>
          </a:xfr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1460" y="1808784"/>
            <a:ext cx="4610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Mozek celého systému</a:t>
            </a:r>
          </a:p>
        </p:txBody>
      </p:sp>
      <p:sp>
        <p:nvSpPr>
          <p:cNvPr id="8" name="TextovéPole 7"/>
          <p:cNvSpPr txBox="1"/>
          <p:nvPr/>
        </p:nvSpPr>
        <p:spPr>
          <a:xfrm flipH="1">
            <a:off x="1197260" y="2393559"/>
            <a:ext cx="6525159" cy="2135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Získává informace ze stavu detektorů</a:t>
            </a:r>
          </a:p>
          <a:p>
            <a:r>
              <a:rPr lang="cs-CZ" sz="2800" dirty="0" smtClean="0"/>
              <a:t> Reaguje předem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nastaveným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způsobem</a:t>
            </a:r>
            <a:endParaRPr lang="cs-CZ" sz="2800" dirty="0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1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4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37713701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6005052" cy="658644"/>
          </a:xfrm>
        </p:spPr>
        <p:txBody>
          <a:bodyPr/>
          <a:lstStyle/>
          <a:p>
            <a:r>
              <a:rPr lang="cs-CZ" dirty="0" smtClean="0"/>
              <a:t>Dle druhu připojení detektorů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051664" y="2438868"/>
            <a:ext cx="12634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Drátové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72120" y="2422840"/>
            <a:ext cx="1742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Bezdrátové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6288" y="3198167"/>
            <a:ext cx="16049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Smyčkové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61340" y="3198166"/>
            <a:ext cx="1726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Sběrnicové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7" idx="2"/>
            <a:endCxn id="10" idx="0"/>
          </p:cNvCxnSpPr>
          <p:nvPr/>
        </p:nvCxnSpPr>
        <p:spPr bwMode="auto">
          <a:xfrm>
            <a:off x="2683408" y="2900533"/>
            <a:ext cx="1041310" cy="297633"/>
          </a:xfrm>
          <a:prstGeom prst="straightConnector1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cxnSp>
        <p:nvCxnSpPr>
          <p:cNvPr id="15" name="Přímá spojnice se šipkou 14"/>
          <p:cNvCxnSpPr>
            <a:stCxn id="7" idx="2"/>
            <a:endCxn id="9" idx="0"/>
          </p:cNvCxnSpPr>
          <p:nvPr/>
        </p:nvCxnSpPr>
        <p:spPr bwMode="auto">
          <a:xfrm flipH="1">
            <a:off x="1418752" y="2900533"/>
            <a:ext cx="1264656" cy="297634"/>
          </a:xfrm>
          <a:prstGeom prst="straightConnector1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/>
          </a:ln>
          <a:effectLst/>
        </p:spPr>
      </p:cxnSp>
      <p:sp>
        <p:nvSpPr>
          <p:cNvPr id="19" name="Zaoblený obdélník 18"/>
          <p:cNvSpPr/>
          <p:nvPr/>
        </p:nvSpPr>
        <p:spPr bwMode="auto">
          <a:xfrm>
            <a:off x="521460" y="5409264"/>
            <a:ext cx="1260168" cy="450060"/>
          </a:xfrm>
          <a:prstGeom prst="round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29368" y="5372684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800" dirty="0" smtClean="0"/>
              <a:t>U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 bwMode="auto">
          <a:xfrm>
            <a:off x="3094634" y="5445844"/>
            <a:ext cx="1260168" cy="450060"/>
          </a:xfrm>
          <a:prstGeom prst="round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02542" y="5409264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800" dirty="0" smtClean="0"/>
              <a:t>U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 bwMode="auto">
          <a:xfrm>
            <a:off x="6152573" y="4853328"/>
            <a:ext cx="1260168" cy="450060"/>
          </a:xfrm>
          <a:prstGeom prst="round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60481" y="4816748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800" dirty="0" smtClean="0"/>
              <a:t>U</a:t>
            </a:r>
            <a:endParaRPr lang="cs-CZ" dirty="0"/>
          </a:p>
        </p:txBody>
      </p:sp>
      <p:sp>
        <p:nvSpPr>
          <p:cNvPr id="25" name="Oblouk 24"/>
          <p:cNvSpPr/>
          <p:nvPr/>
        </p:nvSpPr>
        <p:spPr bwMode="auto">
          <a:xfrm>
            <a:off x="6797177" y="4673399"/>
            <a:ext cx="807599" cy="450060"/>
          </a:xfrm>
          <a:prstGeom prst="arc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6" name="Oblouk 25"/>
          <p:cNvSpPr/>
          <p:nvPr/>
        </p:nvSpPr>
        <p:spPr bwMode="auto">
          <a:xfrm>
            <a:off x="6473009" y="4342779"/>
            <a:ext cx="1440254" cy="947938"/>
          </a:xfrm>
          <a:prstGeom prst="arc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7" name="Oblouk 26"/>
          <p:cNvSpPr/>
          <p:nvPr/>
        </p:nvSpPr>
        <p:spPr bwMode="auto">
          <a:xfrm>
            <a:off x="6108852" y="4021078"/>
            <a:ext cx="2168567" cy="1184160"/>
          </a:xfrm>
          <a:prstGeom prst="arc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8" name="Obdélník 27"/>
          <p:cNvSpPr/>
          <p:nvPr/>
        </p:nvSpPr>
        <p:spPr bwMode="auto">
          <a:xfrm>
            <a:off x="1614119" y="3941448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9" name="Obdélník 28"/>
          <p:cNvSpPr/>
          <p:nvPr/>
        </p:nvSpPr>
        <p:spPr bwMode="auto">
          <a:xfrm>
            <a:off x="1081768" y="3941448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0" name="Obdélník 29"/>
          <p:cNvSpPr/>
          <p:nvPr/>
        </p:nvSpPr>
        <p:spPr bwMode="auto">
          <a:xfrm>
            <a:off x="1614119" y="4441369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1" name="Obdélník 30"/>
          <p:cNvSpPr/>
          <p:nvPr/>
        </p:nvSpPr>
        <p:spPr bwMode="auto">
          <a:xfrm>
            <a:off x="1081768" y="4441369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2" name="Obdélník 31"/>
          <p:cNvSpPr/>
          <p:nvPr/>
        </p:nvSpPr>
        <p:spPr bwMode="auto">
          <a:xfrm>
            <a:off x="2110127" y="4441369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33" name="Obdélník 32"/>
          <p:cNvSpPr/>
          <p:nvPr/>
        </p:nvSpPr>
        <p:spPr bwMode="auto">
          <a:xfrm>
            <a:off x="1081768" y="4891429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cxnSp>
        <p:nvCxnSpPr>
          <p:cNvPr id="35" name="Přímá spojnice 34"/>
          <p:cNvCxnSpPr>
            <a:stCxn id="33" idx="1"/>
          </p:cNvCxnSpPr>
          <p:nvPr/>
        </p:nvCxnSpPr>
        <p:spPr bwMode="auto">
          <a:xfrm flipH="1">
            <a:off x="929368" y="5007444"/>
            <a:ext cx="152400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8" name="Přímá spojnice 37"/>
          <p:cNvCxnSpPr/>
          <p:nvPr/>
        </p:nvCxnSpPr>
        <p:spPr bwMode="auto">
          <a:xfrm>
            <a:off x="929368" y="5007444"/>
            <a:ext cx="0" cy="40182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0" name="Přímá spojnice 39"/>
          <p:cNvCxnSpPr>
            <a:stCxn id="32" idx="1"/>
            <a:endCxn id="30" idx="3"/>
          </p:cNvCxnSpPr>
          <p:nvPr/>
        </p:nvCxnSpPr>
        <p:spPr bwMode="auto">
          <a:xfrm flipH="1">
            <a:off x="1836295" y="4557384"/>
            <a:ext cx="273832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2" name="Přímá spojnice 41"/>
          <p:cNvCxnSpPr>
            <a:stCxn id="30" idx="1"/>
            <a:endCxn id="31" idx="3"/>
          </p:cNvCxnSpPr>
          <p:nvPr/>
        </p:nvCxnSpPr>
        <p:spPr bwMode="auto">
          <a:xfrm flipH="1">
            <a:off x="1303944" y="4557384"/>
            <a:ext cx="310175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4" name="Přímá spojnice 43"/>
          <p:cNvCxnSpPr>
            <a:stCxn id="28" idx="1"/>
            <a:endCxn id="29" idx="3"/>
          </p:cNvCxnSpPr>
          <p:nvPr/>
        </p:nvCxnSpPr>
        <p:spPr bwMode="auto">
          <a:xfrm flipH="1">
            <a:off x="1303944" y="4057463"/>
            <a:ext cx="310175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6" name="Přímá spojnice 45"/>
          <p:cNvCxnSpPr>
            <a:stCxn id="31" idx="1"/>
          </p:cNvCxnSpPr>
          <p:nvPr/>
        </p:nvCxnSpPr>
        <p:spPr bwMode="auto">
          <a:xfrm flipH="1">
            <a:off x="791496" y="4557384"/>
            <a:ext cx="290272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8" name="Přímá spojnice 47"/>
          <p:cNvCxnSpPr/>
          <p:nvPr/>
        </p:nvCxnSpPr>
        <p:spPr bwMode="auto">
          <a:xfrm>
            <a:off x="791496" y="4557384"/>
            <a:ext cx="0" cy="85188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0" name="Přímá spojnice 49"/>
          <p:cNvCxnSpPr>
            <a:stCxn id="29" idx="1"/>
          </p:cNvCxnSpPr>
          <p:nvPr/>
        </p:nvCxnSpPr>
        <p:spPr bwMode="auto">
          <a:xfrm flipH="1">
            <a:off x="616288" y="4057463"/>
            <a:ext cx="465480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2" name="Přímá spojnice 51"/>
          <p:cNvCxnSpPr/>
          <p:nvPr/>
        </p:nvCxnSpPr>
        <p:spPr bwMode="auto">
          <a:xfrm>
            <a:off x="616288" y="4057463"/>
            <a:ext cx="0" cy="1351801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53" name="Obdélník 52"/>
          <p:cNvSpPr/>
          <p:nvPr/>
        </p:nvSpPr>
        <p:spPr bwMode="auto">
          <a:xfrm>
            <a:off x="3502542" y="4497143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4" name="Obdélník 53"/>
          <p:cNvSpPr/>
          <p:nvPr/>
        </p:nvSpPr>
        <p:spPr bwMode="auto">
          <a:xfrm>
            <a:off x="4132626" y="3836326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5" name="Obdélník 54"/>
          <p:cNvSpPr/>
          <p:nvPr/>
        </p:nvSpPr>
        <p:spPr bwMode="auto">
          <a:xfrm>
            <a:off x="4842036" y="3543816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6" name="Obdélník 55"/>
          <p:cNvSpPr/>
          <p:nvPr/>
        </p:nvSpPr>
        <p:spPr bwMode="auto">
          <a:xfrm>
            <a:off x="4842036" y="4057463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7" name="Obdélník 56"/>
          <p:cNvSpPr/>
          <p:nvPr/>
        </p:nvSpPr>
        <p:spPr bwMode="auto">
          <a:xfrm>
            <a:off x="4132626" y="4497143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8" name="Obdélník 57"/>
          <p:cNvSpPr/>
          <p:nvPr/>
        </p:nvSpPr>
        <p:spPr bwMode="auto">
          <a:xfrm>
            <a:off x="4842036" y="4962343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cxnSp>
        <p:nvCxnSpPr>
          <p:cNvPr id="60" name="Přímá spojnice 59"/>
          <p:cNvCxnSpPr>
            <a:stCxn id="53" idx="1"/>
          </p:cNvCxnSpPr>
          <p:nvPr/>
        </p:nvCxnSpPr>
        <p:spPr bwMode="auto">
          <a:xfrm flipH="1">
            <a:off x="3315151" y="4613158"/>
            <a:ext cx="187391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2" name="Přímá spojnice 61"/>
          <p:cNvCxnSpPr/>
          <p:nvPr/>
        </p:nvCxnSpPr>
        <p:spPr bwMode="auto">
          <a:xfrm>
            <a:off x="3315151" y="4613158"/>
            <a:ext cx="0" cy="832686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4" name="Přímá spojnice 63"/>
          <p:cNvCxnSpPr>
            <a:stCxn id="53" idx="3"/>
            <a:endCxn id="57" idx="1"/>
          </p:cNvCxnSpPr>
          <p:nvPr/>
        </p:nvCxnSpPr>
        <p:spPr bwMode="auto">
          <a:xfrm>
            <a:off x="3724718" y="4613158"/>
            <a:ext cx="407908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6" name="Přímá spojnice 65"/>
          <p:cNvCxnSpPr>
            <a:stCxn id="57" idx="0"/>
            <a:endCxn id="54" idx="2"/>
          </p:cNvCxnSpPr>
          <p:nvPr/>
        </p:nvCxnSpPr>
        <p:spPr bwMode="auto">
          <a:xfrm flipV="1">
            <a:off x="4243714" y="4068356"/>
            <a:ext cx="0" cy="428787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8" name="Přímá spojnice 67"/>
          <p:cNvCxnSpPr>
            <a:stCxn id="54" idx="3"/>
          </p:cNvCxnSpPr>
          <p:nvPr/>
        </p:nvCxnSpPr>
        <p:spPr bwMode="auto">
          <a:xfrm flipV="1">
            <a:off x="4354802" y="3941448"/>
            <a:ext cx="233293" cy="10893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0" name="Přímá spojnice 69"/>
          <p:cNvCxnSpPr/>
          <p:nvPr/>
        </p:nvCxnSpPr>
        <p:spPr bwMode="auto">
          <a:xfrm flipV="1">
            <a:off x="4588095" y="3659832"/>
            <a:ext cx="0" cy="281616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2" name="Přímá spojnice 71"/>
          <p:cNvCxnSpPr>
            <a:endCxn id="55" idx="1"/>
          </p:cNvCxnSpPr>
          <p:nvPr/>
        </p:nvCxnSpPr>
        <p:spPr bwMode="auto">
          <a:xfrm>
            <a:off x="4588095" y="3659831"/>
            <a:ext cx="253941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4" name="Přímá spojnice 73"/>
          <p:cNvCxnSpPr>
            <a:stCxn id="56" idx="1"/>
          </p:cNvCxnSpPr>
          <p:nvPr/>
        </p:nvCxnSpPr>
        <p:spPr bwMode="auto">
          <a:xfrm flipH="1">
            <a:off x="4588095" y="4173478"/>
            <a:ext cx="253941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6" name="Přímá spojnice 75"/>
          <p:cNvCxnSpPr/>
          <p:nvPr/>
        </p:nvCxnSpPr>
        <p:spPr bwMode="auto">
          <a:xfrm flipV="1">
            <a:off x="4588095" y="3952341"/>
            <a:ext cx="0" cy="221137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8" name="Přímá spojnice 77"/>
          <p:cNvCxnSpPr>
            <a:stCxn id="56" idx="2"/>
            <a:endCxn id="58" idx="0"/>
          </p:cNvCxnSpPr>
          <p:nvPr/>
        </p:nvCxnSpPr>
        <p:spPr bwMode="auto">
          <a:xfrm>
            <a:off x="4953124" y="4289493"/>
            <a:ext cx="0" cy="67285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9" name="Obdélník 78"/>
          <p:cNvSpPr/>
          <p:nvPr/>
        </p:nvSpPr>
        <p:spPr bwMode="auto">
          <a:xfrm>
            <a:off x="7301653" y="3423217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0" name="Obdélník 79"/>
          <p:cNvSpPr/>
          <p:nvPr/>
        </p:nvSpPr>
        <p:spPr bwMode="auto">
          <a:xfrm>
            <a:off x="7691087" y="3709418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1" name="Obdélník 80"/>
          <p:cNvSpPr/>
          <p:nvPr/>
        </p:nvSpPr>
        <p:spPr bwMode="auto">
          <a:xfrm>
            <a:off x="8166331" y="3302172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2" name="Obdélník 81"/>
          <p:cNvSpPr/>
          <p:nvPr/>
        </p:nvSpPr>
        <p:spPr bwMode="auto">
          <a:xfrm>
            <a:off x="8388507" y="4013993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4" name="Obdélník 83"/>
          <p:cNvSpPr/>
          <p:nvPr/>
        </p:nvSpPr>
        <p:spPr bwMode="auto">
          <a:xfrm>
            <a:off x="8606317" y="3438063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8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8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7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8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1" name="Obdélník 90"/>
          <p:cNvSpPr/>
          <p:nvPr/>
        </p:nvSpPr>
        <p:spPr bwMode="auto">
          <a:xfrm>
            <a:off x="6232424" y="5779889"/>
            <a:ext cx="222176" cy="232030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cs-CZ" sz="3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6473009" y="571123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1800" dirty="0" smtClean="0"/>
              <a:t> - detektor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12611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00"/>
                            </p:stCondLst>
                            <p:childTnLst>
                              <p:par>
                                <p:cTn id="1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3" fill="hold">
                            <p:stCondLst>
                              <p:cond delay="500"/>
                            </p:stCondLst>
                            <p:childTnLst>
                              <p:par>
                                <p:cTn id="16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1500"/>
                            </p:stCondLst>
                            <p:childTnLst>
                              <p:par>
                                <p:cTn id="17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2000"/>
                            </p:stCondLst>
                            <p:childTnLst>
                              <p:par>
                                <p:cTn id="17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2500"/>
                            </p:stCondLst>
                            <p:childTnLst>
                              <p:par>
                                <p:cTn id="18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3000"/>
                            </p:stCondLst>
                            <p:childTnLst>
                              <p:par>
                                <p:cTn id="18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4000"/>
                            </p:stCondLst>
                            <p:childTnLst>
                              <p:par>
                                <p:cTn id="2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8" grpId="0"/>
      <p:bldP spid="9" grpId="0"/>
      <p:bldP spid="10" grpId="0"/>
      <p:bldP spid="19" grpId="0" animBg="1"/>
      <p:bldP spid="20" grpId="0"/>
      <p:bldP spid="21" grpId="0" animBg="1"/>
      <p:bldP spid="22" grpId="0"/>
      <p:bldP spid="23" grpId="0" animBg="1"/>
      <p:bldP spid="24" grpId="0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79" grpId="0" animBg="1"/>
      <p:bldP spid="80" grpId="0" animBg="1"/>
      <p:bldP spid="81" grpId="0" animBg="1"/>
      <p:bldP spid="82" grpId="0" animBg="1"/>
      <p:bldP spid="84" grpId="0" animBg="1"/>
      <p:bldP spid="91" grpId="0" animBg="1"/>
      <p:bldP spid="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Smyčkové ústředny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81605" y="1597179"/>
            <a:ext cx="7175208" cy="444216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Informace z ústředny získává dle hodnoty odporu </a:t>
            </a:r>
            <a:r>
              <a:rPr lang="en-US" dirty="0" smtClean="0"/>
              <a:t>[</a:t>
            </a:r>
            <a:r>
              <a:rPr lang="el-GR" dirty="0" smtClean="0"/>
              <a:t>Ω</a:t>
            </a:r>
            <a:r>
              <a:rPr lang="en-US" dirty="0" smtClean="0"/>
              <a:t>]</a:t>
            </a:r>
            <a:r>
              <a:rPr lang="cs-CZ" dirty="0" smtClean="0"/>
              <a:t> ve smyčkách</a:t>
            </a:r>
          </a:p>
          <a:p>
            <a:r>
              <a:rPr lang="cs-CZ" dirty="0"/>
              <a:t>Odpor ve smyčkách měří na každé svorce poplachového vstupu (01,02,03…;L1,L2,L3…;Z1,Z2,Z3…) se společnou svorkou </a:t>
            </a:r>
            <a:r>
              <a:rPr lang="cs-CZ" dirty="0" smtClean="0"/>
              <a:t>COM</a:t>
            </a:r>
          </a:p>
          <a:p>
            <a:r>
              <a:rPr lang="cs-CZ" dirty="0" smtClean="0"/>
              <a:t>Dle </a:t>
            </a:r>
            <a:r>
              <a:rPr lang="cs-CZ" dirty="0"/>
              <a:t>hodnoty odporu ve smyčce zjistí, v jakém jsou stavu zapojené </a:t>
            </a:r>
            <a:r>
              <a:rPr lang="cs-CZ" dirty="0" smtClean="0"/>
              <a:t>detektory</a:t>
            </a:r>
          </a:p>
          <a:p>
            <a:r>
              <a:rPr lang="cs-CZ" dirty="0"/>
              <a:t>V jedné smyčce – max. 20 </a:t>
            </a:r>
            <a:r>
              <a:rPr lang="cs-CZ" dirty="0" smtClean="0"/>
              <a:t>detektorů</a:t>
            </a:r>
          </a:p>
          <a:p>
            <a:r>
              <a:rPr lang="cs-CZ" dirty="0" smtClean="0"/>
              <a:t>Nerozeznáme jaký detektor ve smyčce reaguje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2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2350395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4038"/>
          </a:xfrm>
        </p:spPr>
        <p:txBody>
          <a:bodyPr/>
          <a:lstStyle/>
          <a:p>
            <a:r>
              <a:rPr lang="cs-CZ" sz="4000" dirty="0" smtClean="0"/>
              <a:t>Druhy smyček</a:t>
            </a:r>
            <a:endParaRPr lang="cs-CZ" sz="4000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84"/>
          <a:stretch/>
        </p:blipFill>
        <p:spPr>
          <a:xfrm>
            <a:off x="918584" y="909829"/>
            <a:ext cx="2565129" cy="12306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485"/>
          <a:stretch/>
        </p:blipFill>
        <p:spPr>
          <a:xfrm>
            <a:off x="918584" y="2140455"/>
            <a:ext cx="2565129" cy="117599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>
          <a:xfrm>
            <a:off x="971503" y="3330293"/>
            <a:ext cx="2781149" cy="13005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>
          <a:xfrm>
            <a:off x="971503" y="4654525"/>
            <a:ext cx="2961140" cy="137256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4064875" y="1515908"/>
            <a:ext cx="2307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Rozpínací (NC)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16863" y="2322810"/>
            <a:ext cx="24192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/>
              <a:t>Jednoduše vyvážená (EOL)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6519" y="3343477"/>
            <a:ext cx="2610348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/>
              <a:t>Dvojitě vyvážená (DEOL)</a:t>
            </a:r>
          </a:p>
          <a:p>
            <a:pPr>
              <a:buNone/>
            </a:pPr>
            <a:r>
              <a:rPr lang="cs-CZ" sz="2400" dirty="0" smtClean="0"/>
              <a:t>Paralelní varianta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93120" y="4758871"/>
            <a:ext cx="2597146" cy="127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dirty="0" smtClean="0"/>
              <a:t>Dvojitě vyvážená (DEOL)</a:t>
            </a:r>
          </a:p>
          <a:p>
            <a:pPr>
              <a:buNone/>
            </a:pPr>
            <a:r>
              <a:rPr lang="cs-CZ" sz="2400" dirty="0" smtClean="0"/>
              <a:t>Sériová varianta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92294" y="1294308"/>
            <a:ext cx="1757212" cy="9048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0 – klid</a:t>
            </a:r>
          </a:p>
          <a:p>
            <a:pPr>
              <a:buNone/>
            </a:pPr>
            <a:r>
              <a:rPr lang="cs-CZ" sz="2400" dirty="0" smtClean="0"/>
              <a:t>∞ - poplach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92294" y="2353834"/>
            <a:ext cx="2098651" cy="9048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/>
              <a:t>R</a:t>
            </a:r>
            <a:r>
              <a:rPr lang="cs-CZ" sz="2400" dirty="0" smtClean="0"/>
              <a:t> – klid</a:t>
            </a:r>
          </a:p>
          <a:p>
            <a:pPr>
              <a:buNone/>
            </a:pPr>
            <a:r>
              <a:rPr lang="cs-CZ" sz="2400" dirty="0" smtClean="0"/>
              <a:t>0, ∞ - poplach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92294" y="3429000"/>
            <a:ext cx="2097049" cy="13480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R/2 – klid</a:t>
            </a:r>
          </a:p>
          <a:p>
            <a:pPr>
              <a:buNone/>
            </a:pPr>
            <a:r>
              <a:rPr lang="cs-CZ" sz="2400" dirty="0"/>
              <a:t>R - poplach</a:t>
            </a:r>
          </a:p>
          <a:p>
            <a:pPr>
              <a:buNone/>
            </a:pPr>
            <a:r>
              <a:rPr lang="cs-CZ" sz="2400" dirty="0" smtClean="0"/>
              <a:t>0, ∞ - sabotáž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986662" y="4721937"/>
            <a:ext cx="2097049" cy="134806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None/>
            </a:pPr>
            <a:r>
              <a:rPr lang="cs-CZ" sz="2400" dirty="0" smtClean="0"/>
              <a:t>R – klid</a:t>
            </a:r>
          </a:p>
          <a:p>
            <a:pPr>
              <a:buNone/>
            </a:pPr>
            <a:r>
              <a:rPr lang="cs-CZ" sz="2400" dirty="0" smtClean="0"/>
              <a:t>2R </a:t>
            </a:r>
            <a:r>
              <a:rPr lang="cs-CZ" sz="2400" dirty="0"/>
              <a:t>- poplach</a:t>
            </a:r>
          </a:p>
          <a:p>
            <a:pPr>
              <a:buNone/>
            </a:pPr>
            <a:r>
              <a:rPr lang="cs-CZ" sz="2400" dirty="0" smtClean="0"/>
              <a:t>0, ∞ - sabotáž</a:t>
            </a:r>
          </a:p>
        </p:txBody>
      </p:sp>
      <p:sp>
        <p:nvSpPr>
          <p:cNvPr id="1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19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3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cxnSp>
        <p:nvCxnSpPr>
          <p:cNvPr id="25" name="Přímá spojnice 24"/>
          <p:cNvCxnSpPr/>
          <p:nvPr/>
        </p:nvCxnSpPr>
        <p:spPr bwMode="auto">
          <a:xfrm>
            <a:off x="397376" y="2201862"/>
            <a:ext cx="8570912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6" name="Přímá spojnice 25"/>
          <p:cNvCxnSpPr/>
          <p:nvPr/>
        </p:nvCxnSpPr>
        <p:spPr bwMode="auto">
          <a:xfrm>
            <a:off x="900113" y="3316445"/>
            <a:ext cx="7452391" cy="27032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7" name="Přímá spojnice 26"/>
          <p:cNvCxnSpPr/>
          <p:nvPr/>
        </p:nvCxnSpPr>
        <p:spPr bwMode="auto">
          <a:xfrm>
            <a:off x="397376" y="4721937"/>
            <a:ext cx="8570912" cy="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24975121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00"/>
                            </p:stCondLst>
                            <p:childTnLst>
                              <p:par>
                                <p:cTn id="7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500"/>
                            </p:stCondLst>
                            <p:childTnLst>
                              <p:par>
                                <p:cTn id="7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Sběrnicové ústředny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625268" cy="3359003"/>
          </a:xfrm>
        </p:spPr>
        <p:txBody>
          <a:bodyPr>
            <a:normAutofit/>
          </a:bodyPr>
          <a:lstStyle/>
          <a:p>
            <a:r>
              <a:rPr lang="cs-CZ" dirty="0" smtClean="0"/>
              <a:t>Připojení detektorů v libovolné stromové architektuře</a:t>
            </a:r>
          </a:p>
          <a:p>
            <a:r>
              <a:rPr lang="cs-CZ" dirty="0" smtClean="0"/>
              <a:t>Detektory jsou adresované a připojené do společné datové sběrnice, na které čte ústředna veškeré informace</a:t>
            </a:r>
          </a:p>
          <a:p>
            <a:r>
              <a:rPr lang="cs-CZ" dirty="0" smtClean="0"/>
              <a:t>Každý prvek obsadí jednu pozici v ústředně</a:t>
            </a:r>
            <a:endParaRPr lang="cs-CZ" dirty="0"/>
          </a:p>
          <a:p>
            <a:r>
              <a:rPr lang="cs-CZ" dirty="0" smtClean="0"/>
              <a:t>Ukázka rozbočovače sběrnice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324" y="4458658"/>
            <a:ext cx="2012723" cy="21374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8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</p:spTree>
    <p:extLst>
      <p:ext uri="{BB962C8B-B14F-4D97-AF65-F5344CB8AC3E}">
        <p14:creationId xmlns:p14="http://schemas.microsoft.com/office/powerpoint/2010/main" val="23960964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Bezdrátové ústředny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895304" cy="2458884"/>
          </a:xfrm>
        </p:spPr>
        <p:txBody>
          <a:bodyPr/>
          <a:lstStyle/>
          <a:p>
            <a:r>
              <a:rPr lang="cs-CZ" dirty="0" smtClean="0"/>
              <a:t>Detektor se přiřadí na jednu pozici v ústředně</a:t>
            </a:r>
          </a:p>
          <a:p>
            <a:r>
              <a:rPr lang="cs-CZ" dirty="0" smtClean="0"/>
              <a:t>Komunikace Detektor – Ústředna</a:t>
            </a:r>
          </a:p>
          <a:p>
            <a:pPr lvl="1"/>
            <a:r>
              <a:rPr lang="cs-CZ" dirty="0" smtClean="0"/>
              <a:t>434 MHz</a:t>
            </a:r>
          </a:p>
          <a:p>
            <a:pPr lvl="1"/>
            <a:r>
              <a:rPr lang="cs-CZ" dirty="0" smtClean="0"/>
              <a:t>868 MHz (novější systémy)</a:t>
            </a:r>
          </a:p>
          <a:p>
            <a:r>
              <a:rPr lang="cs-CZ" dirty="0" smtClean="0"/>
              <a:t>Komunikace se mezi prvky šifruje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E06315-26F6-40A2-B85B-4CD786577214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7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1871" y="3014181"/>
            <a:ext cx="257175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9719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500"/>
                            </p:stCondLst>
                            <p:childTnLst>
                              <p:par>
                                <p:cTn id="4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400" smtClean="0"/>
              <a:t>CZ.1.07/1.5.00/34.0448</a:t>
            </a:r>
          </a:p>
        </p:txBody>
      </p:sp>
      <p:sp>
        <p:nvSpPr>
          <p:cNvPr id="9219" name="Zástupný symbol pro číslo snímku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439CDF-2B6B-4C7E-8D1F-AA044ED29E25}" type="slidenum">
              <a:rPr lang="cs-CZ" sz="1400" smtClean="0"/>
              <a:pPr eaLnBrk="1" hangingPunct="1"/>
              <a:t>9</a:t>
            </a:fld>
            <a:endParaRPr lang="cs-CZ" sz="1400" smtClean="0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9221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>
              <a:spcBef>
                <a:spcPct val="0"/>
              </a:spcBef>
              <a:buFontTx/>
              <a:buNone/>
            </a:pPr>
            <a:r>
              <a:rPr lang="cs-CZ" sz="1000">
                <a:solidFill>
                  <a:schemeClr val="hlink"/>
                </a:solidFill>
              </a:rPr>
              <a:t>Zpět</a:t>
            </a:r>
          </a:p>
        </p:txBody>
      </p:sp>
      <p:sp>
        <p:nvSpPr>
          <p:cNvPr id="9225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3420594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r>
              <a:rPr lang="cs-CZ" sz="2000" b="1" dirty="0" smtClean="0">
                <a:solidFill>
                  <a:srgbClr val="002060"/>
                </a:solidFill>
              </a:rPr>
              <a:t>Použité zdroje: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Objekty použité k vytvoření tohoto učebního materiálu je vlastní tvorba autora</a:t>
            </a:r>
          </a:p>
          <a:p>
            <a:pPr lvl="1" eaLnBrk="1" hangingPunct="1"/>
            <a:r>
              <a:rPr lang="cs-CZ" sz="1600" b="1" dirty="0" smtClean="0">
                <a:solidFill>
                  <a:srgbClr val="002060"/>
                </a:solidFill>
              </a:rPr>
              <a:t>Obrázky na stranách 3, 7 a 8 jsou použity ze zdroje www.jablotron.cz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9226" name="Picture 5" descr="LOGO Investice do rozvoje vzdělán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1275</TotalTime>
  <Words>378</Words>
  <Application>Microsoft Office PowerPoint</Application>
  <PresentationFormat>Předvádění na obrazovce (4:3)</PresentationFormat>
  <Paragraphs>109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Využití ICT pro rozvoj klíčových kompetencí  CZ.1.07/1.5.00/34.0448</vt:lpstr>
      <vt:lpstr>Prezentace aplikace PowerPoint</vt:lpstr>
      <vt:lpstr>Co je to ústředna</vt:lpstr>
      <vt:lpstr>Rozdělení</vt:lpstr>
      <vt:lpstr>Smyčkové ústředny</vt:lpstr>
      <vt:lpstr>Druhy smyček</vt:lpstr>
      <vt:lpstr>Sběrnicové ústředny</vt:lpstr>
      <vt:lpstr>Bezdrátové ústředny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zdrhiv</dc:creator>
  <cp:lastModifiedBy>Jan Kadlec</cp:lastModifiedBy>
  <cp:revision>84</cp:revision>
  <dcterms:created xsi:type="dcterms:W3CDTF">2012-07-02T13:04:44Z</dcterms:created>
  <dcterms:modified xsi:type="dcterms:W3CDTF">2013-02-20T09:43:18Z</dcterms:modified>
</cp:coreProperties>
</file>