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6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0000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5" autoAdjust="0"/>
    <p:restoredTop sz="94660"/>
  </p:normalViewPr>
  <p:slideViewPr>
    <p:cSldViewPr>
      <p:cViewPr>
        <p:scale>
          <a:sx n="70" d="100"/>
          <a:sy n="70" d="100"/>
        </p:scale>
        <p:origin x="-145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DABE291F-8581-4D4F-933D-8F02963F7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35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A90A0061-89FB-48F3-B946-4659B9CCA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203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0A9D90F-299B-4163-8FC4-848CFE7FBF67}" type="slidenum">
              <a:rPr lang="cs-CZ" sz="1200" smtClean="0"/>
              <a:pPr eaLnBrk="1" hangingPunct="1"/>
              <a:t>1</a:t>
            </a:fld>
            <a:endParaRPr lang="cs-CZ" sz="1200" smtClean="0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25BE16-3F28-47DE-96C5-58DFCB9E6AEB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FA62755-DC61-489E-9A7B-7D0E0864E766}" type="slidenum">
              <a:rPr lang="cs-CZ" sz="1200" smtClean="0"/>
              <a:pPr eaLnBrk="1" hangingPunct="1"/>
              <a:t>10</a:t>
            </a:fld>
            <a:endParaRPr lang="cs-CZ" sz="1200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71A738-758E-4E82-8AD2-6562F5638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876339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6670C-B654-4B72-9C5B-372643C3B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0334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69D5B-2DA2-4905-8B62-8890439A0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723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06315-26F6-40A2-B85B-4CD786577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63708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895BC-56A5-4C04-9BB5-AEAF714574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0899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EA8A68-EBC0-4C5D-A5CA-781BE7B3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3390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16CE9-5EF2-4254-8644-5E7166C2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5674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34876-7B25-4679-B234-3AE27FE77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54400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6269-D53A-4BEB-8F89-1B1D0B39B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59258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194F3-1397-4A0E-9D93-6CC24237F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5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0463-A8AB-4699-BDCB-37BD7BE7C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34818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2ACC4-25D9-4E58-BDA4-0ED47406B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926903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71073A-B6F5-4440-B2F7-90700B688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167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41C72E4D-9BB6-4D13-9371-CC9330253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ransition spd="slow">
    <p:push dir="u"/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1517B79-4683-4D9F-81E4-181A47C9E620}" type="slidenum">
              <a:rPr lang="cs-CZ" sz="1400" smtClean="0"/>
              <a:pPr eaLnBrk="1" hangingPunct="1"/>
              <a:t>1</a:t>
            </a:fld>
            <a:endParaRPr lang="cs-CZ" sz="1400" smtClean="0"/>
          </a:p>
        </p:txBody>
      </p:sp>
      <p:sp>
        <p:nvSpPr>
          <p:cNvPr id="307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3077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9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1" descr="logo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1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3082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4099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CB4E38E-D131-41D0-9410-3516D8FA171E}" type="slidenum">
              <a:rPr lang="cs-CZ" sz="1400" smtClean="0"/>
              <a:pPr eaLnBrk="1" hangingPunct="1"/>
              <a:t>2</a:t>
            </a:fld>
            <a:endParaRPr lang="cs-CZ" sz="1400" smtClean="0"/>
          </a:p>
        </p:txBody>
      </p:sp>
      <p:sp>
        <p:nvSpPr>
          <p:cNvPr id="410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Prvky perimetrické ochrany</a:t>
            </a:r>
            <a:endParaRPr lang="cs-CZ" sz="2000" dirty="0">
              <a:solidFill>
                <a:schemeClr val="tx2"/>
              </a:solidFill>
            </a:endParaRP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420156"/>
              </p:ext>
            </p:extLst>
          </p:nvPr>
        </p:nvGraphicFramePr>
        <p:xfrm>
          <a:off x="1403350" y="1700213"/>
          <a:ext cx="6697663" cy="3908445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ICT-PG3-3/5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Jan Kadlec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Poplachové zabezpečovací a tísňové systémy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ročník SOŠ a SOU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13.2.2013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DUM pro seznámení s venkovními detektory PZTS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3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4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Perimetrická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75328" cy="227885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Perimetr - obecně okolo objektu (dvůr, zahrada…)</a:t>
            </a:r>
          </a:p>
          <a:p>
            <a:r>
              <a:rPr lang="cs-CZ" dirty="0" smtClean="0"/>
              <a:t>Cíl: zjištění přítomnosti pachatele přibližujícího se k objektu co nejdříve, resp. Při prvním přiblížení na pozemek objektu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pic>
        <p:nvPicPr>
          <p:cNvPr id="1029" name="Picture 5" descr="C:\Users\Jan Kadlec\AppData\Local\Microsoft\Windows\Temporary Internet Files\Content.IE5\X692KROD\MP9003996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96" y="3609024"/>
            <a:ext cx="2771543" cy="277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1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34788578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Mikrofonické kabely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744884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dirty="0" smtClean="0"/>
              <a:t>Mechanické namáhání mikrofonického kabelu, umístěného na plotě, je převedeno na elektrický signál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Akustický signál slouží k rozpoznání charakteru poplachu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Některé typy jsou stavěny i pro instalaci pod omítku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pic>
        <p:nvPicPr>
          <p:cNvPr id="6" name="Picture 4" descr="SCAN0020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AF7"/>
              </a:clrFrom>
              <a:clrTo>
                <a:srgbClr val="FEFA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55" t="33138" r="66495" b="32764"/>
          <a:stretch>
            <a:fillRect/>
          </a:stretch>
        </p:blipFill>
        <p:spPr bwMode="auto">
          <a:xfrm>
            <a:off x="5219700" y="1808784"/>
            <a:ext cx="2968625" cy="324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8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6333507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Infračervené závory a bariéry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31447" y="1628760"/>
            <a:ext cx="8101365" cy="4525963"/>
          </a:xfrm>
        </p:spPr>
        <p:txBody>
          <a:bodyPr/>
          <a:lstStyle/>
          <a:p>
            <a:r>
              <a:rPr lang="cs-CZ" dirty="0" smtClean="0"/>
              <a:t>Reagují na přerušení infračervených paprsků ze zdroje k přijímači</a:t>
            </a:r>
          </a:p>
          <a:p>
            <a:r>
              <a:rPr lang="cs-CZ" dirty="0" smtClean="0"/>
              <a:t>Pracují impulsním režimem – odolnost vnějším vlivům (pád listí…)</a:t>
            </a:r>
          </a:p>
          <a:p>
            <a:r>
              <a:rPr lang="cs-CZ" dirty="0" smtClean="0"/>
              <a:t>Dosah 50-150 m</a:t>
            </a:r>
          </a:p>
          <a:p>
            <a:r>
              <a:rPr lang="cs-CZ" dirty="0" smtClean="0"/>
              <a:t>Nedokáží kopírovat terén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pic>
        <p:nvPicPr>
          <p:cNvPr id="6" name="Picture 4" descr="SCAN002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CFBF7"/>
              </a:clrFrom>
              <a:clrTo>
                <a:srgbClr val="FCFB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6" t="22705" r="62021" b="54549"/>
          <a:stretch>
            <a:fillRect/>
          </a:stretch>
        </p:blipFill>
        <p:spPr bwMode="auto">
          <a:xfrm>
            <a:off x="1116013" y="4441283"/>
            <a:ext cx="4806167" cy="2416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8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4873818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Mikrovlnné bariéry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48737"/>
            <a:ext cx="8355012" cy="2430324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dirty="0" smtClean="0"/>
              <a:t>Zdroj vytvoří elektromagnetické pole, </a:t>
            </a:r>
            <a:r>
              <a:rPr lang="cs-CZ" sz="2400" dirty="0"/>
              <a:t>vnik osoby způsobí </a:t>
            </a:r>
            <a:r>
              <a:rPr lang="cs-CZ" sz="2400" dirty="0" smtClean="0"/>
              <a:t>narušení vln k přijímači</a:t>
            </a:r>
            <a:endParaRPr lang="cs-CZ" sz="2400" dirty="0"/>
          </a:p>
          <a:p>
            <a:pPr>
              <a:lnSpc>
                <a:spcPct val="80000"/>
              </a:lnSpc>
            </a:pPr>
            <a:r>
              <a:rPr lang="cs-CZ" sz="2400" dirty="0"/>
              <a:t>Elipsoid s výrazným poměrem velké a malé osy (doutníkový tvar)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Vysoká odolnost vůči povětrnostním vlivům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Dosah 200 – </a:t>
            </a:r>
            <a:r>
              <a:rPr lang="cs-CZ" sz="2400" dirty="0" smtClean="0"/>
              <a:t>300 m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Nedokáží kopírovat terén</a:t>
            </a:r>
            <a:endParaRPr lang="cs-CZ" sz="2400" dirty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2" name="Picture 4" descr="SCAN002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5FAF6"/>
              </a:clrFrom>
              <a:clrTo>
                <a:srgbClr val="F5FA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98" t="73853" r="46922" b="4382"/>
          <a:stretch>
            <a:fillRect/>
          </a:stretch>
        </p:blipFill>
        <p:spPr bwMode="auto">
          <a:xfrm>
            <a:off x="1403350" y="3797300"/>
            <a:ext cx="6553200" cy="251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008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Perimetrická PIR detektory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94824" cy="4169111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dirty="0"/>
              <a:t>PIR s kvalitnější optikou</a:t>
            </a:r>
          </a:p>
          <a:p>
            <a:pPr>
              <a:lnSpc>
                <a:spcPct val="90000"/>
              </a:lnSpc>
            </a:pPr>
            <a:r>
              <a:rPr lang="cs-CZ" sz="2400" dirty="0"/>
              <a:t>Dosah cca 150m</a:t>
            </a:r>
          </a:p>
          <a:p>
            <a:pPr>
              <a:lnSpc>
                <a:spcPct val="90000"/>
              </a:lnSpc>
            </a:pPr>
            <a:r>
              <a:rPr lang="cs-CZ" sz="2400" dirty="0"/>
              <a:t>Mechanicky robustnější a klimaticky odolnější</a:t>
            </a:r>
          </a:p>
          <a:p>
            <a:pPr>
              <a:lnSpc>
                <a:spcPct val="90000"/>
              </a:lnSpc>
            </a:pPr>
            <a:r>
              <a:rPr lang="cs-CZ" sz="2400" dirty="0"/>
              <a:t>Použití diferenciálních vícenásobných PIR </a:t>
            </a:r>
            <a:r>
              <a:rPr lang="cs-CZ" sz="2400" dirty="0" smtClean="0"/>
              <a:t>senzorů</a:t>
            </a: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/>
              <a:t>Eliminace rušení (víření vzduchu, pohyb rostlin, svit slunce, reflektory automobilů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2" name="Picture 4" descr="SCAN002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9FAF5"/>
              </a:clrFrom>
              <a:clrTo>
                <a:srgbClr val="F9FA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29" t="11353" r="51840" b="37500"/>
          <a:stretch>
            <a:fillRect/>
          </a:stretch>
        </p:blipFill>
        <p:spPr bwMode="auto">
          <a:xfrm>
            <a:off x="4643438" y="1557338"/>
            <a:ext cx="3797300" cy="417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008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Zemní tlakové hadice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199" y="1600201"/>
            <a:ext cx="8075613" cy="2908944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400" dirty="0" smtClean="0"/>
              <a:t>Diferenciální </a:t>
            </a:r>
            <a:r>
              <a:rPr lang="cs-CZ" sz="2400" dirty="0"/>
              <a:t>tlakové čidlo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Paralelně dvě pružné hadice 1 metr od sebe po celém obvodu </a:t>
            </a:r>
            <a:r>
              <a:rPr lang="cs-CZ" sz="2400" dirty="0" smtClean="0"/>
              <a:t>pozemku</a:t>
            </a:r>
            <a:endParaRPr lang="cs-CZ" sz="2400" dirty="0"/>
          </a:p>
          <a:p>
            <a:pPr>
              <a:lnSpc>
                <a:spcPct val="80000"/>
              </a:lnSpc>
            </a:pPr>
            <a:r>
              <a:rPr lang="cs-CZ" sz="2400" dirty="0"/>
              <a:t>Napuštěné nemrznoucí kapalinou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Vysoká </a:t>
            </a:r>
            <a:r>
              <a:rPr lang="cs-CZ" sz="2400" dirty="0"/>
              <a:t>odolnost proti povětrnostním </a:t>
            </a:r>
            <a:r>
              <a:rPr lang="cs-CZ" sz="2400" dirty="0" smtClean="0"/>
              <a:t>vlivům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Možnost kopírování terénu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Nevýhoda – zemní výkopové práce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Dosah </a:t>
            </a:r>
            <a:r>
              <a:rPr lang="cs-CZ" sz="2400" dirty="0"/>
              <a:t>až 200m</a:t>
            </a:r>
          </a:p>
          <a:p>
            <a:pPr>
              <a:lnSpc>
                <a:spcPct val="80000"/>
              </a:lnSpc>
            </a:pPr>
            <a:endParaRPr lang="cs-CZ" sz="24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2" name="Picture 4" descr="SCAN002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CFBF7"/>
              </a:clrFrom>
              <a:clrTo>
                <a:srgbClr val="FCFB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6" t="56802" r="65572" b="11018"/>
          <a:stretch>
            <a:fillRect/>
          </a:stretch>
        </p:blipFill>
        <p:spPr bwMode="auto">
          <a:xfrm>
            <a:off x="5562132" y="3285331"/>
            <a:ext cx="3029245" cy="330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008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Štěrbinové kabely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92306" cy="2908944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dirty="0" smtClean="0"/>
              <a:t>Dva </a:t>
            </a:r>
            <a:r>
              <a:rPr lang="cs-CZ" sz="2400" dirty="0"/>
              <a:t>koaxiální kabely natažené vedle sebe (v určitém odstupu) </a:t>
            </a:r>
            <a:r>
              <a:rPr lang="cs-CZ" sz="2400" dirty="0" smtClean="0"/>
              <a:t>se štěrbinami ve stínění</a:t>
            </a: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/>
              <a:t>Jeden </a:t>
            </a:r>
            <a:r>
              <a:rPr lang="cs-CZ" sz="2400" dirty="0" smtClean="0"/>
              <a:t>kabel vytváří elektromagnetické </a:t>
            </a:r>
            <a:r>
              <a:rPr lang="cs-CZ" sz="2400" dirty="0"/>
              <a:t>pole a v případě narušení </a:t>
            </a:r>
            <a:r>
              <a:rPr lang="cs-CZ" sz="2400" dirty="0" smtClean="0"/>
              <a:t>osobou</a:t>
            </a:r>
            <a:r>
              <a:rPr lang="cs-CZ" sz="2400" dirty="0"/>
              <a:t> </a:t>
            </a:r>
            <a:r>
              <a:rPr lang="cs-CZ" sz="2400" dirty="0" smtClean="0"/>
              <a:t>vyhodnotí poplach elektronika přijímací části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Možnost kopírování terénu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Nevýhoda – zemní výkopové </a:t>
            </a:r>
            <a:r>
              <a:rPr lang="cs-CZ" sz="2400" dirty="0" smtClean="0"/>
              <a:t>práce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Délka </a:t>
            </a:r>
            <a:r>
              <a:rPr lang="cs-CZ" sz="2400" dirty="0"/>
              <a:t>jednoho úseku 100 – </a:t>
            </a:r>
            <a:r>
              <a:rPr lang="cs-CZ" sz="2400" dirty="0" smtClean="0"/>
              <a:t>200m</a:t>
            </a:r>
            <a:endParaRPr lang="cs-CZ" sz="24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2469008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921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439CDF-2B6B-4C7E-8D1F-AA044ED29E25}" type="slidenum">
              <a:rPr lang="cs-CZ" sz="1400" smtClean="0"/>
              <a:pPr eaLnBrk="1" hangingPunct="1"/>
              <a:t>10</a:t>
            </a:fld>
            <a:endParaRPr lang="cs-CZ" sz="1400" smtClean="0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922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922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369063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Použité zdroje: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tohoto učebního materiálu je vlastní tvorba autora a z knihovny klipart Microsoft Office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Obrázky na stranách 4-8 jsou použity z knihy</a:t>
            </a:r>
          </a:p>
          <a:p>
            <a:pPr marL="457200" lvl="1" indent="0" eaLnBrk="1" hangingPunct="1">
              <a:buNone/>
            </a:pPr>
            <a:r>
              <a:rPr lang="cs-CZ" sz="1600" b="1" dirty="0" smtClean="0">
                <a:solidFill>
                  <a:srgbClr val="002060"/>
                </a:solidFill>
              </a:rPr>
              <a:t>	KŘEČEK</a:t>
            </a:r>
            <a:r>
              <a:rPr lang="cs-CZ" sz="1600" b="1" dirty="0">
                <a:solidFill>
                  <a:srgbClr val="002060"/>
                </a:solidFill>
              </a:rPr>
              <a:t>, Stanislav. Příručka zabezpečovací techniky. Vyd. </a:t>
            </a:r>
            <a:r>
              <a:rPr lang="cs-CZ" sz="1600" b="1" dirty="0" smtClean="0">
                <a:solidFill>
                  <a:srgbClr val="002060"/>
                </a:solidFill>
              </a:rPr>
              <a:t>	3</a:t>
            </a:r>
            <a:r>
              <a:rPr lang="cs-CZ" sz="1600" b="1" dirty="0">
                <a:solidFill>
                  <a:srgbClr val="002060"/>
                </a:solidFill>
              </a:rPr>
              <a:t>. </a:t>
            </a:r>
            <a:r>
              <a:rPr lang="cs-CZ" sz="1600" b="1" dirty="0" smtClean="0">
                <a:solidFill>
                  <a:srgbClr val="002060"/>
                </a:solidFill>
              </a:rPr>
              <a:t>Blatná</a:t>
            </a:r>
            <a:r>
              <a:rPr lang="cs-CZ" sz="1600" b="1" dirty="0">
                <a:solidFill>
                  <a:srgbClr val="002060"/>
                </a:solidFill>
              </a:rPr>
              <a:t>, 2006, 100,102,104,106. ISBN 80-902938-2-4</a:t>
            </a:r>
            <a:endParaRPr lang="cs-CZ" sz="16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9226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1236</TotalTime>
  <Words>416</Words>
  <Application>Microsoft Office PowerPoint</Application>
  <PresentationFormat>Předvádění na obrazovce (4:3)</PresentationFormat>
  <Paragraphs>100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Využití ICT pro rozvoj klíčových kompetencí  CZ.1.07/1.5.00/34.0448</vt:lpstr>
      <vt:lpstr>Prezentace aplikace PowerPoint</vt:lpstr>
      <vt:lpstr>Perimetrická ochrana</vt:lpstr>
      <vt:lpstr>Mikrofonické kabely</vt:lpstr>
      <vt:lpstr>Infračervené závory a bariéry</vt:lpstr>
      <vt:lpstr>Mikrovlnné bariéry</vt:lpstr>
      <vt:lpstr>Perimetrická PIR detektory</vt:lpstr>
      <vt:lpstr>Zemní tlakové hadice</vt:lpstr>
      <vt:lpstr>Štěrbinové kabely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zdrhiv</dc:creator>
  <cp:lastModifiedBy>Jan Kadlec</cp:lastModifiedBy>
  <cp:revision>78</cp:revision>
  <dcterms:created xsi:type="dcterms:W3CDTF">2012-07-02T13:04:44Z</dcterms:created>
  <dcterms:modified xsi:type="dcterms:W3CDTF">2013-02-20T09:44:15Z</dcterms:modified>
</cp:coreProperties>
</file>