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68" r:id="rId4"/>
    <p:sldId id="269" r:id="rId5"/>
    <p:sldId id="270" r:id="rId6"/>
    <p:sldId id="271" r:id="rId7"/>
    <p:sldId id="272" r:id="rId8"/>
    <p:sldId id="26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0000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45" autoAdjust="0"/>
    <p:restoredTop sz="94660"/>
  </p:normalViewPr>
  <p:slideViewPr>
    <p:cSldViewPr>
      <p:cViewPr>
        <p:scale>
          <a:sx n="70" d="100"/>
          <a:sy n="70" d="100"/>
        </p:scale>
        <p:origin x="-1458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DABE291F-8581-4D4F-933D-8F02963F7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535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A90A0061-89FB-48F3-B946-4659B9CCA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203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0A9D90F-299B-4163-8FC4-848CFE7FBF67}" type="slidenum">
              <a:rPr lang="cs-CZ" sz="1200" smtClean="0"/>
              <a:pPr eaLnBrk="1" hangingPunct="1"/>
              <a:t>1</a:t>
            </a:fld>
            <a:endParaRPr lang="cs-CZ" sz="1200" smtClean="0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25BE16-3F28-47DE-96C5-58DFCB9E6AEB}" type="slidenum">
              <a:rPr lang="cs-CZ" sz="1200" smtClean="0"/>
              <a:pPr eaLnBrk="1" hangingPunct="1"/>
              <a:t>2</a:t>
            </a:fld>
            <a:endParaRPr lang="cs-CZ" sz="1200" smtClean="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FA62755-DC61-489E-9A7B-7D0E0864E766}" type="slidenum">
              <a:rPr lang="cs-CZ" sz="1200" smtClean="0"/>
              <a:pPr eaLnBrk="1" hangingPunct="1"/>
              <a:t>8</a:t>
            </a:fld>
            <a:endParaRPr lang="cs-CZ" sz="1200" smtClean="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71A738-758E-4E82-8AD2-6562F5638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876339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6670C-B654-4B72-9C5B-372643C3B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0334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69D5B-2DA2-4905-8B62-8890439A0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2723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06315-26F6-40A2-B85B-4CD786577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63708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895BC-56A5-4C04-9BB5-AEAF714574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0899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EA8A68-EBC0-4C5D-A5CA-781BE7B39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73390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16CE9-5EF2-4254-8644-5E7166C2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5674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34876-7B25-4679-B234-3AE27FE77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54400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A6269-D53A-4BEB-8F89-1B1D0B39B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59258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1194F3-1397-4A0E-9D93-6CC24237F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15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0463-A8AB-4699-BDCB-37BD7BE7C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34818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42ACC4-25D9-4E58-BDA4-0ED47406B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926903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71073A-B6F5-4440-B2F7-90700B688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167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41C72E4D-9BB6-4D13-9371-CC9330253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ransition spd="slow">
    <p:push dir="u"/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1517B79-4683-4D9F-81E4-181A47C9E620}" type="slidenum">
              <a:rPr lang="cs-CZ" sz="1400" smtClean="0"/>
              <a:pPr eaLnBrk="1" hangingPunct="1"/>
              <a:t>1</a:t>
            </a:fld>
            <a:endParaRPr lang="cs-CZ" sz="1400" smtClean="0"/>
          </a:p>
        </p:txBody>
      </p:sp>
      <p:sp>
        <p:nvSpPr>
          <p:cNvPr id="307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3077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9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1" descr="logo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1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3082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4099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CB4E38E-D131-41D0-9410-3516D8FA171E}" type="slidenum">
              <a:rPr lang="cs-CZ" sz="1400" smtClean="0"/>
              <a:pPr eaLnBrk="1" hangingPunct="1"/>
              <a:t>2</a:t>
            </a:fld>
            <a:endParaRPr lang="cs-CZ" sz="1400" smtClean="0"/>
          </a:p>
        </p:txBody>
      </p:sp>
      <p:sp>
        <p:nvSpPr>
          <p:cNvPr id="410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Prvky prostorové ochrany</a:t>
            </a:r>
            <a:endParaRPr lang="cs-CZ" sz="2000" dirty="0">
              <a:solidFill>
                <a:schemeClr val="tx2"/>
              </a:solidFill>
            </a:endParaRP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184219"/>
              </p:ext>
            </p:extLst>
          </p:nvPr>
        </p:nvGraphicFramePr>
        <p:xfrm>
          <a:off x="1403350" y="1700213"/>
          <a:ext cx="6697663" cy="3908445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ICT-PG3-3/7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Jan Kadlec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Poplachové zabezpečovací a tísňové systémy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ročník SOŠ a SOU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13.2.2013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DUM pro seznámení s detektory k prostorové ochraně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3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4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Prostorová ochrana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42ACC4-25D9-4E58-BDA4-0ED47406B63D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026" name="Picture 2" descr="C:\Users\Jan Kadlec\AppData\Local\Microsoft\Windows\Temporary Internet Files\Content.IE5\X692KROD\MP9004305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880" y="2647246"/>
            <a:ext cx="4529243" cy="363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900113" y="1570028"/>
            <a:ext cx="77224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Detektory střežící pohyb v prostoru střeženého objektu</a:t>
            </a:r>
          </a:p>
        </p:txBody>
      </p:sp>
    </p:spTree>
    <p:extLst>
      <p:ext uri="{BB962C8B-B14F-4D97-AF65-F5344CB8AC3E}">
        <p14:creationId xmlns:p14="http://schemas.microsoft.com/office/powerpoint/2010/main" val="34708048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Pasivní infračervené detektory (PIR)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42ACC4-25D9-4E58-BDA4-0ED47406B63D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81346" y="1628760"/>
            <a:ext cx="8281987" cy="45166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cs-CZ" sz="2400" dirty="0" smtClean="0"/>
              <a:t> Princip </a:t>
            </a:r>
            <a:r>
              <a:rPr lang="cs-CZ" sz="2400" dirty="0"/>
              <a:t>změny vyzařování v oblasti </a:t>
            </a:r>
            <a:r>
              <a:rPr lang="cs-CZ" sz="2400" dirty="0" smtClean="0"/>
              <a:t>IR (změna teploty v místnosti – pohyb osoby)</a:t>
            </a:r>
            <a:endParaRPr lang="cs-CZ" sz="2400" dirty="0"/>
          </a:p>
          <a:p>
            <a:pPr>
              <a:lnSpc>
                <a:spcPct val="80000"/>
              </a:lnSpc>
            </a:pPr>
            <a:r>
              <a:rPr lang="cs-CZ" sz="2400" dirty="0" smtClean="0"/>
              <a:t> Zorné </a:t>
            </a:r>
            <a:r>
              <a:rPr lang="cs-CZ" sz="2400" dirty="0"/>
              <a:t>pole je závislé na provedení </a:t>
            </a:r>
            <a:r>
              <a:rPr lang="cs-CZ" sz="2400" dirty="0" smtClean="0"/>
              <a:t>optiky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 Optika</a:t>
            </a:r>
            <a:endParaRPr lang="cs-CZ" sz="2400" dirty="0"/>
          </a:p>
          <a:p>
            <a:pPr lvl="1">
              <a:lnSpc>
                <a:spcPct val="90000"/>
              </a:lnSpc>
            </a:pPr>
            <a:r>
              <a:rPr lang="cs-CZ" sz="2200" dirty="0" smtClean="0"/>
              <a:t> Fresnelovy </a:t>
            </a:r>
            <a:r>
              <a:rPr lang="cs-CZ" sz="2200" dirty="0"/>
              <a:t>čočky</a:t>
            </a:r>
          </a:p>
          <a:p>
            <a:pPr lvl="2">
              <a:lnSpc>
                <a:spcPct val="90000"/>
              </a:lnSpc>
            </a:pPr>
            <a:r>
              <a:rPr lang="cs-CZ" sz="1700" dirty="0" smtClean="0"/>
              <a:t> Zkreslení </a:t>
            </a:r>
            <a:r>
              <a:rPr lang="cs-CZ" sz="1700" dirty="0"/>
              <a:t>obrazu, ekonomické řešení</a:t>
            </a:r>
          </a:p>
          <a:p>
            <a:pPr lvl="1">
              <a:lnSpc>
                <a:spcPct val="90000"/>
              </a:lnSpc>
            </a:pPr>
            <a:r>
              <a:rPr lang="cs-CZ" sz="2200" dirty="0" smtClean="0"/>
              <a:t> Soustava </a:t>
            </a:r>
            <a:r>
              <a:rPr lang="cs-CZ" sz="2200" dirty="0"/>
              <a:t>křivých zrcadel</a:t>
            </a:r>
          </a:p>
          <a:p>
            <a:pPr lvl="2">
              <a:lnSpc>
                <a:spcPct val="90000"/>
              </a:lnSpc>
            </a:pPr>
            <a:r>
              <a:rPr lang="cs-CZ" sz="1700" dirty="0" smtClean="0"/>
              <a:t> Větší dosah a ideálnější obraz oproti Fresnelových čoček</a:t>
            </a:r>
            <a:endParaRPr lang="cs-CZ" sz="1700" dirty="0"/>
          </a:p>
          <a:p>
            <a:pPr lvl="2">
              <a:lnSpc>
                <a:spcPct val="90000"/>
              </a:lnSpc>
            </a:pPr>
            <a:r>
              <a:rPr lang="cs-CZ" sz="1700" dirty="0" smtClean="0"/>
              <a:t> Náročnější </a:t>
            </a:r>
            <a:r>
              <a:rPr lang="cs-CZ" sz="1700" dirty="0"/>
              <a:t>na návrh zrcadel a cenu</a:t>
            </a:r>
          </a:p>
          <a:p>
            <a:pPr lvl="1">
              <a:lnSpc>
                <a:spcPct val="90000"/>
              </a:lnSpc>
            </a:pPr>
            <a:r>
              <a:rPr lang="cs-CZ" sz="2200" dirty="0" smtClean="0"/>
              <a:t> Černá </a:t>
            </a:r>
            <a:r>
              <a:rPr lang="cs-CZ" sz="2200" dirty="0"/>
              <a:t>zrcadla</a:t>
            </a:r>
          </a:p>
          <a:p>
            <a:pPr lvl="2">
              <a:lnSpc>
                <a:spcPct val="90000"/>
              </a:lnSpc>
            </a:pPr>
            <a:r>
              <a:rPr lang="cs-CZ" sz="1700" dirty="0" smtClean="0"/>
              <a:t> Omezují </a:t>
            </a:r>
            <a:r>
              <a:rPr lang="cs-CZ" sz="1700" dirty="0"/>
              <a:t>odrazivost mimo požadované IR spektrum (snižuje náchylnost na odlesky slunce, reflektorů automobilů…)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3" name="Picture 5" descr="SCAN001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8F8F6"/>
              </a:clrFrom>
              <a:clrTo>
                <a:srgbClr val="F8F8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9" t="60580" r="54126" b="6302"/>
          <a:stretch>
            <a:fillRect/>
          </a:stretch>
        </p:blipFill>
        <p:spPr bwMode="auto">
          <a:xfrm>
            <a:off x="5682234" y="2296651"/>
            <a:ext cx="2850579" cy="1690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645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0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Ultrazvukové detektory (US)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42ACC4-25D9-4E58-BDA4-0ED47406B63D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013149" y="1718772"/>
            <a:ext cx="7736357" cy="2203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90000"/>
              </a:lnSpc>
            </a:pPr>
            <a:r>
              <a:rPr lang="cs-CZ" sz="2600" dirty="0" smtClean="0"/>
              <a:t> Aktivní </a:t>
            </a:r>
            <a:r>
              <a:rPr lang="cs-CZ" sz="2600" dirty="0"/>
              <a:t>– vysílají energii do </a:t>
            </a:r>
            <a:r>
              <a:rPr lang="cs-CZ" sz="2600" dirty="0" smtClean="0"/>
              <a:t>prostoru</a:t>
            </a:r>
          </a:p>
          <a:p>
            <a:pPr lvl="1">
              <a:lnSpc>
                <a:spcPct val="90000"/>
              </a:lnSpc>
            </a:pPr>
            <a:r>
              <a:rPr lang="cs-CZ" sz="2600" dirty="0" smtClean="0"/>
              <a:t> Pohybuje-li </a:t>
            </a:r>
            <a:r>
              <a:rPr lang="cs-CZ" sz="2600" dirty="0"/>
              <a:t>se pachatel ve střeženém prostoru, mění se fáze přijatého signálu (Dopplerův jev</a:t>
            </a:r>
            <a:r>
              <a:rPr lang="cs-CZ" sz="2600" dirty="0" smtClean="0"/>
              <a:t>)</a:t>
            </a:r>
            <a:endParaRPr lang="cs-CZ" sz="2600" dirty="0"/>
          </a:p>
          <a:p>
            <a:endParaRPr lang="cs-CZ" dirty="0"/>
          </a:p>
        </p:txBody>
      </p:sp>
      <p:graphicFrame>
        <p:nvGraphicFramePr>
          <p:cNvPr id="1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42649911"/>
              </p:ext>
            </p:extLst>
          </p:nvPr>
        </p:nvGraphicFramePr>
        <p:xfrm>
          <a:off x="3761892" y="3285331"/>
          <a:ext cx="1584325" cy="1257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Rovnice" r:id="rId3" imgW="736560" imgH="583920" progId="Equation.3">
                  <p:embed/>
                </p:oleObj>
              </mc:Choice>
              <mc:Fallback>
                <p:oleObj name="Rovnice" r:id="rId3" imgW="736560" imgH="5839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61892" y="3285331"/>
                        <a:ext cx="1584325" cy="1257300"/>
                      </a:xfrm>
                      <a:prstGeom prst="rect">
                        <a:avLst/>
                      </a:prstGeom>
                      <a:noFill/>
                      <a:ln cmpd="dbl">
                        <a:solidFill>
                          <a:schemeClr val="tx1"/>
                        </a:solidFill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 Box 8"/>
          <p:cNvSpPr txBox="1">
            <a:spLocks noChangeArrowheads="1"/>
          </p:cNvSpPr>
          <p:nvPr/>
        </p:nvSpPr>
        <p:spPr bwMode="auto">
          <a:xfrm>
            <a:off x="612775" y="3789048"/>
            <a:ext cx="4535488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None/>
            </a:pPr>
            <a:r>
              <a:rPr lang="cs-CZ" sz="2000" dirty="0"/>
              <a:t>f</a:t>
            </a:r>
            <a:r>
              <a:rPr lang="cs-CZ" sz="2000" baseline="-25000" dirty="0"/>
              <a:t>1</a:t>
            </a:r>
            <a:r>
              <a:rPr lang="cs-CZ" sz="2000" dirty="0"/>
              <a:t> – přijatý kmitočet</a:t>
            </a:r>
          </a:p>
          <a:p>
            <a:pPr>
              <a:buNone/>
            </a:pPr>
            <a:r>
              <a:rPr lang="cs-CZ" sz="2000" dirty="0"/>
              <a:t>f – vyslaný kmitočet</a:t>
            </a:r>
          </a:p>
          <a:p>
            <a:pPr>
              <a:buNone/>
            </a:pPr>
            <a:r>
              <a:rPr lang="cs-CZ" sz="2000" dirty="0"/>
              <a:t>v – rychlost </a:t>
            </a:r>
            <a:r>
              <a:rPr lang="cs-CZ" sz="2000" dirty="0" err="1"/>
              <a:t>pohybz</a:t>
            </a:r>
            <a:r>
              <a:rPr lang="cs-CZ" sz="2000" dirty="0"/>
              <a:t> odrazné plochy (pachatel)</a:t>
            </a:r>
          </a:p>
          <a:p>
            <a:pPr>
              <a:buNone/>
            </a:pPr>
            <a:r>
              <a:rPr lang="cs-CZ" sz="2000" dirty="0"/>
              <a:t>c – rychlost pohybu vlnění (zvuk u US a </a:t>
            </a:r>
            <a:r>
              <a:rPr lang="cs-CZ" sz="2000" dirty="0" err="1"/>
              <a:t>el.mag</a:t>
            </a:r>
            <a:r>
              <a:rPr lang="cs-CZ" sz="2000" dirty="0"/>
              <a:t>. u MW)</a:t>
            </a:r>
          </a:p>
        </p:txBody>
      </p:sp>
      <p:pic>
        <p:nvPicPr>
          <p:cNvPr id="15" name="Picture 10" descr="us char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6740" y="3174341"/>
            <a:ext cx="3175000" cy="284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645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build="p"/>
      <p:bldP spid="1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Mikrovlnné detektory (MW)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42ACC4-25D9-4E58-BDA4-0ED47406B63D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84213" y="1718772"/>
            <a:ext cx="7848600" cy="2653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dirty="0" smtClean="0"/>
              <a:t> Aktivní </a:t>
            </a:r>
            <a:r>
              <a:rPr lang="cs-CZ" dirty="0"/>
              <a:t>– vysílají energii do prostoru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 Stejný </a:t>
            </a:r>
            <a:r>
              <a:rPr lang="cs-CZ" dirty="0"/>
              <a:t>fyzikální princip jako US </a:t>
            </a:r>
            <a:r>
              <a:rPr lang="cs-CZ" dirty="0" smtClean="0"/>
              <a:t>detektory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 smtClean="0"/>
              <a:t> Používaná </a:t>
            </a:r>
            <a:r>
              <a:rPr lang="cs-CZ" dirty="0"/>
              <a:t>pásma: 2,5GHz, 10GHz a 24GHz (elektromagnetické vlnění)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2" name="Picture 4" descr="SCAN001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ECF0EF"/>
              </a:clrFrom>
              <a:clrTo>
                <a:srgbClr val="ECF0E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34" t="53964" r="51682" b="7220"/>
          <a:stretch>
            <a:fillRect/>
          </a:stretch>
        </p:blipFill>
        <p:spPr bwMode="auto">
          <a:xfrm>
            <a:off x="4874324" y="3759994"/>
            <a:ext cx="3724275" cy="269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645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Kombinované detektory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42ACC4-25D9-4E58-BDA4-0ED47406B63D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84213" y="1358724"/>
            <a:ext cx="543625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PIR s US</a:t>
            </a:r>
          </a:p>
          <a:p>
            <a:r>
              <a:rPr lang="cs-CZ" sz="2400" dirty="0"/>
              <a:t>PIR s MW</a:t>
            </a:r>
          </a:p>
          <a:p>
            <a:r>
              <a:rPr lang="cs-CZ" sz="2400" dirty="0"/>
              <a:t>Používají se v prostorách s obtížnými podmínkami, kde je výrazný negativní vliv okolního prostředí</a:t>
            </a:r>
          </a:p>
          <a:p>
            <a:endParaRPr lang="cs-CZ" dirty="0"/>
          </a:p>
        </p:txBody>
      </p:sp>
      <p:pic>
        <p:nvPicPr>
          <p:cNvPr id="12" name="Picture 4" descr="SCAN001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BFBF9"/>
              </a:clrFrom>
              <a:clrTo>
                <a:srgbClr val="FBFB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74" t="12291" r="75276" b="43198"/>
          <a:stretch>
            <a:fillRect/>
          </a:stretch>
        </p:blipFill>
        <p:spPr bwMode="auto">
          <a:xfrm>
            <a:off x="5892419" y="1125537"/>
            <a:ext cx="2716050" cy="4913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46354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921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2439CDF-2B6B-4C7E-8D1F-AA044ED29E25}" type="slidenum">
              <a:rPr lang="cs-CZ" sz="1400" smtClean="0"/>
              <a:pPr eaLnBrk="1" hangingPunct="1"/>
              <a:t>8</a:t>
            </a:fld>
            <a:endParaRPr lang="cs-CZ" sz="1400" smtClean="0"/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922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922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3600618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Použité zdroje: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Objekty použité k vytvoření tohoto učebního materiálu je vlastní tvorba autora, knihovna klipart Microsoft Office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Obrázky na stranách 4-7 jsou použity z knihy</a:t>
            </a:r>
          </a:p>
          <a:p>
            <a:pPr lvl="2" eaLnBrk="1" hangingPunct="1"/>
            <a:r>
              <a:rPr lang="cs-CZ" sz="1600" b="1" dirty="0">
                <a:solidFill>
                  <a:srgbClr val="002060"/>
                </a:solidFill>
              </a:rPr>
              <a:t>KŘEČEK, Stanislav. Příručka zabezpečovací techniky. Vyd. 3. </a:t>
            </a:r>
            <a:r>
              <a:rPr lang="cs-CZ" sz="1600" b="1" dirty="0" smtClean="0">
                <a:solidFill>
                  <a:srgbClr val="002060"/>
                </a:solidFill>
              </a:rPr>
              <a:t>Blatná</a:t>
            </a:r>
            <a:r>
              <a:rPr lang="cs-CZ" sz="1600" b="1" dirty="0">
                <a:solidFill>
                  <a:srgbClr val="002060"/>
                </a:solidFill>
              </a:rPr>
              <a:t>, 2006, </a:t>
            </a:r>
            <a:r>
              <a:rPr lang="cs-CZ" sz="1600" b="1" dirty="0" smtClean="0">
                <a:solidFill>
                  <a:srgbClr val="002060"/>
                </a:solidFill>
              </a:rPr>
              <a:t>78,82,84,86. </a:t>
            </a:r>
            <a:r>
              <a:rPr lang="cs-CZ" sz="1600" b="1" dirty="0">
                <a:solidFill>
                  <a:srgbClr val="002060"/>
                </a:solidFill>
              </a:rPr>
              <a:t>ISBN 80-902938-2-4</a:t>
            </a:r>
            <a:endParaRPr lang="cs-CZ" sz="16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9226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1235</TotalTime>
  <Words>386</Words>
  <Application>Microsoft Office PowerPoint</Application>
  <PresentationFormat>Předvádění na obrazovce (4:3)</PresentationFormat>
  <Paragraphs>85</Paragraphs>
  <Slides>8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Výchozí návrh</vt:lpstr>
      <vt:lpstr>Rovnice</vt:lpstr>
      <vt:lpstr>Využití ICT pro rozvoj klíčových kompetencí  CZ.1.07/1.5.00/34.0448</vt:lpstr>
      <vt:lpstr>Prezentace aplikace PowerPoint</vt:lpstr>
      <vt:lpstr>Prostorová ochrana</vt:lpstr>
      <vt:lpstr>Pasivní infračervené detektory (PIR)</vt:lpstr>
      <vt:lpstr>Ultrazvukové detektory (US)</vt:lpstr>
      <vt:lpstr>Mikrovlnné detektory (MW)</vt:lpstr>
      <vt:lpstr>Kombinované detektory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zdrhiv</dc:creator>
  <cp:lastModifiedBy>Jan Kadlec</cp:lastModifiedBy>
  <cp:revision>73</cp:revision>
  <dcterms:created xsi:type="dcterms:W3CDTF">2012-07-02T13:04:44Z</dcterms:created>
  <dcterms:modified xsi:type="dcterms:W3CDTF">2013-02-20T09:44:55Z</dcterms:modified>
</cp:coreProperties>
</file>