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8" r:id="rId4"/>
    <p:sldId id="273" r:id="rId5"/>
    <p:sldId id="272" r:id="rId6"/>
    <p:sldId id="271" r:id="rId7"/>
    <p:sldId id="270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0000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70" d="100"/>
          <a:sy n="70" d="100"/>
        </p:scale>
        <p:origin x="-1458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DABE291F-8581-4D4F-933D-8F02963F7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35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A90A0061-89FB-48F3-B946-4659B9CCA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0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A9D90F-299B-4163-8FC4-848CFE7FBF67}" type="slidenum">
              <a:rPr lang="cs-CZ" sz="1200" smtClean="0"/>
              <a:pPr eaLnBrk="1" hangingPunct="1"/>
              <a:t>1</a:t>
            </a:fld>
            <a:endParaRPr lang="cs-CZ" sz="1200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25BE16-3F28-47DE-96C5-58DFCB9E6AEB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A62755-DC61-489E-9A7B-7D0E0864E766}" type="slidenum">
              <a:rPr lang="cs-CZ" sz="1200" smtClean="0"/>
              <a:pPr eaLnBrk="1" hangingPunct="1"/>
              <a:t>8</a:t>
            </a:fld>
            <a:endParaRPr lang="cs-CZ" sz="1200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1A738-758E-4E82-8AD2-6562F563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87633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6670C-B654-4B72-9C5B-372643C3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0334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69D5B-2DA2-4905-8B62-8890439A0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723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6315-26F6-40A2-B85B-4CD78657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6370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895BC-56A5-4C04-9BB5-AEAF71457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89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8A68-EBC0-4C5D-A5CA-781BE7B3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3390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16CE9-5EF2-4254-8644-5E7166C2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674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34876-7B25-4679-B234-3AE27FE7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5440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6269-D53A-4BEB-8F89-1B1D0B39B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5925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194F3-1397-4A0E-9D93-6CC24237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0463-A8AB-4699-BDCB-37BD7BE7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34818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2ACC4-25D9-4E58-BDA4-0ED47406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26903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1073A-B6F5-4440-B2F7-90700B688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6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41C72E4D-9BB6-4D13-9371-CC9330253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ransition spd="slow">
    <p:push dir="u"/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1517B79-4683-4D9F-81E4-181A47C9E620}" type="slidenum">
              <a:rPr lang="cs-CZ" sz="1400" smtClean="0"/>
              <a:pPr eaLnBrk="1" hangingPunct="1"/>
              <a:t>1</a:t>
            </a:fld>
            <a:endParaRPr lang="cs-CZ" sz="1400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3077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1" descr="logo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3082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4099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B4E38E-D131-41D0-9410-3516D8FA171E}" type="slidenum">
              <a:rPr lang="cs-CZ" sz="1400" smtClean="0"/>
              <a:pPr eaLnBrk="1" hangingPunct="1"/>
              <a:t>2</a:t>
            </a:fld>
            <a:endParaRPr lang="cs-CZ" sz="1400" smtClean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Prvky environmentální ochrany</a:t>
            </a:r>
            <a:endParaRPr lang="cs-CZ" sz="20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5330042"/>
              </p:ext>
            </p:extLst>
          </p:nvPr>
        </p:nvGraphicFramePr>
        <p:xfrm>
          <a:off x="1403350" y="1700213"/>
          <a:ext cx="6697663" cy="3908445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ICT-PG3-3/9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Jan Kadlec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Poplachové zabezpečovací a tísňové systémy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ročník SOŠ a SOU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14.2.2013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detektory pro osobní ochranu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3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4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Environmentální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92306" cy="2098836"/>
          </a:xfrm>
        </p:spPr>
        <p:txBody>
          <a:bodyPr/>
          <a:lstStyle/>
          <a:p>
            <a:r>
              <a:rPr lang="cs-CZ" dirty="0" smtClean="0"/>
              <a:t>Environmentální = vztahující se k prostředí</a:t>
            </a:r>
          </a:p>
          <a:p>
            <a:r>
              <a:rPr lang="cs-CZ" dirty="0" smtClean="0"/>
              <a:t>Ochrana osob</a:t>
            </a:r>
          </a:p>
          <a:p>
            <a:r>
              <a:rPr lang="cs-CZ" dirty="0" smtClean="0"/>
              <a:t>Tíseň, požár, nebezpečí přítomnosti výbušných plynů…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026" name="Picture 2" descr="C:\Users\Jan Kadlec\AppData\Local\Microsoft\Windows\Temporary Internet Files\Content.IE5\PZV6K3P0\MP9004487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4" y="3264744"/>
            <a:ext cx="3740868" cy="2805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9468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Tísňové hlásiče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16889" y="1268712"/>
            <a:ext cx="8292306" cy="5040013"/>
          </a:xfrm>
        </p:spPr>
        <p:txBody>
          <a:bodyPr/>
          <a:lstStyle/>
          <a:p>
            <a:r>
              <a:rPr lang="cs-CZ" dirty="0" smtClean="0"/>
              <a:t>Veřejné</a:t>
            </a:r>
          </a:p>
          <a:p>
            <a:pPr lvl="1"/>
            <a:r>
              <a:rPr lang="cs-CZ" dirty="0" smtClean="0"/>
              <a:t>Tlačítka umístěná ve veřejných prostorách (obchodní domy, banky…)</a:t>
            </a:r>
          </a:p>
          <a:p>
            <a:r>
              <a:rPr lang="cs-CZ" dirty="0" smtClean="0"/>
              <a:t>Skryté</a:t>
            </a:r>
          </a:p>
          <a:p>
            <a:pPr lvl="1"/>
            <a:r>
              <a:rPr lang="cs-CZ" dirty="0" smtClean="0"/>
              <a:t>Tlačítka umístěná skrytě pro obsluhu v bankách, na poštách…</a:t>
            </a:r>
          </a:p>
          <a:p>
            <a:r>
              <a:rPr lang="cs-CZ" dirty="0" smtClean="0"/>
              <a:t>Osobní</a:t>
            </a:r>
          </a:p>
          <a:p>
            <a:pPr lvl="1"/>
            <a:r>
              <a:rPr lang="cs-CZ" dirty="0" smtClean="0"/>
              <a:t>Tlačítko v podobě náramkových hodinek, přívěšku…</a:t>
            </a:r>
          </a:p>
          <a:p>
            <a:pPr lvl="1"/>
            <a:r>
              <a:rPr lang="cs-CZ" dirty="0" smtClean="0"/>
              <a:t>Vhodné pro seniory</a:t>
            </a:r>
          </a:p>
          <a:p>
            <a:r>
              <a:rPr lang="cs-CZ" dirty="0" smtClean="0"/>
              <a:t>Automatické</a:t>
            </a:r>
          </a:p>
          <a:p>
            <a:pPr lvl="1"/>
            <a:r>
              <a:rPr lang="cs-CZ" dirty="0" smtClean="0"/>
              <a:t>Detekce poslední bankovky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48000" y1="49462" x2="48000" y2="49462"/>
                        <a14:foregroundMark x1="89200" y1="11828" x2="89200" y2="118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882" y="818652"/>
            <a:ext cx="3896792" cy="2899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9612" y1="24829" x2="9612" y2="24829"/>
                        <a14:foregroundMark x1="9057" y1="15034" x2="9057" y2="15034"/>
                        <a14:foregroundMark x1="8318" y1="11162" x2="8318" y2="11162"/>
                        <a14:foregroundMark x1="8688" y1="28702" x2="8688" y2="28702"/>
                        <a14:foregroundMark x1="8688" y1="33713" x2="8688" y2="33713"/>
                        <a14:foregroundMark x1="7763" y1="36902" x2="7763" y2="36902"/>
                        <a14:foregroundMark x1="6470" y1="22551" x2="6470" y2="22551"/>
                        <a14:foregroundMark x1="5915" y1="15034" x2="5915" y2="15034"/>
                        <a14:foregroundMark x1="4621" y1="12528" x2="4621" y2="125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80" y="1808784"/>
            <a:ext cx="4337733" cy="3519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65782" y1="22535" x2="65782" y2="22535"/>
                        <a14:foregroundMark x1="55457" y1="36056" x2="55457" y2="36056"/>
                        <a14:foregroundMark x1="35988" y1="47606" x2="35988" y2="47606"/>
                        <a14:foregroundMark x1="62832" y1="50986" x2="62832" y2="50986"/>
                        <a14:foregroundMark x1="71681" y1="45352" x2="71681" y2="45352"/>
                        <a14:foregroundMark x1="64307" y1="42535" x2="64307" y2="42535"/>
                        <a14:foregroundMark x1="43953" y1="34648" x2="43953" y2="34648"/>
                        <a14:foregroundMark x1="39528" y1="28169" x2="39528" y2="28169"/>
                        <a14:foregroundMark x1="30088" y1="34648" x2="30088" y2="34648"/>
                        <a14:foregroundMark x1="29794" y1="29859" x2="29794" y2="29859"/>
                        <a14:foregroundMark x1="32743" y1="21972" x2="32743" y2="21972"/>
                        <a14:foregroundMark x1="37463" y1="25352" x2="37463" y2="25352"/>
                        <a14:foregroundMark x1="47493" y1="26761" x2="47493" y2="26761"/>
                        <a14:foregroundMark x1="59292" y1="34085" x2="59292" y2="34085"/>
                        <a14:foregroundMark x1="50442" y1="43099" x2="50442" y2="43099"/>
                        <a14:foregroundMark x1="60472" y1="46479" x2="60472" y2="46479"/>
                        <a14:foregroundMark x1="39823" y1="36338" x2="39823" y2="36338"/>
                        <a14:foregroundMark x1="38643" y1="83099" x2="38643" y2="83099"/>
                        <a14:foregroundMark x1="63127" y1="50986" x2="63127" y2="50986"/>
                        <a14:foregroundMark x1="65192" y1="58028" x2="65192" y2="58028"/>
                        <a14:foregroundMark x1="70206" y1="55775" x2="70206" y2="55775"/>
                        <a14:foregroundMark x1="74041" y1="50141" x2="74041" y2="50141"/>
                        <a14:foregroundMark x1="76991" y1="44507" x2="76991" y2="44507"/>
                        <a14:foregroundMark x1="74926" y1="38873" x2="74926" y2="38873"/>
                        <a14:foregroundMark x1="65192" y1="38873" x2="65192" y2="38873"/>
                        <a14:foregroundMark x1="56637" y1="36056" x2="56637" y2="36056"/>
                        <a14:foregroundMark x1="51327" y1="38873" x2="51327" y2="38873"/>
                        <a14:foregroundMark x1="43658" y1="40000" x2="43658" y2="40000"/>
                        <a14:foregroundMark x1="36873" y1="37465" x2="36873" y2="37465"/>
                        <a14:foregroundMark x1="30678" y1="39718" x2="30678" y2="39718"/>
                        <a14:foregroundMark x1="27139" y1="37183" x2="27139" y2="37183"/>
                        <a14:foregroundMark x1="25369" y1="35493" x2="25369" y2="35493"/>
                        <a14:foregroundMark x1="27139" y1="30986" x2="27139" y2="30986"/>
                        <a14:foregroundMark x1="31268" y1="25915" x2="31268" y2="25915"/>
                        <a14:foregroundMark x1="36578" y1="34648" x2="36578" y2="34648"/>
                        <a14:foregroundMark x1="38053" y1="38873" x2="38053" y2="38873"/>
                        <a14:foregroundMark x1="50147" y1="46479" x2="50147" y2="46479"/>
                        <a14:foregroundMark x1="50737" y1="48169" x2="50737" y2="48169"/>
                        <a14:foregroundMark x1="54572" y1="51268" x2="54572" y2="512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305" y="2904099"/>
            <a:ext cx="3228975" cy="338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24134" y1="13286" x2="24134" y2="13286"/>
                        <a14:foregroundMark x1="39281" y1="14377" x2="39281" y2="14377"/>
                        <a14:foregroundMark x1="28370" y1="86778" x2="28370" y2="86778"/>
                        <a14:foregroundMark x1="13479" y1="47754" x2="13479" y2="47754"/>
                        <a14:foregroundMark x1="13800" y1="52246" x2="13800" y2="522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504" y="3268624"/>
            <a:ext cx="3665520" cy="366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2230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500"/>
                            </p:stCondLst>
                            <p:childTnLst>
                              <p:par>
                                <p:cTn id="9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19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000"/>
                            </p:stCondLst>
                            <p:childTnLst>
                              <p:par>
                                <p:cTn id="123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500"/>
                            </p:stCondLst>
                            <p:childTnLst>
                              <p:par>
                                <p:cTn id="127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000"/>
                            </p:stCondLst>
                            <p:childTnLst>
                              <p:par>
                                <p:cTn id="131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3500"/>
                            </p:stCondLst>
                            <p:childTnLst>
                              <p:par>
                                <p:cTn id="135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4000"/>
                            </p:stCondLst>
                            <p:childTnLst>
                              <p:par>
                                <p:cTn id="139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500"/>
                            </p:stCondLst>
                            <p:childTnLst>
                              <p:par>
                                <p:cTn id="143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5000"/>
                            </p:stCondLst>
                            <p:childTnLst>
                              <p:par>
                                <p:cTn id="147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3" grpId="1" uiExpand="1" build="p"/>
      <p:bldP spid="3" grpId="2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Požární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92306" cy="1828800"/>
          </a:xfrm>
        </p:spPr>
        <p:txBody>
          <a:bodyPr/>
          <a:lstStyle/>
          <a:p>
            <a:r>
              <a:rPr lang="cs-CZ" dirty="0" smtClean="0"/>
              <a:t>Optické a teplotní</a:t>
            </a:r>
          </a:p>
          <a:p>
            <a:pPr lvl="1"/>
            <a:r>
              <a:rPr lang="cs-CZ" dirty="0" smtClean="0"/>
              <a:t>Reagují na prudké zvýšení teploty a přítomnost viditelného kouře v neprůsvitné komoře</a:t>
            </a:r>
          </a:p>
          <a:p>
            <a:pPr lvl="1"/>
            <a:r>
              <a:rPr lang="cs-CZ" dirty="0" smtClean="0"/>
              <a:t>Nastavitelná logika vyhodnocení poplachu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2" name="Ovál 11"/>
          <p:cNvSpPr/>
          <p:nvPr/>
        </p:nvSpPr>
        <p:spPr bwMode="auto">
          <a:xfrm>
            <a:off x="2124075" y="3609024"/>
            <a:ext cx="2357913" cy="2340312"/>
          </a:xfrm>
          <a:prstGeom prst="ellipse">
            <a:avLst/>
          </a:prstGeom>
          <a:noFill/>
          <a:ln w="9525" cap="flat" cmpd="sng" algn="ctr">
            <a:solidFill>
              <a:schemeClr val="tx1"/>
            </a:solidFill>
            <a:prstDash val="lg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3" name="Ovál 12"/>
          <p:cNvSpPr/>
          <p:nvPr/>
        </p:nvSpPr>
        <p:spPr bwMode="auto">
          <a:xfrm>
            <a:off x="2267893" y="3699036"/>
            <a:ext cx="2070276" cy="2160288"/>
          </a:xfrm>
          <a:prstGeom prst="ellipse">
            <a:avLst/>
          </a:prstGeom>
          <a:noFill/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cxnSp>
        <p:nvCxnSpPr>
          <p:cNvPr id="15" name="Přímá spojnice 14"/>
          <p:cNvCxnSpPr>
            <a:stCxn id="13" idx="3"/>
          </p:cNvCxnSpPr>
          <p:nvPr/>
        </p:nvCxnSpPr>
        <p:spPr bwMode="auto">
          <a:xfrm>
            <a:off x="2571078" y="5542957"/>
            <a:ext cx="145347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7" name="Přímá spojnice 16"/>
          <p:cNvCxnSpPr/>
          <p:nvPr/>
        </p:nvCxnSpPr>
        <p:spPr bwMode="auto">
          <a:xfrm>
            <a:off x="3015090" y="5542957"/>
            <a:ext cx="603378" cy="1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9" name="Přímá spojnice 18"/>
          <p:cNvCxnSpPr/>
          <p:nvPr/>
        </p:nvCxnSpPr>
        <p:spPr bwMode="auto">
          <a:xfrm>
            <a:off x="3851904" y="5542957"/>
            <a:ext cx="180024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Přímá spojnice 23"/>
          <p:cNvCxnSpPr/>
          <p:nvPr/>
        </p:nvCxnSpPr>
        <p:spPr bwMode="auto">
          <a:xfrm flipH="1">
            <a:off x="2643751" y="5542957"/>
            <a:ext cx="72674" cy="113177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7" name="Přímá spojnice 26"/>
          <p:cNvCxnSpPr/>
          <p:nvPr/>
        </p:nvCxnSpPr>
        <p:spPr bwMode="auto">
          <a:xfrm flipH="1">
            <a:off x="2861772" y="5542957"/>
            <a:ext cx="153318" cy="226355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9" name="Přímá spojnice 28"/>
          <p:cNvCxnSpPr/>
          <p:nvPr/>
        </p:nvCxnSpPr>
        <p:spPr bwMode="auto">
          <a:xfrm>
            <a:off x="3851904" y="5542957"/>
            <a:ext cx="91540" cy="113177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2" name="Přímá spojnice 31"/>
          <p:cNvCxnSpPr/>
          <p:nvPr/>
        </p:nvCxnSpPr>
        <p:spPr bwMode="auto">
          <a:xfrm>
            <a:off x="3618468" y="5542957"/>
            <a:ext cx="143424" cy="226355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3" name="Přímá spojnice se šipkou 42"/>
          <p:cNvCxnSpPr/>
          <p:nvPr/>
        </p:nvCxnSpPr>
        <p:spPr bwMode="auto">
          <a:xfrm flipV="1">
            <a:off x="2716425" y="5199797"/>
            <a:ext cx="298665" cy="456337"/>
          </a:xfrm>
          <a:prstGeom prst="straightConnector1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45" name="Přímá spojnice se šipkou 44"/>
          <p:cNvCxnSpPr/>
          <p:nvPr/>
        </p:nvCxnSpPr>
        <p:spPr bwMode="auto">
          <a:xfrm flipH="1" flipV="1">
            <a:off x="3575713" y="5199797"/>
            <a:ext cx="276191" cy="456337"/>
          </a:xfrm>
          <a:prstGeom prst="straightConnector1">
            <a:avLst/>
          </a:prstGeom>
          <a:noFill/>
          <a:ln w="28575" cap="flat" cmpd="sng" algn="ctr">
            <a:solidFill>
              <a:srgbClr val="00B0F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50" name="Mrak 49"/>
          <p:cNvSpPr/>
          <p:nvPr/>
        </p:nvSpPr>
        <p:spPr bwMode="auto">
          <a:xfrm>
            <a:off x="2501724" y="4059084"/>
            <a:ext cx="1620215" cy="1260168"/>
          </a:xfrm>
          <a:prstGeom prst="cloud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65240" y1="20314" x2="65240" y2="20314"/>
                        <a14:foregroundMark x1="83410" y1="31909" x2="83410" y2="31909"/>
                        <a14:foregroundMark x1="75444" y1="38361" x2="75444" y2="38361"/>
                        <a14:foregroundMark x1="78473" y1="51439" x2="78473" y2="51439"/>
                        <a14:foregroundMark x1="70573" y1="69486" x2="70573" y2="69486"/>
                        <a14:foregroundMark x1="89862" y1="45859" x2="89862" y2="45859"/>
                        <a14:foregroundMark x1="83015" y1="24324" x2="83015" y2="24324"/>
                        <a14:foregroundMark x1="72811" y1="19878" x2="72811" y2="19878"/>
                        <a14:foregroundMark x1="68664" y1="24324" x2="68664" y2="24324"/>
                        <a14:foregroundMark x1="78144" y1="23365" x2="78144" y2="23365"/>
                        <a14:foregroundMark x1="75115" y1="30340" x2="75115" y2="30340"/>
                        <a14:foregroundMark x1="69388" y1="11857" x2="69388" y2="11857"/>
                        <a14:foregroundMark x1="81501" y1="18309" x2="81501" y2="18309"/>
                        <a14:foregroundMark x1="88677" y1="29904" x2="88677" y2="29904"/>
                        <a14:foregroundMark x1="89862" y1="37925" x2="89862" y2="37925"/>
                        <a14:foregroundMark x1="89467" y1="45423" x2="89467" y2="45423"/>
                        <a14:foregroundMark x1="90191" y1="50915" x2="90191" y2="50915"/>
                        <a14:foregroundMark x1="90586" y1="56408" x2="90586" y2="56408"/>
                        <a14:foregroundMark x1="65668" y1="64427" x2="65668" y2="64427"/>
                        <a14:foregroundMark x1="67166" y1="74962" x2="67166" y2="74962"/>
                        <a14:foregroundMark x1="74309" y1="67939" x2="74309" y2="67939"/>
                        <a14:foregroundMark x1="70968" y1="60458" x2="70968" y2="60458"/>
                        <a14:foregroundMark x1="68318" y1="66412" x2="68318" y2="66412"/>
                        <a14:foregroundMark x1="65207" y1="72519" x2="65207" y2="72519"/>
                        <a14:foregroundMark x1="63018" y1="69466" x2="63018" y2="69466"/>
                        <a14:foregroundMark x1="62558" y1="62901" x2="62558" y2="62901"/>
                        <a14:foregroundMark x1="64862" y1="56947" x2="64862" y2="569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6560" y="3417553"/>
            <a:ext cx="3607789" cy="2723254"/>
          </a:xfrm>
          <a:prstGeom prst="rect">
            <a:avLst/>
          </a:prstGeom>
        </p:spPr>
      </p:pic>
      <p:sp>
        <p:nvSpPr>
          <p:cNvPr id="52" name="TextovéPole 51"/>
          <p:cNvSpPr txBox="1"/>
          <p:nvPr/>
        </p:nvSpPr>
        <p:spPr>
          <a:xfrm>
            <a:off x="684213" y="5599545"/>
            <a:ext cx="13003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dirty="0" smtClean="0"/>
              <a:t>Hoří!!!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38632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500"/>
                            </p:stCondLst>
                            <p:childTnLst>
                              <p:par>
                                <p:cTn id="59" presetID="10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0"/>
                            </p:stCondLst>
                            <p:childTnLst>
                              <p:par>
                                <p:cTn id="6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600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2" grpId="0" animBg="1"/>
      <p:bldP spid="13" grpId="0" animBg="1"/>
      <p:bldP spid="50" grpId="0" animBg="1"/>
      <p:bldP spid="5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před únikem nebezpečných plynů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92306" cy="1541463"/>
          </a:xfrm>
        </p:spPr>
        <p:txBody>
          <a:bodyPr/>
          <a:lstStyle/>
          <a:p>
            <a:r>
              <a:rPr lang="cs-CZ" dirty="0" smtClean="0"/>
              <a:t>Detekce hořlavých plynů na žhavených vláknech zapojených do děliče napětí</a:t>
            </a:r>
          </a:p>
          <a:p>
            <a:r>
              <a:rPr lang="cs-CZ" dirty="0" smtClean="0"/>
              <a:t>Poplach při 10% a 20% koncentrace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2" name="Obdélník 11"/>
          <p:cNvSpPr/>
          <p:nvPr/>
        </p:nvSpPr>
        <p:spPr bwMode="auto">
          <a:xfrm>
            <a:off x="2411712" y="3429000"/>
            <a:ext cx="1530204" cy="2213945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cxnSp>
        <p:nvCxnSpPr>
          <p:cNvPr id="14" name="Přímá spojnice 13"/>
          <p:cNvCxnSpPr/>
          <p:nvPr/>
        </p:nvCxnSpPr>
        <p:spPr bwMode="auto">
          <a:xfrm flipH="1">
            <a:off x="1691616" y="3572669"/>
            <a:ext cx="720096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6" name="Přímá spojnice 15"/>
          <p:cNvCxnSpPr>
            <a:stCxn id="12" idx="1"/>
          </p:cNvCxnSpPr>
          <p:nvPr/>
        </p:nvCxnSpPr>
        <p:spPr bwMode="auto">
          <a:xfrm flipH="1" flipV="1">
            <a:off x="1691616" y="4535972"/>
            <a:ext cx="720096" cy="1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8" name="Přímá spojnice 17"/>
          <p:cNvCxnSpPr/>
          <p:nvPr/>
        </p:nvCxnSpPr>
        <p:spPr bwMode="auto">
          <a:xfrm flipH="1">
            <a:off x="1691616" y="5462921"/>
            <a:ext cx="720096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Přímá spojnice 21"/>
          <p:cNvCxnSpPr/>
          <p:nvPr/>
        </p:nvCxnSpPr>
        <p:spPr bwMode="auto">
          <a:xfrm flipH="1">
            <a:off x="1511592" y="3880748"/>
            <a:ext cx="180024" cy="90012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Přímá spojnice 23"/>
          <p:cNvCxnSpPr/>
          <p:nvPr/>
        </p:nvCxnSpPr>
        <p:spPr bwMode="auto">
          <a:xfrm>
            <a:off x="1511592" y="3970760"/>
            <a:ext cx="180024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6" name="Přímá spojnice 25"/>
          <p:cNvCxnSpPr/>
          <p:nvPr/>
        </p:nvCxnSpPr>
        <p:spPr bwMode="auto">
          <a:xfrm flipH="1">
            <a:off x="1511592" y="3970760"/>
            <a:ext cx="180024" cy="90012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8" name="Přímá spojnice 27"/>
          <p:cNvCxnSpPr/>
          <p:nvPr/>
        </p:nvCxnSpPr>
        <p:spPr bwMode="auto">
          <a:xfrm>
            <a:off x="1511592" y="4060772"/>
            <a:ext cx="180024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0" name="Přímá spojnice 29"/>
          <p:cNvCxnSpPr/>
          <p:nvPr/>
        </p:nvCxnSpPr>
        <p:spPr bwMode="auto">
          <a:xfrm flipH="1">
            <a:off x="1511592" y="4060772"/>
            <a:ext cx="180024" cy="90012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2" name="Přímá spojnice 31"/>
          <p:cNvCxnSpPr/>
          <p:nvPr/>
        </p:nvCxnSpPr>
        <p:spPr bwMode="auto">
          <a:xfrm>
            <a:off x="1511592" y="4150784"/>
            <a:ext cx="180024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1" name="Přímá spojnice 50"/>
          <p:cNvCxnSpPr/>
          <p:nvPr/>
        </p:nvCxnSpPr>
        <p:spPr bwMode="auto">
          <a:xfrm flipH="1">
            <a:off x="1511592" y="4832837"/>
            <a:ext cx="180024" cy="90012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2" name="Přímá spojnice 51"/>
          <p:cNvCxnSpPr/>
          <p:nvPr/>
        </p:nvCxnSpPr>
        <p:spPr bwMode="auto">
          <a:xfrm>
            <a:off x="1511592" y="4922849"/>
            <a:ext cx="180024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3" name="Přímá spojnice 52"/>
          <p:cNvCxnSpPr/>
          <p:nvPr/>
        </p:nvCxnSpPr>
        <p:spPr bwMode="auto">
          <a:xfrm flipH="1">
            <a:off x="1511592" y="4922849"/>
            <a:ext cx="180024" cy="90012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Přímá spojnice 53"/>
          <p:cNvCxnSpPr/>
          <p:nvPr/>
        </p:nvCxnSpPr>
        <p:spPr bwMode="auto">
          <a:xfrm>
            <a:off x="1511592" y="5012861"/>
            <a:ext cx="180024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5" name="Přímá spojnice 54"/>
          <p:cNvCxnSpPr/>
          <p:nvPr/>
        </p:nvCxnSpPr>
        <p:spPr bwMode="auto">
          <a:xfrm flipH="1">
            <a:off x="1511592" y="5012861"/>
            <a:ext cx="180024" cy="90012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6" name="Přímá spojnice 55"/>
          <p:cNvCxnSpPr/>
          <p:nvPr/>
        </p:nvCxnSpPr>
        <p:spPr bwMode="auto">
          <a:xfrm>
            <a:off x="1511592" y="5102873"/>
            <a:ext cx="180024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1" name="Přímá spojnice 60"/>
          <p:cNvCxnSpPr/>
          <p:nvPr/>
        </p:nvCxnSpPr>
        <p:spPr bwMode="auto">
          <a:xfrm flipV="1">
            <a:off x="1691616" y="3572669"/>
            <a:ext cx="0" cy="308079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3" name="Přímá spojnice 62"/>
          <p:cNvCxnSpPr/>
          <p:nvPr/>
        </p:nvCxnSpPr>
        <p:spPr bwMode="auto">
          <a:xfrm>
            <a:off x="1691616" y="4150784"/>
            <a:ext cx="0" cy="682053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7" name="Přímá spojnice 66"/>
          <p:cNvCxnSpPr/>
          <p:nvPr/>
        </p:nvCxnSpPr>
        <p:spPr bwMode="auto">
          <a:xfrm>
            <a:off x="1691616" y="5102873"/>
            <a:ext cx="0" cy="360048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68" name="Obdélník 67"/>
          <p:cNvSpPr/>
          <p:nvPr/>
        </p:nvSpPr>
        <p:spPr bwMode="auto">
          <a:xfrm>
            <a:off x="1331568" y="3726709"/>
            <a:ext cx="540072" cy="566056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501789" y="4017986"/>
            <a:ext cx="1350050" cy="9048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None/>
            </a:pPr>
            <a:r>
              <a:rPr lang="cs-CZ" sz="2400" dirty="0" smtClean="0"/>
              <a:t>Řídící</a:t>
            </a:r>
          </a:p>
          <a:p>
            <a:pPr algn="ctr">
              <a:buNone/>
            </a:pPr>
            <a:r>
              <a:rPr lang="cs-CZ" sz="2400" dirty="0" smtClean="0"/>
              <a:t>jednotka</a:t>
            </a:r>
            <a:endParaRPr lang="cs-CZ" sz="2400" dirty="0"/>
          </a:p>
        </p:txBody>
      </p:sp>
      <p:pic>
        <p:nvPicPr>
          <p:cNvPr id="70" name="Obrázek 6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50609" y1="91968" x2="50609" y2="91968"/>
                        <a14:foregroundMark x1="58804" y1="89232" x2="58804" y2="89232"/>
                        <a14:foregroundMark x1="54707" y1="90909" x2="54707" y2="90909"/>
                        <a14:foregroundMark x1="60133" y1="91439" x2="60133" y2="91439"/>
                        <a14:foregroundMark x1="66334" y1="89850" x2="66334" y2="89850"/>
                        <a14:foregroundMark x1="71096" y1="89850" x2="71096" y2="89850"/>
                        <a14:foregroundMark x1="92137" y1="13680" x2="92137" y2="13680"/>
                        <a14:foregroundMark x1="92137" y1="20124" x2="92137" y2="20124"/>
                        <a14:foregroundMark x1="92913" y1="25508" x2="92913" y2="25508"/>
                        <a14:foregroundMark x1="91473" y1="29038" x2="91473" y2="29038"/>
                        <a14:foregroundMark x1="92580" y1="24448" x2="92580" y2="24448"/>
                        <a14:foregroundMark x1="91141" y1="17476" x2="91141" y2="17476"/>
                        <a14:foregroundMark x1="92913" y1="16946" x2="92913" y2="16946"/>
                        <a14:foregroundMark x1="91805" y1="9974" x2="91805" y2="9974"/>
                        <a14:foregroundMark x1="89480" y1="13945" x2="89480" y2="13945"/>
                        <a14:foregroundMark x1="85825" y1="19329" x2="85825" y2="19329"/>
                        <a14:foregroundMark x1="89480" y1="23124" x2="89480" y2="23124"/>
                        <a14:foregroundMark x1="80066" y1="23124" x2="80066" y2="23124"/>
                        <a14:foregroundMark x1="75969" y1="21271" x2="75969" y2="21271"/>
                        <a14:foregroundMark x1="70210" y1="22330" x2="70210" y2="22330"/>
                        <a14:foregroundMark x1="65891" y1="21536" x2="65891" y2="21536"/>
                        <a14:foregroundMark x1="60465" y1="22595" x2="60465" y2="22595"/>
                        <a14:foregroundMark x1="56368" y1="23654" x2="56368" y2="23654"/>
                        <a14:foregroundMark x1="51384" y1="23124" x2="51384" y2="23124"/>
                        <a14:foregroundMark x1="90144" y1="86408" x2="90144" y2="86408"/>
                        <a14:foregroundMark x1="90476" y1="84996" x2="90476" y2="84996"/>
                        <a14:foregroundMark x1="89812" y1="88791" x2="89812" y2="88791"/>
                        <a14:foregroundMark x1="93245" y1="89585" x2="93245" y2="89585"/>
                        <a14:foregroundMark x1="65559" y1="87202" x2="65559" y2="87202"/>
                        <a14:foregroundMark x1="72647" y1="86673" x2="72647" y2="86673"/>
                        <a14:foregroundMark x1="75969" y1="85790" x2="75969" y2="85790"/>
                        <a14:foregroundMark x1="78405" y1="86937" x2="78405" y2="86937"/>
                        <a14:foregroundMark x1="83721" y1="89320" x2="83721" y2="89320"/>
                        <a14:foregroundMark x1="84385" y1="87202" x2="84385" y2="87202"/>
                        <a14:foregroundMark x1="74640" y1="90644" x2="74640" y2="90644"/>
                        <a14:foregroundMark x1="69878" y1="87996" x2="69878" y2="87996"/>
                        <a14:foregroundMark x1="69878" y1="92321" x2="69878" y2="92321"/>
                        <a14:foregroundMark x1="65559" y1="91174" x2="65559" y2="91174"/>
                        <a14:foregroundMark x1="83721" y1="91174" x2="83721" y2="91174"/>
                        <a14:foregroundMark x1="79402" y1="91439" x2="79402" y2="91439"/>
                        <a14:foregroundMark x1="88483" y1="90909" x2="88483" y2="90909"/>
                        <a14:foregroundMark x1="91141" y1="88791" x2="91141" y2="88791"/>
                        <a14:foregroundMark x1="51155" y1="17632" x2="51155" y2="17632"/>
                        <a14:foregroundMark x1="54455" y1="17105" x2="54455" y2="17105"/>
                        <a14:foregroundMark x1="52310" y1="22763" x2="52310" y2="22763"/>
                        <a14:foregroundMark x1="55941" y1="20132" x2="55941" y2="20132"/>
                        <a14:foregroundMark x1="55941" y1="26184" x2="55941" y2="26184"/>
                        <a14:foregroundMark x1="56601" y1="18816" x2="56601" y2="18816"/>
                        <a14:foregroundMark x1="57591" y1="15789" x2="57591" y2="15789"/>
                        <a14:foregroundMark x1="64191" y1="15789" x2="64191" y2="15789"/>
                        <a14:foregroundMark x1="62046" y1="17632" x2="62046" y2="17632"/>
                        <a14:foregroundMark x1="62541" y1="24868" x2="62541" y2="24868"/>
                        <a14:foregroundMark x1="56601" y1="29211" x2="56601" y2="29211"/>
                        <a14:foregroundMark x1="65182" y1="27895" x2="65182" y2="27895"/>
                        <a14:foregroundMark x1="66337" y1="24079" x2="66337" y2="24079"/>
                        <a14:foregroundMark x1="65842" y1="16316" x2="65842" y2="16316"/>
                        <a14:foregroundMark x1="65182" y1="13684" x2="65182" y2="13684"/>
                        <a14:foregroundMark x1="70132" y1="12895" x2="70132" y2="12895"/>
                        <a14:foregroundMark x1="70627" y1="18026" x2="70627" y2="18026"/>
                        <a14:foregroundMark x1="71122" y1="22763" x2="71122" y2="22763"/>
                        <a14:foregroundMark x1="71122" y1="26711" x2="71122" y2="26711"/>
                        <a14:foregroundMark x1="78713" y1="23684" x2="78713" y2="23684"/>
                        <a14:foregroundMark x1="76568" y1="28816" x2="76568" y2="28816"/>
                        <a14:foregroundMark x1="74917" y1="23158" x2="74917" y2="23158"/>
                        <a14:foregroundMark x1="74917" y1="16316" x2="74917" y2="16316"/>
                        <a14:foregroundMark x1="80363" y1="14079" x2="80363" y2="14079"/>
                        <a14:foregroundMark x1="81518" y1="21053" x2="81518" y2="21053"/>
                        <a14:foregroundMark x1="80858" y1="24474" x2="80858" y2="24474"/>
                        <a14:foregroundMark x1="85809" y1="26184" x2="85809" y2="26184"/>
                        <a14:foregroundMark x1="84158" y1="19342" x2="84158" y2="19342"/>
                        <a14:foregroundMark x1="85314" y1="13684" x2="85314" y2="13684"/>
                        <a14:foregroundMark x1="80363" y1="12895" x2="80363" y2="12895"/>
                        <a14:foregroundMark x1="89604" y1="12368" x2="89604" y2="12368"/>
                        <a14:foregroundMark x1="90594" y1="21842" x2="90594" y2="21842"/>
                        <a14:foregroundMark x1="89109" y1="26711" x2="89109" y2="26711"/>
                        <a14:foregroundMark x1="57591" y1="89211" x2="57591" y2="89211"/>
                        <a14:foregroundMark x1="57096" y1="88421" x2="57096" y2="88421"/>
                        <a14:foregroundMark x1="53795" y1="87500" x2="53795" y2="87500"/>
                        <a14:foregroundMark x1="50660" y1="89737" x2="50660" y2="89737"/>
                        <a14:foregroundMark x1="63036" y1="87500" x2="63036" y2="87500"/>
                        <a14:foregroundMark x1="68977" y1="88026" x2="68977" y2="88026"/>
                        <a14:foregroundMark x1="74917" y1="88026" x2="74917" y2="88026"/>
                        <a14:foregroundMark x1="84653" y1="86184" x2="84653" y2="86184"/>
                        <a14:foregroundMark x1="88449" y1="86184" x2="88449" y2="86184"/>
                        <a14:foregroundMark x1="55941" y1="91842" x2="57096" y2="93553"/>
                        <a14:foregroundMark x1="53795" y1="90526" x2="53795" y2="90526"/>
                        <a14:foregroundMark x1="51650" y1="15789" x2="51650" y2="15789"/>
                        <a14:foregroundMark x1="55941" y1="12368" x2="55941" y2="12368"/>
                        <a14:foregroundMark x1="55446" y1="11974" x2="55446" y2="11974"/>
                        <a14:foregroundMark x1="43069" y1="22368" x2="43069" y2="22368"/>
                        <a14:foregroundMark x1="42409" y1="20132" x2="42409" y2="20132"/>
                        <a14:foregroundMark x1="46205" y1="18816" x2="46205" y2="18816"/>
                        <a14:foregroundMark x1="58746" y1="20132" x2="58746" y2="20132"/>
                        <a14:foregroundMark x1="71782" y1="14605" x2="71782" y2="14605"/>
                        <a14:foregroundMark x1="62046" y1="11579" x2="62046" y2="11579"/>
                        <a14:foregroundMark x1="71782" y1="13684" x2="71782" y2="13684"/>
                        <a14:foregroundMark x1="79373" y1="12368" x2="79373" y2="12368"/>
                        <a14:foregroundMark x1="89109" y1="18816" x2="89109" y2="18816"/>
                        <a14:foregroundMark x1="84158" y1="13289" x2="84158" y2="13289"/>
                        <a14:foregroundMark x1="81518" y1="22763" x2="81518" y2="22763"/>
                        <a14:foregroundMark x1="69637" y1="24079" x2="69637" y2="24079"/>
                        <a14:foregroundMark x1="62046" y1="29211" x2="62046" y2="29211"/>
                        <a14:foregroundMark x1="60891" y1="18421" x2="60891" y2="18421"/>
                        <a14:foregroundMark x1="50660" y1="12368" x2="50660" y2="12368"/>
                        <a14:foregroundMark x1="75578" y1="11974" x2="75578" y2="11974"/>
                        <a14:foregroundMark x1="84653" y1="23684" x2="84653" y2="23684"/>
                        <a14:foregroundMark x1="62541" y1="31842" x2="62541" y2="31842"/>
                        <a14:foregroundMark x1="55446" y1="26711" x2="55446" y2="26711"/>
                        <a14:foregroundMark x1="51650" y1="30526" x2="51650" y2="30526"/>
                        <a14:foregroundMark x1="73927" y1="24079" x2="73927" y2="24079"/>
                        <a14:foregroundMark x1="60891" y1="13289" x2="60891" y2="13289"/>
                        <a14:foregroundMark x1="69637" y1="31447" x2="69637" y2="31447"/>
                        <a14:foregroundMark x1="77723" y1="26711" x2="77723" y2="26711"/>
                        <a14:foregroundMark x1="82508" y1="16316" x2="82508" y2="16316"/>
                        <a14:foregroundMark x1="79868" y1="15789" x2="79868" y2="15789"/>
                        <a14:foregroundMark x1="76073" y1="18026" x2="76073" y2="18026"/>
                        <a14:foregroundMark x1="85809" y1="14605" x2="85809" y2="14605"/>
                        <a14:backgroundMark x1="3322" y1="33539" x2="3322" y2="33539"/>
                        <a14:backgroundMark x1="3322" y1="64166" x2="3322" y2="64166"/>
                        <a14:backgroundMark x1="2658" y1="87114" x2="2658" y2="87114"/>
                        <a14:backgroundMark x1="11517" y1="97440" x2="11517" y2="97440"/>
                        <a14:backgroundMark x1="3987" y1="48808" x2="3987" y2="48808"/>
                        <a14:backgroundMark x1="2658" y1="57546" x2="2658" y2="57546"/>
                        <a14:backgroundMark x1="3322" y1="75640" x2="3322" y2="75640"/>
                        <a14:backgroundMark x1="23810" y1="96911" x2="23810" y2="96911"/>
                        <a14:backgroundMark x1="45736" y1="97970" x2="45072" y2="96381"/>
                        <a14:backgroundMark x1="71096" y1="95234" x2="71096" y2="95234"/>
                        <a14:backgroundMark x1="95792" y1="17123" x2="95792" y2="17123"/>
                        <a14:backgroundMark x1="4651" y1="13857" x2="4651" y2="13857"/>
                        <a14:backgroundMark x1="2658" y1="39541" x2="2658" y2="39541"/>
                        <a14:backgroundMark x1="1883" y1="43954" x2="1883" y2="43954"/>
                        <a14:backgroundMark x1="2658" y1="51545" x2="2658" y2="51545"/>
                        <a14:backgroundMark x1="3322" y1="60900" x2="3322" y2="60900"/>
                        <a14:backgroundMark x1="2658" y1="69638" x2="2658" y2="69638"/>
                        <a14:backgroundMark x1="1883" y1="71756" x2="1883" y2="71756"/>
                        <a14:backgroundMark x1="2658" y1="78376" x2="2658" y2="78376"/>
                        <a14:backgroundMark x1="3322" y1="82171" x2="3322" y2="82171"/>
                        <a14:backgroundMark x1="3322" y1="85966" x2="3322" y2="85966"/>
                        <a14:backgroundMark x1="3987" y1="93645" x2="3987" y2="95234"/>
                        <a14:backgroundMark x1="6755" y1="97440" x2="6755" y2="97440"/>
                        <a14:backgroundMark x1="10853" y1="96911" x2="10853" y2="96911"/>
                        <a14:backgroundMark x1="15615" y1="95852" x2="15615" y2="95852"/>
                        <a14:backgroundMark x1="18383" y1="96381" x2="18383" y2="96381"/>
                        <a14:backgroundMark x1="25249" y1="96381" x2="27243" y2="97440"/>
                        <a14:backgroundMark x1="33444" y1="96911" x2="33444" y2="96911"/>
                        <a14:backgroundMark x1="97121" y1="67961" x2="97121" y2="67961"/>
                        <a14:backgroundMark x1="97121" y1="78376" x2="97121" y2="78376"/>
                        <a14:backgroundMark x1="97121" y1="75640" x2="97121" y2="75640"/>
                        <a14:backgroundMark x1="95127" y1="71227" x2="95127" y2="71227"/>
                        <a14:backgroundMark x1="95792" y1="66284" x2="95792" y2="66284"/>
                        <a14:backgroundMark x1="95127" y1="60282" x2="95127" y2="60282"/>
                        <a14:backgroundMark x1="94463" y1="57017" x2="94463" y2="57017"/>
                        <a14:backgroundMark x1="97121" y1="54281" x2="97121" y2="54281"/>
                        <a14:backgroundMark x1="96456" y1="51545" x2="96456" y2="51545"/>
                        <a14:backgroundMark x1="95238" y1="60812" x2="95238" y2="60812"/>
                        <a14:backgroundMark x1="98228" y1="62665" x2="98228" y2="62665"/>
                        <a14:backgroundMark x1="86489" y1="96823" x2="86489" y2="96823"/>
                        <a14:backgroundMark x1="95903" y1="93645" x2="95903" y2="93645"/>
                        <a14:backgroundMark x1="97564" y1="84466" x2="97564" y2="84466"/>
                        <a14:backgroundMark x1="63123" y1="97970" x2="63123" y2="97970"/>
                        <a14:backgroundMark x1="53300" y1="94868" x2="53300" y2="94868"/>
                        <a14:backgroundMark x1="76073" y1="97895" x2="76073" y2="97895"/>
                        <a14:backgroundMark x1="89109" y1="96974" x2="89109" y2="96974"/>
                        <a14:backgroundMark x1="95050" y1="96974" x2="95050" y2="96974"/>
                        <a14:backgroundMark x1="97690" y1="91053" x2="97690" y2="91053"/>
                        <a14:backgroundMark x1="95545" y1="81447" x2="96040" y2="801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132" y="3060990"/>
            <a:ext cx="2520336" cy="31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38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5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1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4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2" grpId="0" animBg="1"/>
      <p:bldP spid="68" grpId="0" animBg="1"/>
      <p:bldP spid="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před záplavou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65140" y="1683437"/>
            <a:ext cx="4294824" cy="2732601"/>
          </a:xfrm>
        </p:spPr>
        <p:txBody>
          <a:bodyPr/>
          <a:lstStyle/>
          <a:p>
            <a:r>
              <a:rPr lang="cs-CZ" dirty="0" smtClean="0"/>
              <a:t>Vodivé vývody detektoru jsou použity jako elektrody</a:t>
            </a:r>
          </a:p>
          <a:p>
            <a:r>
              <a:rPr lang="cs-CZ" dirty="0" smtClean="0"/>
              <a:t>Při přítomnosti vody se elektrody vodivě spojí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15" name="Pravá jednoduchá závorka 14"/>
          <p:cNvSpPr/>
          <p:nvPr/>
        </p:nvSpPr>
        <p:spPr bwMode="auto">
          <a:xfrm>
            <a:off x="5829296" y="3490985"/>
            <a:ext cx="1392699" cy="2393309"/>
          </a:xfrm>
          <a:prstGeom prst="rightBracket">
            <a:avLst>
              <a:gd name="adj" fmla="val 20968"/>
            </a:avLst>
          </a:prstGeom>
          <a:solidFill>
            <a:schemeClr val="accent1">
              <a:lumMod val="7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orthographicFront">
              <a:rot lat="0" lon="0" rev="16200000"/>
            </a:camera>
            <a:lightRig rig="threePt" dir="t"/>
          </a:scene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63768" y1="34737" x2="63768" y2="34737"/>
                        <a14:foregroundMark x1="44928" y1="32632" x2="44928" y2="32632"/>
                        <a14:foregroundMark x1="44928" y1="26316" x2="44928" y2="26316"/>
                        <a14:foregroundMark x1="62319" y1="22632" x2="62319" y2="22632"/>
                        <a14:foregroundMark x1="72464" y1="22105" x2="72464" y2="22105"/>
                        <a14:foregroundMark x1="42029" y1="23684" x2="42029" y2="23684"/>
                        <a14:foregroundMark x1="28986" y1="41053" x2="28986" y2="41053"/>
                        <a14:foregroundMark x1="30435" y1="37368" x2="30435" y2="37368"/>
                        <a14:foregroundMark x1="27536" y1="33684" x2="27536" y2="33684"/>
                        <a14:foregroundMark x1="46377" y1="35263" x2="46377" y2="35263"/>
                        <a14:foregroundMark x1="33333" y1="34737" x2="33333" y2="34737"/>
                        <a14:foregroundMark x1="27536" y1="34737" x2="27536" y2="34737"/>
                        <a14:foregroundMark x1="59420" y1="26842" x2="59420" y2="26842"/>
                        <a14:foregroundMark x1="66667" y1="88947" x2="66667" y2="88947"/>
                        <a14:foregroundMark x1="71014" y1="83158" x2="71014" y2="83158"/>
                        <a14:foregroundMark x1="76812" y1="90000" x2="76812" y2="90000"/>
                        <a14:foregroundMark x1="30435" y1="91053" x2="30435" y2="91053"/>
                        <a14:foregroundMark x1="30435" y1="84211" x2="30435" y2="84211"/>
                        <a14:foregroundMark x1="30435" y1="87895" x2="30435" y2="87895"/>
                        <a14:foregroundMark x1="75362" y1="81053" x2="75362" y2="81053"/>
                        <a14:foregroundMark x1="72464" y1="92632" x2="72464" y2="92632"/>
                        <a14:foregroundMark x1="23188" y1="95263" x2="23188" y2="95263"/>
                        <a14:foregroundMark x1="23188" y1="81053" x2="23188" y2="81053"/>
                        <a14:foregroundMark x1="37681" y1="78421" x2="37681" y2="78421"/>
                        <a14:foregroundMark x1="42029" y1="65789" x2="46377" y2="64737"/>
                        <a14:foregroundMark x1="56522" y1="51053" x2="56522" y2="51053"/>
                        <a14:foregroundMark x1="52174" y1="47895" x2="52174" y2="47895"/>
                        <a14:foregroundMark x1="50725" y1="46842" x2="50725" y2="46842"/>
                        <a14:foregroundMark x1="68116" y1="36842" x2="68116" y2="36842"/>
                        <a14:foregroundMark x1="72464" y1="33684" x2="72464" y2="33684"/>
                        <a14:foregroundMark x1="75362" y1="26842" x2="75362" y2="26842"/>
                        <a14:foregroundMark x1="63768" y1="23158" x2="63768" y2="23158"/>
                        <a14:foregroundMark x1="50725" y1="21579" x2="50725" y2="21579"/>
                        <a14:foregroundMark x1="39130" y1="20526" x2="39130" y2="20526"/>
                        <a14:foregroundMark x1="31884" y1="21579" x2="31884" y2="21579"/>
                        <a14:foregroundMark x1="30435" y1="23684" x2="30435" y2="25263"/>
                        <a14:foregroundMark x1="30435" y1="25263" x2="30435" y2="25263"/>
                        <a14:foregroundMark x1="30435" y1="26316" x2="30435" y2="26316"/>
                        <a14:foregroundMark x1="36232" y1="28421" x2="39130" y2="30526"/>
                        <a14:foregroundMark x1="39130" y1="31579" x2="39130" y2="31579"/>
                        <a14:foregroundMark x1="36232" y1="32105" x2="36232" y2="32105"/>
                        <a14:foregroundMark x1="34783" y1="32632" x2="36232" y2="35789"/>
                        <a14:foregroundMark x1="42029" y1="36842" x2="46377" y2="36842"/>
                        <a14:foregroundMark x1="55072" y1="36842" x2="62319" y2="37368"/>
                        <a14:foregroundMark x1="65217" y1="37368" x2="65217" y2="37368"/>
                        <a14:foregroundMark x1="66667" y1="37895" x2="66667" y2="37895"/>
                        <a14:foregroundMark x1="63768" y1="36316" x2="63768" y2="39474"/>
                        <a14:foregroundMark x1="60870" y1="41053" x2="56522" y2="38947"/>
                        <a14:foregroundMark x1="53623" y1="37895" x2="53623" y2="37895"/>
                        <a14:foregroundMark x1="53623" y1="35263" x2="55072" y2="33684"/>
                        <a14:foregroundMark x1="55072" y1="32632" x2="60870" y2="28947"/>
                        <a14:foregroundMark x1="60870" y1="28947" x2="60870" y2="28947"/>
                        <a14:foregroundMark x1="65217" y1="27368" x2="65217" y2="27368"/>
                        <a14:foregroundMark x1="65217" y1="26316" x2="65217" y2="26316"/>
                        <a14:foregroundMark x1="71014" y1="30000" x2="71014" y2="30000"/>
                        <a14:foregroundMark x1="68116" y1="30526" x2="66667" y2="32105"/>
                        <a14:foregroundMark x1="57971" y1="33158" x2="57971" y2="33158"/>
                        <a14:foregroundMark x1="43478" y1="31053" x2="37681" y2="29474"/>
                        <a14:foregroundMark x1="33333" y1="28421" x2="33333" y2="284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623" y="1588814"/>
            <a:ext cx="1048709" cy="2887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Volný tvar 13"/>
          <p:cNvSpPr/>
          <p:nvPr/>
        </p:nvSpPr>
        <p:spPr>
          <a:xfrm>
            <a:off x="5424705" y="4310858"/>
            <a:ext cx="719171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5990478" y="4513146"/>
            <a:ext cx="629159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8" name="Volný tvar 17"/>
          <p:cNvSpPr/>
          <p:nvPr/>
        </p:nvSpPr>
        <p:spPr>
          <a:xfrm>
            <a:off x="6907417" y="4542291"/>
            <a:ext cx="629159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9" name="Volný tvar 18"/>
          <p:cNvSpPr/>
          <p:nvPr/>
        </p:nvSpPr>
        <p:spPr>
          <a:xfrm>
            <a:off x="5590144" y="4768058"/>
            <a:ext cx="629159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0" name="Volný tvar 19"/>
          <p:cNvSpPr/>
          <p:nvPr/>
        </p:nvSpPr>
        <p:spPr>
          <a:xfrm>
            <a:off x="6406173" y="4768058"/>
            <a:ext cx="629159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6538955" y="4310587"/>
            <a:ext cx="629159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6051332" y="5046432"/>
            <a:ext cx="629159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3" name="Volný tvar 22"/>
          <p:cNvSpPr/>
          <p:nvPr/>
        </p:nvSpPr>
        <p:spPr>
          <a:xfrm>
            <a:off x="6944294" y="4996544"/>
            <a:ext cx="629159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5" name="Volný tvar 24"/>
          <p:cNvSpPr/>
          <p:nvPr/>
        </p:nvSpPr>
        <p:spPr>
          <a:xfrm>
            <a:off x="6066026" y="4267096"/>
            <a:ext cx="629159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6" name="Volný tvar 25"/>
          <p:cNvSpPr/>
          <p:nvPr/>
        </p:nvSpPr>
        <p:spPr>
          <a:xfrm>
            <a:off x="7063673" y="4310858"/>
            <a:ext cx="629159" cy="99777"/>
          </a:xfrm>
          <a:custGeom>
            <a:avLst/>
            <a:gdLst>
              <a:gd name="connsiteX0" fmla="*/ 0 w 2402006"/>
              <a:gd name="connsiteY0" fmla="*/ 382137 h 382137"/>
              <a:gd name="connsiteX1" fmla="*/ 2402006 w 2402006"/>
              <a:gd name="connsiteY1" fmla="*/ 0 h 382137"/>
              <a:gd name="connsiteX0" fmla="*/ 0 w 1719618"/>
              <a:gd name="connsiteY0" fmla="*/ 491319 h 491319"/>
              <a:gd name="connsiteX1" fmla="*/ 1719618 w 1719618"/>
              <a:gd name="connsiteY1" fmla="*/ 0 h 491319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719618"/>
              <a:gd name="connsiteY0" fmla="*/ 614641 h 614641"/>
              <a:gd name="connsiteX1" fmla="*/ 666787 w 1719618"/>
              <a:gd name="connsiteY1" fmla="*/ 0 h 614641"/>
              <a:gd name="connsiteX2" fmla="*/ 1719618 w 1719618"/>
              <a:gd name="connsiteY2" fmla="*/ 123322 h 614641"/>
              <a:gd name="connsiteX0" fmla="*/ 0 w 1501253"/>
              <a:gd name="connsiteY0" fmla="*/ 164265 h 202626"/>
              <a:gd name="connsiteX1" fmla="*/ 448422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64265 h 202626"/>
              <a:gd name="connsiteX1" fmla="*/ 516661 w 1501253"/>
              <a:gd name="connsiteY1" fmla="*/ 0 h 202626"/>
              <a:gd name="connsiteX2" fmla="*/ 1501253 w 1501253"/>
              <a:gd name="connsiteY2" fmla="*/ 123322 h 202626"/>
              <a:gd name="connsiteX0" fmla="*/ 0 w 1501253"/>
              <a:gd name="connsiteY0" fmla="*/ 199554 h 237915"/>
              <a:gd name="connsiteX1" fmla="*/ 516661 w 1501253"/>
              <a:gd name="connsiteY1" fmla="*/ 35289 h 237915"/>
              <a:gd name="connsiteX2" fmla="*/ 1501253 w 1501253"/>
              <a:gd name="connsiteY2" fmla="*/ 158611 h 237915"/>
              <a:gd name="connsiteX0" fmla="*/ 0 w 1050877"/>
              <a:gd name="connsiteY0" fmla="*/ 199554 h 220535"/>
              <a:gd name="connsiteX1" fmla="*/ 516661 w 1050877"/>
              <a:gd name="connsiteY1" fmla="*/ 35289 h 220535"/>
              <a:gd name="connsiteX2" fmla="*/ 1050877 w 1050877"/>
              <a:gd name="connsiteY2" fmla="*/ 104020 h 220535"/>
              <a:gd name="connsiteX0" fmla="*/ 0 w 1050877"/>
              <a:gd name="connsiteY0" fmla="*/ 199554 h 315314"/>
              <a:gd name="connsiteX1" fmla="*/ 516661 w 1050877"/>
              <a:gd name="connsiteY1" fmla="*/ 35289 h 315314"/>
              <a:gd name="connsiteX2" fmla="*/ 1050877 w 1050877"/>
              <a:gd name="connsiteY2" fmla="*/ 104020 h 315314"/>
              <a:gd name="connsiteX0" fmla="*/ 0 w 1054152"/>
              <a:gd name="connsiteY0" fmla="*/ 199554 h 199554"/>
              <a:gd name="connsiteX1" fmla="*/ 516661 w 1054152"/>
              <a:gd name="connsiteY1" fmla="*/ 35289 h 199554"/>
              <a:gd name="connsiteX2" fmla="*/ 1050877 w 1054152"/>
              <a:gd name="connsiteY2" fmla="*/ 104020 h 199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54152" h="199554">
                <a:moveTo>
                  <a:pt x="0" y="199554"/>
                </a:moveTo>
                <a:cubicBezTo>
                  <a:pt x="172220" y="144799"/>
                  <a:pt x="262555" y="-87377"/>
                  <a:pt x="516661" y="35289"/>
                </a:cubicBezTo>
                <a:cubicBezTo>
                  <a:pt x="1113264" y="431238"/>
                  <a:pt x="1054775" y="-114507"/>
                  <a:pt x="1050877" y="104020"/>
                </a:cubicBezTo>
              </a:path>
            </a:pathLst>
          </a:custGeom>
          <a:ln>
            <a:solidFill>
              <a:schemeClr val="tx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96883" y="1350906"/>
            <a:ext cx="24881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dirty="0" smtClean="0"/>
              <a:t>POPLACH!!!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1362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6500"/>
                            </p:stCondLst>
                            <p:childTnLst>
                              <p:par>
                                <p:cTn id="8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5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921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439CDF-2B6B-4C7E-8D1F-AA044ED29E25}" type="slidenum">
              <a:rPr lang="cs-CZ" sz="1400" smtClean="0"/>
              <a:pPr eaLnBrk="1" hangingPunct="1"/>
              <a:t>8</a:t>
            </a:fld>
            <a:endParaRPr lang="cs-CZ" sz="1400" smtClean="0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922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22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151187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tohoto učebního materiálu je vlastní tvorba autora a z knihovny klipart Microsoft Office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Některé obrázky jsou použity z firmy Jablotron Alarms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9226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1291</TotalTime>
  <Words>287</Words>
  <Application>Microsoft Office PowerPoint</Application>
  <PresentationFormat>Předvádění na obrazovce (4:3)</PresentationFormat>
  <Paragraphs>83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Využití ICT pro rozvoj klíčových kompetencí  CZ.1.07/1.5.00/34.0448</vt:lpstr>
      <vt:lpstr>Prezentace aplikace PowerPoint</vt:lpstr>
      <vt:lpstr>Environmentální ochrana</vt:lpstr>
      <vt:lpstr>Tísňové hlásiče</vt:lpstr>
      <vt:lpstr>Požární ochrana</vt:lpstr>
      <vt:lpstr>Ochrana před únikem nebezpečných plynů</vt:lpstr>
      <vt:lpstr>Ochrana před záplavou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zdrhiv</dc:creator>
  <cp:lastModifiedBy>Jan Kadlec</cp:lastModifiedBy>
  <cp:revision>81</cp:revision>
  <dcterms:created xsi:type="dcterms:W3CDTF">2012-07-02T13:04:44Z</dcterms:created>
  <dcterms:modified xsi:type="dcterms:W3CDTF">2013-02-20T09:45:40Z</dcterms:modified>
</cp:coreProperties>
</file>