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2" r:id="rId5"/>
    <p:sldId id="261" r:id="rId6"/>
    <p:sldId id="260" r:id="rId7"/>
    <p:sldId id="263" r:id="rId8"/>
    <p:sldId id="264" r:id="rId9"/>
    <p:sldId id="258" r:id="rId10"/>
    <p:sldId id="265" r:id="rId11"/>
    <p:sldId id="266" r:id="rId12"/>
    <p:sldId id="268" r:id="rId13"/>
    <p:sldId id="269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ZŠ a MŠ,Veselí nad Moravou,Kollárova1045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VY_32_INOVACE_7/1_Dýchací </a:t>
          </a:r>
          <a:r>
            <a:rPr lang="cs-CZ" dirty="0" smtClean="0"/>
            <a:t>soustava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Dýchací soustava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</a:t>
          </a:r>
          <a:r>
            <a:rPr lang="cs-CZ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ZŠ a MŠ,Veselí nad Moravou,Kollárova1045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VY_32_INOVACE_7/1_Dýchací </a:t>
          </a:r>
          <a:r>
            <a:rPr lang="cs-CZ" sz="1800" kern="1200" dirty="0" smtClean="0"/>
            <a:t>soustava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Dýchací soustava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</a:t>
          </a:r>
          <a:r>
            <a:rPr lang="cs-CZ" sz="1800" kern="120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licn%C3%AD_skl%C3%ADpek" TargetMode="External"/><Relationship Id="rId2" Type="http://schemas.openxmlformats.org/officeDocument/2006/relationships/hyperlink" Target="http://cs.wikipedia.org/wiki/Pr%C5%AFdu%C5%A1inky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9821427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Materiál je určen pro výuku předmětu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přírodopis pro </a:t>
            </a:r>
            <a:r>
              <a:rPr lang="cs-CZ" dirty="0">
                <a:latin typeface="Arial" pitchFamily="34" charset="0"/>
                <a:cs typeface="Arial" pitchFamily="34" charset="0"/>
              </a:rPr>
              <a:t>základní školu praktickou.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Příprava není nutná.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Doba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vzniku srpen 2012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Doba ověření 14.9.2012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Učitel seznámí žáky s dýchací soustavou v lidském těle.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Žáci zadané úkoly zvládli.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dirty="0">
                <a:latin typeface="Arial" pitchFamily="34" charset="0"/>
                <a:cs typeface="Arial" pitchFamily="34" charset="0"/>
              </a:rPr>
              <a:t>určen pro žáky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8.ročníku. Prezentováno pro žáky 9.ročníku v rámci opakování učiva.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Určeno pro práci na </a:t>
            </a:r>
            <a:r>
              <a:rPr lang="cs-CZ">
                <a:latin typeface="Arial" pitchFamily="34" charset="0"/>
                <a:cs typeface="Arial" pitchFamily="34" charset="0"/>
              </a:rPr>
              <a:t>interaktivní </a:t>
            </a:r>
            <a:r>
              <a:rPr lang="cs-CZ" smtClean="0">
                <a:latin typeface="Arial" pitchFamily="34" charset="0"/>
                <a:cs typeface="Arial" pitchFamily="34" charset="0"/>
              </a:rPr>
              <a:t>tabuli.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/>
          <a:lstStyle/>
          <a:p>
            <a:r>
              <a:rPr lang="cs-CZ" dirty="0" smtClean="0"/>
              <a:t>dýchací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844824"/>
            <a:ext cx="8183880" cy="4187952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 dýchací soustavě řadíme 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dýchací cesty (nosní dutina, </a:t>
            </a:r>
            <a:r>
              <a:rPr lang="cs-CZ" smtClean="0">
                <a:latin typeface="Arial" pitchFamily="34" charset="0"/>
                <a:cs typeface="Arial" pitchFamily="34" charset="0"/>
              </a:rPr>
              <a:t>nosohltan, hrtan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průdušnice a průdušky)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plíce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filipkova\AppData\Local\Microsoft\Windows\Temporary Internet Files\Content.IE5\CKI0YDEL\MC9004261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2880320" cy="271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54883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ilipkova\AppData\Local\Microsoft\Windows\Temporary Internet Files\Content.IE5\B5OBN84U\MC900438748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94440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Vitální kapacita plic</a:t>
            </a:r>
          </a:p>
          <a:p>
            <a:r>
              <a:rPr lang="cs-CZ" sz="2800" dirty="0"/>
              <a:t>závisí na věku, pohlaví , hmotnosti a fyzické zdatnosti člověka</a:t>
            </a:r>
          </a:p>
          <a:p>
            <a:r>
              <a:rPr lang="cs-CZ" sz="2800" dirty="0"/>
              <a:t>Je to </a:t>
            </a:r>
            <a:r>
              <a:rPr lang="cs-CZ" sz="2800" b="1" dirty="0"/>
              <a:t>hluboký vdech </a:t>
            </a:r>
            <a:r>
              <a:rPr lang="cs-CZ" sz="2800" dirty="0"/>
              <a:t>a </a:t>
            </a:r>
            <a:r>
              <a:rPr lang="cs-CZ" sz="2800" b="1" dirty="0"/>
              <a:t>následný výdech</a:t>
            </a:r>
            <a:r>
              <a:rPr lang="cs-CZ" sz="2800" dirty="0"/>
              <a:t>, kdy je možno z plic vypudit 3000 – 5000 ml vzduchu</a:t>
            </a:r>
          </a:p>
          <a:p>
            <a:endParaRPr lang="cs-CZ" sz="2800" dirty="0"/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93875411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755576" y="620688"/>
            <a:ext cx="7317432" cy="5505792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latin typeface="+mj-lt"/>
                <a:cs typeface="Arial" pitchFamily="34" charset="0"/>
              </a:rPr>
              <a:t>Dutina nosní- </a:t>
            </a:r>
            <a:r>
              <a:rPr lang="cs-CZ" dirty="0" smtClean="0">
                <a:latin typeface="+mj-lt"/>
                <a:cs typeface="Arial" pitchFamily="34" charset="0"/>
              </a:rPr>
              <a:t>začíná nosními otvory, rozdělena nosní chrupavkou</a:t>
            </a:r>
          </a:p>
          <a:p>
            <a:r>
              <a:rPr lang="cs-CZ" dirty="0" smtClean="0">
                <a:latin typeface="+mj-lt"/>
                <a:cs typeface="Arial" pitchFamily="34" charset="0"/>
              </a:rPr>
              <a:t>vystlána sliznicí</a:t>
            </a:r>
          </a:p>
          <a:p>
            <a:r>
              <a:rPr lang="cs-CZ" dirty="0" smtClean="0">
                <a:latin typeface="+mj-lt"/>
                <a:cs typeface="Arial" pitchFamily="34" charset="0"/>
              </a:rPr>
              <a:t>zachycuje prach</a:t>
            </a:r>
          </a:p>
          <a:p>
            <a:r>
              <a:rPr lang="cs-CZ" dirty="0" smtClean="0">
                <a:latin typeface="+mj-lt"/>
                <a:cs typeface="Arial" pitchFamily="34" charset="0"/>
              </a:rPr>
              <a:t>ohřívá a zvlhčuje vdechovaný vzduch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Hrtan </a:t>
            </a:r>
            <a:r>
              <a:rPr lang="cs-CZ" dirty="0" smtClean="0">
                <a:latin typeface="+mj-lt"/>
                <a:cs typeface="Arial" pitchFamily="34" charset="0"/>
              </a:rPr>
              <a:t>– kříží se zde dýchací a trávící cesty</a:t>
            </a:r>
          </a:p>
          <a:p>
            <a:pPr marL="45720" indent="0">
              <a:buNone/>
            </a:pPr>
            <a:r>
              <a:rPr lang="cs-CZ" dirty="0">
                <a:latin typeface="+mj-lt"/>
                <a:cs typeface="Arial" pitchFamily="34" charset="0"/>
              </a:rPr>
              <a:t>	 </a:t>
            </a:r>
            <a:r>
              <a:rPr lang="cs-CZ" dirty="0" smtClean="0">
                <a:latin typeface="+mj-lt"/>
                <a:cs typeface="Arial" pitchFamily="34" charset="0"/>
              </a:rPr>
              <a:t>  - nachází se zde hlasové ústrojí</a:t>
            </a:r>
          </a:p>
          <a:p>
            <a:r>
              <a:rPr lang="cs-CZ" b="1" dirty="0" smtClean="0">
                <a:latin typeface="+mj-lt"/>
                <a:cs typeface="Arial" pitchFamily="34" charset="0"/>
              </a:rPr>
              <a:t>Průdušnice</a:t>
            </a:r>
            <a:r>
              <a:rPr lang="cs-CZ" dirty="0" smtClean="0">
                <a:latin typeface="+mj-lt"/>
                <a:cs typeface="Arial" pitchFamily="34" charset="0"/>
              </a:rPr>
              <a:t> – se při vstupu do hrudní dutiny rozvětvuje na pravou  a </a:t>
            </a:r>
            <a:r>
              <a:rPr lang="cs-CZ" dirty="0">
                <a:latin typeface="+mj-lt"/>
                <a:cs typeface="Arial" pitchFamily="34" charset="0"/>
              </a:rPr>
              <a:t>levou </a:t>
            </a:r>
            <a:r>
              <a:rPr lang="cs-CZ" dirty="0" smtClean="0">
                <a:latin typeface="+mj-lt"/>
                <a:cs typeface="Arial" pitchFamily="34" charset="0"/>
              </a:rPr>
              <a:t>průdušku</a:t>
            </a:r>
          </a:p>
          <a:p>
            <a:r>
              <a:rPr lang="cs-CZ" b="1" dirty="0" smtClean="0">
                <a:latin typeface="+mj-lt"/>
                <a:cs typeface="Arial" pitchFamily="34" charset="0"/>
              </a:rPr>
              <a:t> Průdušky </a:t>
            </a:r>
            <a:r>
              <a:rPr lang="cs-CZ" dirty="0">
                <a:latin typeface="+mj-lt"/>
                <a:cs typeface="Arial" pitchFamily="34" charset="0"/>
              </a:rPr>
              <a:t>se v nich větví na </a:t>
            </a:r>
            <a:r>
              <a:rPr lang="cs-CZ" b="1" dirty="0">
                <a:latin typeface="+mj-lt"/>
                <a:cs typeface="Arial" pitchFamily="34" charset="0"/>
                <a:hlinkClick r:id="rId2" action="ppaction://hlinkfile" tooltip="Průdušinky"/>
              </a:rPr>
              <a:t>průdušinky</a:t>
            </a:r>
            <a:r>
              <a:rPr lang="cs-CZ" dirty="0">
                <a:latin typeface="+mj-lt"/>
                <a:cs typeface="Arial" pitchFamily="34" charset="0"/>
              </a:rPr>
              <a:t> ústící do vlásečnicemi protkaných, tenkostěnných </a:t>
            </a:r>
            <a:r>
              <a:rPr lang="cs-CZ" b="1" dirty="0">
                <a:latin typeface="+mj-lt"/>
                <a:cs typeface="Arial" pitchFamily="34" charset="0"/>
                <a:hlinkClick r:id="rId3" action="ppaction://hlinkfile" tooltip="Plicní sklípek"/>
              </a:rPr>
              <a:t>plicních </a:t>
            </a:r>
            <a:r>
              <a:rPr lang="cs-CZ" b="1" dirty="0" smtClean="0">
                <a:latin typeface="+mj-lt"/>
                <a:cs typeface="Arial" pitchFamily="34" charset="0"/>
                <a:hlinkClick r:id="rId3" action="ppaction://hlinkfile" tooltip="Plicní sklípek"/>
              </a:rPr>
              <a:t>sklípků</a:t>
            </a:r>
            <a:r>
              <a:rPr lang="cs-CZ" dirty="0" smtClean="0">
                <a:latin typeface="+mj-lt"/>
                <a:cs typeface="Arial" pitchFamily="34" charset="0"/>
              </a:rPr>
              <a:t>, </a:t>
            </a:r>
            <a:r>
              <a:rPr lang="cs-CZ" dirty="0">
                <a:latin typeface="+mj-lt"/>
                <a:cs typeface="Arial" pitchFamily="34" charset="0"/>
              </a:rPr>
              <a:t>v jejichž stěně dochází k výměně dýchacích plynů mezi plícemi a </a:t>
            </a:r>
            <a:r>
              <a:rPr lang="cs-CZ" dirty="0" smtClean="0">
                <a:latin typeface="+mj-lt"/>
                <a:cs typeface="Arial" pitchFamily="34" charset="0"/>
              </a:rPr>
              <a:t>krví.</a:t>
            </a:r>
            <a:endParaRPr lang="cs-CZ" dirty="0">
              <a:latin typeface="+mj-lt"/>
              <a:cs typeface="Arial" pitchFamily="34" charset="0"/>
            </a:endParaRPr>
          </a:p>
          <a:p>
            <a:pPr marL="4572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10653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332656"/>
            <a:ext cx="6400800" cy="4769182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+mj-lt"/>
                <a:cs typeface="Arial" pitchFamily="34" charset="0"/>
              </a:rPr>
              <a:t>Při klidném dýchání se vymění v plicních sklípcích jedním vdechem a výdechem asi </a:t>
            </a:r>
            <a:r>
              <a:rPr lang="cs-CZ" b="1" dirty="0" smtClean="0">
                <a:latin typeface="+mj-lt"/>
                <a:cs typeface="Arial" pitchFamily="34" charset="0"/>
              </a:rPr>
              <a:t>0,5 litru vzduchu</a:t>
            </a:r>
            <a:r>
              <a:rPr lang="cs-CZ" dirty="0" smtClean="0">
                <a:latin typeface="+mj-lt"/>
                <a:cs typeface="Arial" pitchFamily="34" charset="0"/>
              </a:rPr>
              <a:t>. V klidu vdechneme a vydechneme </a:t>
            </a:r>
            <a:r>
              <a:rPr lang="cs-CZ" b="1" dirty="0" smtClean="0">
                <a:latin typeface="+mj-lt"/>
                <a:cs typeface="Arial" pitchFamily="34" charset="0"/>
              </a:rPr>
              <a:t>14 - 18 krát za minutu</a:t>
            </a:r>
            <a:r>
              <a:rPr lang="cs-CZ" dirty="0" smtClean="0">
                <a:latin typeface="+mj-lt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+mj-lt"/>
                <a:cs typeface="Arial" pitchFamily="34" charset="0"/>
              </a:rPr>
              <a:t>Dýchání je </a:t>
            </a:r>
            <a:r>
              <a:rPr lang="cs-CZ" b="1" dirty="0" smtClean="0">
                <a:latin typeface="+mj-lt"/>
                <a:cs typeface="Arial" pitchFamily="34" charset="0"/>
              </a:rPr>
              <a:t>ovládáno vůlí</a:t>
            </a:r>
            <a:r>
              <a:rPr lang="cs-CZ" dirty="0" smtClean="0">
                <a:latin typeface="+mj-lt"/>
                <a:cs typeface="Arial" pitchFamily="34" charset="0"/>
              </a:rPr>
              <a:t>, prováděno automaticky, jako např. mrkání víčka. Je řízeno dýchacími centry v prodloužené míše.</a:t>
            </a:r>
          </a:p>
          <a:p>
            <a:r>
              <a:rPr lang="cs-CZ" dirty="0" smtClean="0">
                <a:latin typeface="+mj-lt"/>
                <a:cs typeface="Arial" pitchFamily="34" charset="0"/>
              </a:rPr>
              <a:t>Pravá plíce je tvořena třemi laloky a levá plíce dvěma laloky. </a:t>
            </a:r>
          </a:p>
          <a:p>
            <a:r>
              <a:rPr lang="cs-CZ" dirty="0" smtClean="0">
                <a:latin typeface="+mj-lt"/>
                <a:cs typeface="Arial" pitchFamily="34" charset="0"/>
              </a:rPr>
              <a:t>Plíce jsou uloženy v dutině hrudní a pokrývá je vazivová blána </a:t>
            </a:r>
            <a:r>
              <a:rPr lang="cs-CZ" b="1" dirty="0" smtClean="0">
                <a:latin typeface="+mj-lt"/>
                <a:cs typeface="Arial" pitchFamily="34" charset="0"/>
              </a:rPr>
              <a:t>- poplicnice</a:t>
            </a:r>
            <a:r>
              <a:rPr lang="cs-CZ" dirty="0" smtClean="0">
                <a:latin typeface="+mj-lt"/>
                <a:cs typeface="Arial" pitchFamily="34" charset="0"/>
              </a:rPr>
              <a:t>. </a:t>
            </a:r>
            <a:r>
              <a:rPr lang="cs-CZ" dirty="0">
                <a:latin typeface="+mj-lt"/>
                <a:cs typeface="Arial" pitchFamily="34" charset="0"/>
              </a:rPr>
              <a:t>H</a:t>
            </a:r>
            <a:r>
              <a:rPr lang="cs-CZ" dirty="0" smtClean="0">
                <a:latin typeface="+mj-lt"/>
                <a:cs typeface="Arial" pitchFamily="34" charset="0"/>
              </a:rPr>
              <a:t>rudní dutina je pokryta vazivovou blánou - </a:t>
            </a:r>
            <a:r>
              <a:rPr lang="cs-CZ" b="1" dirty="0" smtClean="0">
                <a:latin typeface="+mj-lt"/>
                <a:cs typeface="Arial" pitchFamily="34" charset="0"/>
              </a:rPr>
              <a:t>pohrudnic</a:t>
            </a:r>
            <a:r>
              <a:rPr lang="cs-CZ" dirty="0" smtClean="0">
                <a:latin typeface="+mj-lt"/>
                <a:cs typeface="Arial" pitchFamily="34" charset="0"/>
              </a:rPr>
              <a:t>í. Mezi oběma blánami je malé množství tekutiny, která usnadňuje pohyb tkání při nádechu a výdechu.</a:t>
            </a:r>
          </a:p>
          <a:p>
            <a:endParaRPr lang="cs-CZ" dirty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764704"/>
            <a:ext cx="6643710" cy="5269248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latin typeface="+mj-lt"/>
                <a:cs typeface="Arial" pitchFamily="34" charset="0"/>
              </a:rPr>
              <a:t>Výměna vzduchu v plicích se děje dýchacími pohyby, uskutečňovanými dýchacími svaly. </a:t>
            </a:r>
          </a:p>
          <a:p>
            <a:r>
              <a:rPr lang="cs-CZ" b="1" dirty="0" smtClean="0">
                <a:latin typeface="+mj-lt"/>
                <a:cs typeface="Arial" pitchFamily="34" charset="0"/>
              </a:rPr>
              <a:t>Bránice </a:t>
            </a:r>
          </a:p>
          <a:p>
            <a:pPr lvl="1"/>
            <a:r>
              <a:rPr lang="cs-CZ" sz="2100" dirty="0" smtClean="0">
                <a:latin typeface="+mj-lt"/>
                <a:cs typeface="Arial" pitchFamily="34" charset="0"/>
              </a:rPr>
              <a:t>je nejdůležitějším dýchacím svalem</a:t>
            </a:r>
          </a:p>
          <a:p>
            <a:pPr lvl="1"/>
            <a:r>
              <a:rPr lang="cs-CZ" sz="2100" dirty="0" smtClean="0">
                <a:latin typeface="+mj-lt"/>
                <a:cs typeface="Arial" pitchFamily="34" charset="0"/>
              </a:rPr>
              <a:t>odděluje dutinu břišní a hrudní</a:t>
            </a:r>
          </a:p>
          <a:p>
            <a:pPr lvl="1"/>
            <a:r>
              <a:rPr lang="cs-CZ" sz="2100" dirty="0" smtClean="0">
                <a:latin typeface="+mj-lt"/>
                <a:cs typeface="Arial" pitchFamily="34" charset="0"/>
              </a:rPr>
              <a:t>při nádechu klesá a při výdechu stoupá</a:t>
            </a:r>
          </a:p>
          <a:p>
            <a:pPr lvl="1"/>
            <a:r>
              <a:rPr lang="cs-CZ" sz="2100" dirty="0" smtClean="0">
                <a:latin typeface="+mj-lt"/>
                <a:cs typeface="Arial" pitchFamily="34" charset="0"/>
              </a:rPr>
              <a:t>Při jejím snížení se zvětší dutina hrudníku a vzduch je do plic nasáván</a:t>
            </a:r>
          </a:p>
          <a:p>
            <a:r>
              <a:rPr lang="cs-CZ" sz="2400" dirty="0" smtClean="0">
                <a:latin typeface="+mj-lt"/>
                <a:cs typeface="Arial" pitchFamily="34" charset="0"/>
              </a:rPr>
              <a:t>Kromě bránice je objem hrudníku zvětšován pohyby mezižeberních svalů, které zvedají žebra a zvětšují tak objem hrudníku. Nádech je aktivní pohyb, výdech je pasivní.</a:t>
            </a:r>
          </a:p>
          <a:p>
            <a:endParaRPr lang="cs-CZ" sz="2400" dirty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764704"/>
            <a:ext cx="7467600" cy="4873752"/>
          </a:xfrm>
        </p:spPr>
        <p:txBody>
          <a:bodyPr>
            <a:normAutofit/>
          </a:bodyPr>
          <a:lstStyle/>
          <a:p>
            <a:r>
              <a:rPr lang="cs-CZ" i="1" dirty="0" smtClean="0">
                <a:latin typeface="+mj-lt"/>
                <a:cs typeface="Arial" pitchFamily="34" charset="0"/>
              </a:rPr>
              <a:t> Obranné dýchací reflexy: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Kýchání-</a:t>
            </a:r>
            <a:r>
              <a:rPr lang="cs-CZ" dirty="0" smtClean="0">
                <a:latin typeface="+mj-lt"/>
                <a:cs typeface="Arial" pitchFamily="34" charset="0"/>
              </a:rPr>
              <a:t> podráždění nosní sliznice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Kašel</a:t>
            </a:r>
            <a:r>
              <a:rPr lang="cs-CZ" dirty="0" smtClean="0">
                <a:latin typeface="+mj-lt"/>
                <a:cs typeface="Arial" pitchFamily="34" charset="0"/>
              </a:rPr>
              <a:t> – podráždění sliznice hrtanu, průdušnice a průdušek</a:t>
            </a:r>
          </a:p>
          <a:p>
            <a:r>
              <a:rPr lang="cs-CZ" i="1" dirty="0" smtClean="0">
                <a:latin typeface="+mj-lt"/>
                <a:cs typeface="Arial" pitchFamily="34" charset="0"/>
              </a:rPr>
              <a:t>onemocnění dýchacích cest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rýma</a:t>
            </a:r>
            <a:r>
              <a:rPr lang="cs-CZ" dirty="0" smtClean="0">
                <a:latin typeface="+mj-lt"/>
                <a:cs typeface="Arial" pitchFamily="34" charset="0"/>
              </a:rPr>
              <a:t> – způsobená kapénkovou infekcí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zánět mandlí 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chřipka</a:t>
            </a:r>
            <a:r>
              <a:rPr lang="cs-CZ" dirty="0" smtClean="0">
                <a:latin typeface="+mj-lt"/>
                <a:cs typeface="Arial" pitchFamily="34" charset="0"/>
              </a:rPr>
              <a:t> – způsobená viry</a:t>
            </a:r>
          </a:p>
          <a:p>
            <a:pPr marL="45720" indent="0">
              <a:buNone/>
            </a:pPr>
            <a:r>
              <a:rPr lang="cs-CZ" b="1" dirty="0" smtClean="0">
                <a:latin typeface="+mj-lt"/>
                <a:cs typeface="Arial" pitchFamily="34" charset="0"/>
              </a:rPr>
              <a:t>alergie</a:t>
            </a:r>
            <a:r>
              <a:rPr lang="cs-CZ" dirty="0" smtClean="0">
                <a:latin typeface="+mj-lt"/>
                <a:cs typeface="Arial" pitchFamily="34" charset="0"/>
              </a:rPr>
              <a:t> – přecitlivělost organismu vůči některým látkám</a:t>
            </a:r>
          </a:p>
          <a:p>
            <a:pPr marL="45720" indent="0">
              <a:buNone/>
            </a:pPr>
            <a:r>
              <a:rPr lang="cs-CZ" dirty="0" smtClean="0">
                <a:latin typeface="+mj-lt"/>
                <a:cs typeface="Arial" pitchFamily="34" charset="0"/>
              </a:rPr>
              <a:t>(seno, prach, peří, plísně, pyl z kvetoucích rostlin)</a:t>
            </a:r>
            <a:endParaRPr lang="cs-CZ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490066"/>
          </a:xfrm>
        </p:spPr>
        <p:txBody>
          <a:bodyPr>
            <a:noAutofit/>
          </a:bodyPr>
          <a:lstStyle/>
          <a:p>
            <a:r>
              <a:rPr lang="cs-CZ" sz="3200" dirty="0" smtClean="0"/>
              <a:t>Podtrhni správné odpovědi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692696"/>
            <a:ext cx="7467600" cy="5565232"/>
          </a:xfrm>
        </p:spPr>
        <p:txBody>
          <a:bodyPr>
            <a:noAutofit/>
          </a:bodyPr>
          <a:lstStyle/>
          <a:p>
            <a:r>
              <a:rPr lang="cs-CZ" sz="2800" dirty="0" smtClean="0">
                <a:latin typeface="+mj-lt"/>
                <a:cs typeface="Arial" pitchFamily="34" charset="0"/>
              </a:rPr>
              <a:t>Správně dýcháme 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ústy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b) nosem</a:t>
            </a:r>
          </a:p>
          <a:p>
            <a:r>
              <a:rPr lang="cs-CZ" sz="2800" dirty="0" smtClean="0">
                <a:latin typeface="+mj-lt"/>
                <a:cs typeface="Arial" pitchFamily="34" charset="0"/>
              </a:rPr>
              <a:t>Při dýchání nosem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se zachycují nečistoty obsažené ve vzduchu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b) se vysušuje vdechovaný vzduch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c) nezachycují se nečistoty obsažené ve vzduchu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d) zvlhčuje se  vdechovaný vzduch</a:t>
            </a:r>
          </a:p>
          <a:p>
            <a:r>
              <a:rPr lang="cs-CZ" sz="2800" dirty="0" smtClean="0">
                <a:latin typeface="+mj-lt"/>
                <a:cs typeface="Arial" pitchFamily="34" charset="0"/>
              </a:rPr>
              <a:t>Znečištěný vzduch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nevadí dýchacímu ústrojí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b) dráždí ke kašli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c) podporuje vznik chorob dýchacího ústrojí</a:t>
            </a:r>
          </a:p>
        </p:txBody>
      </p:sp>
    </p:spTree>
    <p:extLst>
      <p:ext uri="{BB962C8B-B14F-4D97-AF65-F5344CB8AC3E}">
        <p14:creationId xmlns:p14="http://schemas.microsoft.com/office/powerpoint/2010/main" val="120163902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836712"/>
            <a:ext cx="7467600" cy="5709248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Dýchacímu ústrojí škodí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a) pobyt na slunci a na čerstvém vzduchu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b) znečištěný vzduch a mlha ve městech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c) kouření cigaret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Kouření způsobuje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a) rýmu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b) choroby plic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c) choroby oběhového ústrojí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d) choroby trávícího ústrojí</a:t>
            </a:r>
          </a:p>
          <a:p>
            <a:pPr lvl="1"/>
            <a:r>
              <a:rPr lang="cs-CZ" sz="2400" dirty="0" smtClean="0">
                <a:latin typeface="Arial" pitchFamily="34" charset="0"/>
                <a:cs typeface="Arial" pitchFamily="34" charset="0"/>
              </a:rPr>
              <a:t>e) chřipku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188640"/>
            <a:ext cx="7467600" cy="49006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/>
              <a:t>Podtrhni správné odpovědi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2362326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188640"/>
            <a:ext cx="7467600" cy="49006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/>
              <a:t>Podtrhni správné odpovědi</a:t>
            </a:r>
            <a:endParaRPr lang="cs-CZ" sz="3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692696"/>
            <a:ext cx="7467600" cy="5565232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latin typeface="+mj-lt"/>
                <a:cs typeface="Arial" pitchFamily="34" charset="0"/>
              </a:rPr>
              <a:t>Správně dýcháme 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ústy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b) nosem</a:t>
            </a:r>
          </a:p>
          <a:p>
            <a:r>
              <a:rPr lang="cs-CZ" sz="2800" dirty="0" smtClean="0">
                <a:latin typeface="+mj-lt"/>
                <a:cs typeface="Arial" pitchFamily="34" charset="0"/>
              </a:rPr>
              <a:t>Při dýchání nosem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a) se zachycují nečistoty obsažené ve vzduchu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b) se vysušuje vdechovaný vzduch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c) nezachycují se nečistoty obsažené ve vzduchu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d) zvlhčuje se  vdechovaný vzduch</a:t>
            </a:r>
          </a:p>
          <a:p>
            <a:r>
              <a:rPr lang="cs-CZ" sz="2800" dirty="0" smtClean="0">
                <a:latin typeface="+mj-lt"/>
                <a:cs typeface="Arial" pitchFamily="34" charset="0"/>
              </a:rPr>
              <a:t>Znečištěný vzduch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nevadí dýchacímu ústrojí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b) dráždí ke kašli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c) podporuje vznik chorob dýchacího ústrojí</a:t>
            </a:r>
          </a:p>
        </p:txBody>
      </p:sp>
    </p:spTree>
    <p:extLst>
      <p:ext uri="{BB962C8B-B14F-4D97-AF65-F5344CB8AC3E}">
        <p14:creationId xmlns:p14="http://schemas.microsoft.com/office/powerpoint/2010/main" val="3512365895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908720"/>
            <a:ext cx="7467600" cy="570924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latin typeface="+mj-lt"/>
                <a:cs typeface="Arial" pitchFamily="34" charset="0"/>
              </a:rPr>
              <a:t>Dýchacímu ústrojí škodí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pobyt na slunci a na čerstvém vzduchu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b) znečištěný vzduch a mlha ve městech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c) kouření cigaret</a:t>
            </a:r>
          </a:p>
          <a:p>
            <a:r>
              <a:rPr lang="cs-CZ" sz="2800" dirty="0" smtClean="0">
                <a:latin typeface="+mj-lt"/>
                <a:cs typeface="Arial" pitchFamily="34" charset="0"/>
              </a:rPr>
              <a:t>Kouření způsobuje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a) rýmu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b) choroby plic</a:t>
            </a:r>
          </a:p>
          <a:p>
            <a:pPr lvl="1"/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Arial" pitchFamily="34" charset="0"/>
              </a:rPr>
              <a:t>c) choroby oběhového ústrojí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d) choroby trávícího ústrojí</a:t>
            </a:r>
          </a:p>
          <a:p>
            <a:pPr lvl="1"/>
            <a:r>
              <a:rPr lang="cs-CZ" sz="2400" dirty="0" smtClean="0">
                <a:latin typeface="+mj-lt"/>
                <a:cs typeface="Arial" pitchFamily="34" charset="0"/>
              </a:rPr>
              <a:t>e) chřipku</a:t>
            </a:r>
            <a:endParaRPr lang="cs-CZ" sz="2400" dirty="0">
              <a:latin typeface="+mj-lt"/>
              <a:cs typeface="Arial" pitchFamily="34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67544" y="188640"/>
            <a:ext cx="7467600" cy="49006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/>
              <a:t>Podtrhni správné odpovědi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7105750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www.microsoft.office.com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9940856"/>
      </p:ext>
    </p:extLst>
  </p:cSld>
  <p:clrMapOvr>
    <a:masterClrMapping/>
  </p:clrMapOvr>
  <p:transition spd="med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486</TotalTime>
  <Words>616</Words>
  <Application>Microsoft Office PowerPoint</Application>
  <PresentationFormat>Předvádění na obrazovce (4:3)</PresentationFormat>
  <Paragraphs>99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Anotace</vt:lpstr>
      <vt:lpstr>dýchací soustava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Podtrhni správné odpovědi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63</cp:revision>
  <dcterms:created xsi:type="dcterms:W3CDTF">2011-08-21T15:31:45Z</dcterms:created>
  <dcterms:modified xsi:type="dcterms:W3CDTF">2012-10-13T12:06:14Z</dcterms:modified>
</cp:coreProperties>
</file>