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5" r:id="rId8"/>
    <p:sldId id="264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VY_32_INOVACE_7/3_Oběhová 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Oběhová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VY_32_INOVACE_7/3_Oběhová  soustava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Oběhová soustava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96140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</a:t>
            </a:r>
            <a:r>
              <a:rPr lang="cs-CZ" dirty="0"/>
              <a:t>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ověření 14.9.2012</a:t>
            </a:r>
          </a:p>
          <a:p>
            <a:r>
              <a:rPr lang="cs-CZ" dirty="0" smtClean="0"/>
              <a:t>Učitel seznámí žáky s oběhovou soustavou v lidském těle. </a:t>
            </a:r>
          </a:p>
          <a:p>
            <a:r>
              <a:rPr lang="cs-CZ" dirty="0" smtClean="0"/>
              <a:t>Žáci zadaný úkol zvládli bez problémů.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pro žáky 9.ročníku v rámci opakování </a:t>
            </a:r>
            <a:r>
              <a:rPr lang="cs-CZ" dirty="0" smtClean="0"/>
              <a:t>učiva.</a:t>
            </a:r>
            <a:endParaRPr lang="cs-CZ" dirty="0"/>
          </a:p>
          <a:p>
            <a:r>
              <a:rPr lang="cs-CZ" dirty="0"/>
              <a:t>Určeno pro práci na </a:t>
            </a:r>
            <a:r>
              <a:rPr lang="cs-CZ"/>
              <a:t>interaktivní </a:t>
            </a:r>
            <a:r>
              <a:rPr lang="cs-CZ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sz="3600" dirty="0"/>
              <a:t>O</a:t>
            </a:r>
            <a:r>
              <a:rPr lang="cs-CZ" sz="3600" dirty="0" smtClean="0"/>
              <a:t>běhová soustava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83880" cy="4187952"/>
          </a:xfrm>
        </p:spPr>
        <p:txBody>
          <a:bodyPr>
            <a:noAutofit/>
          </a:bodyPr>
          <a:lstStyle/>
          <a:p>
            <a:r>
              <a:rPr lang="cs-CZ" sz="2600" dirty="0" smtClean="0"/>
              <a:t>Je tvořena dvěma oběhy.</a:t>
            </a:r>
          </a:p>
          <a:p>
            <a:r>
              <a:rPr lang="cs-CZ" sz="2600" b="1" dirty="0" smtClean="0"/>
              <a:t>malý</a:t>
            </a:r>
            <a:r>
              <a:rPr lang="cs-CZ" sz="2600" dirty="0" smtClean="0"/>
              <a:t>- Koluje krev mezi srdcem a plícemi.</a:t>
            </a:r>
          </a:p>
          <a:p>
            <a:r>
              <a:rPr lang="cs-CZ" sz="2600" b="1" dirty="0" smtClean="0"/>
              <a:t>velký</a:t>
            </a:r>
            <a:r>
              <a:rPr lang="cs-CZ" sz="2600" dirty="0" smtClean="0"/>
              <a:t>- Koluje krev mezi srdcem a celým tělem.</a:t>
            </a:r>
          </a:p>
          <a:p>
            <a:r>
              <a:rPr lang="cs-CZ" sz="2600" b="1" dirty="0" smtClean="0"/>
              <a:t>Krevní tlak </a:t>
            </a:r>
          </a:p>
          <a:p>
            <a:pPr lvl="1"/>
            <a:r>
              <a:rPr lang="cs-CZ" sz="2400" dirty="0" smtClean="0"/>
              <a:t>slouží k udržování koloběhu krve v organismu</a:t>
            </a:r>
          </a:p>
          <a:p>
            <a:pPr lvl="1"/>
            <a:r>
              <a:rPr lang="cs-CZ" sz="2400" dirty="0" smtClean="0"/>
              <a:t>každá tkáň těla je dostatečně zásobována krví nejen v klidu, ale při zvýšené tělesné činnosti.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554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318" y="-1"/>
            <a:ext cx="4023361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610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125113" cy="924475"/>
          </a:xfrm>
        </p:spPr>
        <p:txBody>
          <a:bodyPr/>
          <a:lstStyle/>
          <a:p>
            <a:r>
              <a:rPr lang="cs-CZ" sz="3600" dirty="0"/>
              <a:t>K</a:t>
            </a:r>
            <a:r>
              <a:rPr lang="cs-CZ" sz="3600" dirty="0" smtClean="0"/>
              <a:t>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5112" cy="4051437"/>
          </a:xfrm>
        </p:spPr>
        <p:txBody>
          <a:bodyPr>
            <a:noAutofit/>
          </a:bodyPr>
          <a:lstStyle/>
          <a:p>
            <a:r>
              <a:rPr lang="cs-CZ" sz="2000" dirty="0" smtClean="0"/>
              <a:t>Je </a:t>
            </a:r>
            <a:r>
              <a:rPr lang="cs-CZ" sz="2000" b="1" dirty="0" smtClean="0"/>
              <a:t>neprůhledná, červená</a:t>
            </a:r>
            <a:r>
              <a:rPr lang="cs-CZ" sz="2000" dirty="0" smtClean="0"/>
              <a:t> tekutina, která obsahuje </a:t>
            </a:r>
            <a:r>
              <a:rPr lang="cs-CZ" sz="2000" b="1" dirty="0" smtClean="0"/>
              <a:t>krevní plazmu, červené a bílé krvinky a krevní destičky.</a:t>
            </a:r>
          </a:p>
          <a:p>
            <a:r>
              <a:rPr lang="cs-CZ" sz="2000" dirty="0" smtClean="0"/>
              <a:t>Člověk má přibližně </a:t>
            </a:r>
            <a:r>
              <a:rPr lang="cs-CZ" sz="2000" b="1" dirty="0" smtClean="0"/>
              <a:t>5 litrů </a:t>
            </a:r>
            <a:r>
              <a:rPr lang="cs-CZ" sz="2000" dirty="0" smtClean="0"/>
              <a:t>krve.</a:t>
            </a:r>
          </a:p>
          <a:p>
            <a:r>
              <a:rPr lang="cs-CZ" sz="2000" dirty="0" smtClean="0"/>
              <a:t>Krev rozvádí do celého těla živiny vstřebané v tenkém střevě.</a:t>
            </a:r>
          </a:p>
          <a:p>
            <a:r>
              <a:rPr lang="cs-CZ" sz="2000" b="1" dirty="0" smtClean="0"/>
              <a:t>Červené krvinky</a:t>
            </a:r>
          </a:p>
          <a:p>
            <a:pPr lvl="1"/>
            <a:r>
              <a:rPr lang="cs-CZ" b="1" dirty="0" smtClean="0"/>
              <a:t> </a:t>
            </a:r>
            <a:r>
              <a:rPr lang="cs-CZ" dirty="0" smtClean="0"/>
              <a:t>na sebe vážou kyslík ze vzduchu a rozvádějí ho po celém těle.</a:t>
            </a:r>
          </a:p>
          <a:p>
            <a:r>
              <a:rPr lang="cs-CZ" sz="2000" b="1" dirty="0" smtClean="0"/>
              <a:t>Bílé krvinky </a:t>
            </a:r>
          </a:p>
          <a:p>
            <a:pPr lvl="1"/>
            <a:r>
              <a:rPr lang="cs-CZ" dirty="0" smtClean="0"/>
              <a:t>chrání organismus člověka před onemocněním.</a:t>
            </a:r>
          </a:p>
          <a:p>
            <a:r>
              <a:rPr lang="cs-CZ" sz="2000" b="1" dirty="0" smtClean="0"/>
              <a:t>Krevní destičky</a:t>
            </a:r>
          </a:p>
          <a:p>
            <a:pPr lvl="1"/>
            <a:r>
              <a:rPr lang="cs-CZ" b="1" dirty="0" smtClean="0"/>
              <a:t> </a:t>
            </a:r>
            <a:r>
              <a:rPr lang="cs-CZ" dirty="0" smtClean="0"/>
              <a:t>zabezpečují srážení krve při poranění.</a:t>
            </a:r>
          </a:p>
          <a:p>
            <a:r>
              <a:rPr lang="cs-CZ" sz="2000" dirty="0" smtClean="0"/>
              <a:t>Krev pomáhá udržovat stálou teplotu těla.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225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Srdce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Srdce je svalový orgán, který funguje jako čerpadlo krve.</a:t>
            </a:r>
          </a:p>
          <a:p>
            <a:r>
              <a:rPr lang="cs-CZ" sz="2000" dirty="0" smtClean="0"/>
              <a:t>Leží v hrudníku mezi plicními laloky.</a:t>
            </a:r>
          </a:p>
          <a:p>
            <a:r>
              <a:rPr lang="cs-CZ" sz="2000" dirty="0" smtClean="0"/>
              <a:t>Skládá se </a:t>
            </a:r>
            <a:r>
              <a:rPr lang="cs-CZ" sz="2000" b="1" dirty="0" smtClean="0"/>
              <a:t>z pravé a levé předs</a:t>
            </a:r>
            <a:r>
              <a:rPr lang="cs-CZ" sz="2000" dirty="0" smtClean="0"/>
              <a:t>íně a z </a:t>
            </a:r>
            <a:r>
              <a:rPr lang="cs-CZ" sz="2000" b="1" dirty="0" smtClean="0"/>
              <a:t>pravé a levé komory.</a:t>
            </a:r>
          </a:p>
          <a:p>
            <a:r>
              <a:rPr lang="cs-CZ" sz="2000" dirty="0" smtClean="0"/>
              <a:t>Předsíně jsou s komorami spojeny otvory, které jsou uzavírány </a:t>
            </a:r>
            <a:r>
              <a:rPr lang="cs-CZ" sz="2000" b="1" dirty="0" smtClean="0"/>
              <a:t>chlopněmi.</a:t>
            </a:r>
          </a:p>
          <a:p>
            <a:r>
              <a:rPr lang="cs-CZ" sz="2000" dirty="0" smtClean="0"/>
              <a:t>Chlopně dovolují průchod krve jen jedním směrem.</a:t>
            </a:r>
          </a:p>
          <a:p>
            <a:r>
              <a:rPr lang="cs-CZ" sz="2000" dirty="0" smtClean="0"/>
              <a:t>Srdce udržuje </a:t>
            </a:r>
            <a:r>
              <a:rPr lang="cs-CZ" sz="2000" b="1" dirty="0" smtClean="0"/>
              <a:t>stálý krevní oběh.</a:t>
            </a:r>
          </a:p>
        </p:txBody>
      </p:sp>
    </p:spTree>
    <p:extLst>
      <p:ext uri="{BB962C8B-B14F-4D97-AF65-F5344CB8AC3E}">
        <p14:creationId xmlns:p14="http://schemas.microsoft.com/office/powerpoint/2010/main" val="125604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5" y="188640"/>
            <a:ext cx="6453336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56396" y="1268760"/>
            <a:ext cx="266429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Horní </a:t>
            </a:r>
            <a:r>
              <a:rPr lang="cs-CZ" dirty="0">
                <a:solidFill>
                  <a:schemeClr val="bg1"/>
                </a:solidFill>
              </a:rPr>
              <a:t>dutá </a:t>
            </a:r>
            <a:r>
              <a:rPr lang="cs-CZ" dirty="0" smtClean="0">
                <a:solidFill>
                  <a:schemeClr val="bg1"/>
                </a:solidFill>
              </a:rPr>
              <a:t>žíla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dirty="0">
                <a:solidFill>
                  <a:schemeClr val="bg1"/>
                </a:solidFill>
              </a:rPr>
              <a:t>. Plicní </a:t>
            </a:r>
            <a:r>
              <a:rPr lang="cs-CZ" dirty="0" smtClean="0">
                <a:solidFill>
                  <a:schemeClr val="bg1"/>
                </a:solidFill>
              </a:rPr>
              <a:t>tepna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r>
              <a:rPr lang="cs-CZ" dirty="0">
                <a:solidFill>
                  <a:schemeClr val="bg1"/>
                </a:solidFill>
              </a:rPr>
              <a:t>. Plicní žíla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r>
              <a:rPr lang="cs-CZ" dirty="0">
                <a:solidFill>
                  <a:schemeClr val="bg1"/>
                </a:solidFill>
              </a:rPr>
              <a:t>. Mitrální </a:t>
            </a:r>
            <a:r>
              <a:rPr lang="cs-CZ" dirty="0" smtClean="0">
                <a:solidFill>
                  <a:schemeClr val="bg1"/>
                </a:solidFill>
              </a:rPr>
              <a:t>chlopeň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r>
              <a:rPr lang="cs-CZ" dirty="0">
                <a:solidFill>
                  <a:schemeClr val="bg1"/>
                </a:solidFill>
              </a:rPr>
              <a:t>. Aortální </a:t>
            </a:r>
            <a:r>
              <a:rPr lang="cs-CZ" dirty="0" smtClean="0">
                <a:solidFill>
                  <a:schemeClr val="bg1"/>
                </a:solidFill>
              </a:rPr>
              <a:t>chlopeň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r>
              <a:rPr lang="cs-CZ" dirty="0">
                <a:solidFill>
                  <a:schemeClr val="bg1"/>
                </a:solidFill>
              </a:rPr>
              <a:t>. Levá </a:t>
            </a:r>
            <a:r>
              <a:rPr lang="cs-CZ" dirty="0" smtClean="0">
                <a:solidFill>
                  <a:schemeClr val="bg1"/>
                </a:solidFill>
              </a:rPr>
              <a:t>komora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r>
              <a:rPr lang="cs-CZ" dirty="0">
                <a:solidFill>
                  <a:schemeClr val="bg1"/>
                </a:solidFill>
              </a:rPr>
              <a:t>. Pravá </a:t>
            </a:r>
            <a:r>
              <a:rPr lang="cs-CZ" dirty="0" smtClean="0">
                <a:solidFill>
                  <a:schemeClr val="bg1"/>
                </a:solidFill>
              </a:rPr>
              <a:t>komora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r>
              <a:rPr lang="cs-CZ" dirty="0">
                <a:solidFill>
                  <a:schemeClr val="bg1"/>
                </a:solidFill>
              </a:rPr>
              <a:t>. Levá síň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r>
              <a:rPr lang="cs-CZ" dirty="0">
                <a:solidFill>
                  <a:schemeClr val="bg1"/>
                </a:solidFill>
              </a:rPr>
              <a:t>. Pravá síň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r>
              <a:rPr lang="cs-CZ" dirty="0">
                <a:solidFill>
                  <a:schemeClr val="bg1"/>
                </a:solidFill>
              </a:rPr>
              <a:t>. Aorta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r>
              <a:rPr lang="cs-CZ" dirty="0">
                <a:solidFill>
                  <a:schemeClr val="bg1"/>
                </a:solidFill>
              </a:rPr>
              <a:t>. Plicní </a:t>
            </a:r>
            <a:r>
              <a:rPr lang="cs-CZ" dirty="0" smtClean="0">
                <a:solidFill>
                  <a:schemeClr val="bg1"/>
                </a:solidFill>
              </a:rPr>
              <a:t>chlopeň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r>
              <a:rPr lang="cs-CZ" dirty="0">
                <a:solidFill>
                  <a:schemeClr val="bg1"/>
                </a:solidFill>
              </a:rPr>
              <a:t>. Trojcípá </a:t>
            </a:r>
            <a:r>
              <a:rPr lang="cs-CZ" dirty="0" smtClean="0">
                <a:solidFill>
                  <a:schemeClr val="bg1"/>
                </a:solidFill>
              </a:rPr>
              <a:t>chlopeň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13</a:t>
            </a:r>
            <a:r>
              <a:rPr lang="cs-CZ" dirty="0">
                <a:solidFill>
                  <a:schemeClr val="bg1"/>
                </a:solidFill>
              </a:rPr>
              <a:t>. Dolní dutá žíla</a:t>
            </a:r>
          </a:p>
        </p:txBody>
      </p:sp>
    </p:spTree>
    <p:extLst>
      <p:ext uri="{BB962C8B-B14F-4D97-AF65-F5344CB8AC3E}">
        <p14:creationId xmlns:p14="http://schemas.microsoft.com/office/powerpoint/2010/main" val="246475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Cévní soustava se skládá z </a:t>
            </a:r>
            <a:r>
              <a:rPr lang="cs-CZ" b="1" dirty="0" smtClean="0"/>
              <a:t>tepen, žil a vlásečnic.</a:t>
            </a:r>
          </a:p>
          <a:p>
            <a:r>
              <a:rPr lang="cs-CZ" b="1" dirty="0" smtClean="0"/>
              <a:t>Tepny</a:t>
            </a:r>
            <a:r>
              <a:rPr lang="cs-CZ" dirty="0" smtClean="0"/>
              <a:t> jsou cévy, které vedou </a:t>
            </a:r>
            <a:r>
              <a:rPr lang="cs-CZ" b="1" dirty="0" smtClean="0"/>
              <a:t>okysličeno</a:t>
            </a:r>
            <a:r>
              <a:rPr lang="cs-CZ" dirty="0" smtClean="0"/>
              <a:t>u krev směrem ze srdce.</a:t>
            </a:r>
          </a:p>
          <a:p>
            <a:r>
              <a:rPr lang="cs-CZ" dirty="0" smtClean="0"/>
              <a:t>Jsou uloženy hlouběji v těle.</a:t>
            </a:r>
          </a:p>
          <a:p>
            <a:r>
              <a:rPr lang="cs-CZ" b="1" dirty="0" smtClean="0"/>
              <a:t>Žíly </a:t>
            </a:r>
            <a:r>
              <a:rPr lang="cs-CZ" dirty="0" smtClean="0"/>
              <a:t>jsou cévy, které vedou </a:t>
            </a:r>
            <a:r>
              <a:rPr lang="cs-CZ" b="1" dirty="0" smtClean="0"/>
              <a:t>odkysličenou</a:t>
            </a:r>
            <a:r>
              <a:rPr lang="cs-CZ" dirty="0" smtClean="0"/>
              <a:t> krev směrem k srdci.</a:t>
            </a:r>
          </a:p>
          <a:p>
            <a:r>
              <a:rPr lang="cs-CZ" dirty="0" smtClean="0"/>
              <a:t>Jsou uloženy více při povrchu těla.</a:t>
            </a:r>
          </a:p>
          <a:p>
            <a:r>
              <a:rPr lang="cs-CZ" dirty="0" smtClean="0"/>
              <a:t>Vlásečnice jsou nejtenčí cévy, které vytvářejí hustou síť. Umožňují </a:t>
            </a:r>
            <a:r>
              <a:rPr lang="cs-CZ" b="1" dirty="0" smtClean="0"/>
              <a:t>přechod kyslíku a živin do tkán</a:t>
            </a:r>
            <a:r>
              <a:rPr lang="cs-CZ" dirty="0" smtClean="0"/>
              <a:t>í.</a:t>
            </a:r>
          </a:p>
          <a:p>
            <a:r>
              <a:rPr lang="cs-CZ" dirty="0" smtClean="0"/>
              <a:t>Tep je ozvěnou srdeční činnosti.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0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708920"/>
            <a:ext cx="7125112" cy="4051437"/>
          </a:xfrm>
        </p:spPr>
        <p:txBody>
          <a:bodyPr>
            <a:normAutofit/>
          </a:bodyPr>
          <a:lstStyle/>
          <a:p>
            <a:r>
              <a:rPr lang="cs-CZ" sz="2400" dirty="0"/>
              <a:t>Cévní soustava se skládá z </a:t>
            </a:r>
            <a:r>
              <a:rPr lang="cs-CZ" sz="2400" dirty="0" smtClean="0"/>
              <a:t>tepen, ___ </a:t>
            </a:r>
            <a:r>
              <a:rPr lang="cs-CZ" sz="2400" dirty="0"/>
              <a:t>a vlásečnic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Krev pomáhá udržovat stálou </a:t>
            </a:r>
            <a:r>
              <a:rPr lang="cs-CZ" sz="2400" dirty="0" smtClean="0"/>
              <a:t>______ </a:t>
            </a:r>
            <a:r>
              <a:rPr lang="cs-CZ" sz="2400" dirty="0"/>
              <a:t>těla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Krevní destičky </a:t>
            </a:r>
            <a:r>
              <a:rPr lang="cs-CZ" sz="2400" dirty="0" smtClean="0"/>
              <a:t>zabezpečují ________ krve </a:t>
            </a:r>
            <a:r>
              <a:rPr lang="cs-CZ" sz="2400" dirty="0"/>
              <a:t>při poranění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Červené krvinky na sebe vážou </a:t>
            </a:r>
            <a:r>
              <a:rPr lang="cs-CZ" sz="2400" dirty="0" smtClean="0"/>
              <a:t>______ ze </a:t>
            </a:r>
            <a:r>
              <a:rPr lang="cs-CZ" sz="2400" dirty="0"/>
              <a:t>vzduchu a rozvádějí ho po celém těle.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1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2012-06-26]. </a:t>
            </a:r>
            <a:r>
              <a:rPr lang="en-US" sz="2000" dirty="0" err="1"/>
              <a:t>Dostupné</a:t>
            </a:r>
            <a:r>
              <a:rPr lang="en-US" sz="2000"/>
              <a:t> z: http://cs.wikipedia.org/wiki/Soubor:Grafik_blutkreislauf.jpg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658</TotalTime>
  <Words>470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Anotace</vt:lpstr>
      <vt:lpstr>Oběhová soustava</vt:lpstr>
      <vt:lpstr>Prezentace aplikace PowerPoint</vt:lpstr>
      <vt:lpstr>Krev</vt:lpstr>
      <vt:lpstr>Srdce</vt:lpstr>
      <vt:lpstr>Prezentace aplikace PowerPoint</vt:lpstr>
      <vt:lpstr>Cévní soustava</vt:lpstr>
      <vt:lpstr>Doplň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57</cp:revision>
  <dcterms:created xsi:type="dcterms:W3CDTF">2011-08-21T15:31:45Z</dcterms:created>
  <dcterms:modified xsi:type="dcterms:W3CDTF">2012-10-13T12:06:41Z</dcterms:modified>
</cp:coreProperties>
</file>