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56" r:id="rId2"/>
    <p:sldId id="257" r:id="rId3"/>
    <p:sldId id="259" r:id="rId4"/>
    <p:sldId id="261" r:id="rId5"/>
    <p:sldId id="260" r:id="rId6"/>
    <p:sldId id="263" r:id="rId7"/>
    <p:sldId id="262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</a:t>
          </a:r>
          <a:r>
            <a:rPr lang="cs-CZ" dirty="0" smtClean="0"/>
            <a:t>ZŠ a MŠ,Veselí nad Moravou,Kollárova1045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Andrea Filípková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VY_32_INOVACE_7/2_Kožní soustava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Kožní soustava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</a:t>
          </a:r>
          <a:r>
            <a:rPr lang="cs-CZ" smtClean="0"/>
            <a:t>projektu:CZ.1.07/1.4.00/21.0822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</a:t>
          </a:r>
          <a:r>
            <a:rPr lang="cs-CZ" sz="1800" kern="1200" dirty="0" smtClean="0"/>
            <a:t>ZŠ a MŠ,Veselí nad Moravou,Kollárova1045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Andrea Filípková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VY_32_INOVACE_7/2_Kožní soustava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Kožní soustava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</a:t>
          </a:r>
          <a:r>
            <a:rPr lang="cs-CZ" sz="1800" kern="1200" smtClean="0"/>
            <a:t>projektu:CZ.1.07/1.4.00/21.0822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6B05A0-1E74-408D-ADCA-942A4F0C6988}" type="datetimeFigureOut">
              <a:rPr lang="cs-CZ" smtClean="0"/>
              <a:t>13.10.2012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F8DCBE-95C1-445E-9BA0-8164D4005D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9723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F8DCBE-95C1-445E-9BA0-8164D4005D17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6011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13.10.2012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heel spokes="1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4517297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Materiál je určen pro výuku předmětu </a:t>
            </a:r>
            <a:r>
              <a:rPr lang="cs-CZ" dirty="0" smtClean="0"/>
              <a:t>přírodopis </a:t>
            </a:r>
            <a:r>
              <a:rPr lang="cs-CZ" dirty="0"/>
              <a:t>pro základní školu praktickou.</a:t>
            </a:r>
          </a:p>
          <a:p>
            <a:r>
              <a:rPr lang="cs-CZ" dirty="0"/>
              <a:t>Příprava není nutná.</a:t>
            </a:r>
          </a:p>
          <a:p>
            <a:r>
              <a:rPr lang="cs-CZ" dirty="0"/>
              <a:t>Doba </a:t>
            </a:r>
            <a:r>
              <a:rPr lang="cs-CZ" dirty="0" smtClean="0"/>
              <a:t>vzniku srpen 2012</a:t>
            </a:r>
          </a:p>
          <a:p>
            <a:r>
              <a:rPr lang="cs-CZ" dirty="0" smtClean="0"/>
              <a:t>Doba ověření 21.9.2012</a:t>
            </a:r>
          </a:p>
          <a:p>
            <a:r>
              <a:rPr lang="cs-CZ" dirty="0">
                <a:latin typeface="+mj-lt"/>
                <a:cs typeface="Arial" pitchFamily="34" charset="0"/>
              </a:rPr>
              <a:t>Učitel seznámí žáky s </a:t>
            </a:r>
            <a:r>
              <a:rPr lang="cs-CZ" dirty="0" smtClean="0">
                <a:latin typeface="+mj-lt"/>
                <a:cs typeface="Arial" pitchFamily="34" charset="0"/>
              </a:rPr>
              <a:t>kožní </a:t>
            </a:r>
            <a:r>
              <a:rPr lang="cs-CZ" dirty="0">
                <a:latin typeface="+mj-lt"/>
                <a:cs typeface="Arial" pitchFamily="34" charset="0"/>
              </a:rPr>
              <a:t>soustavou v lidském těle.</a:t>
            </a:r>
          </a:p>
          <a:p>
            <a:r>
              <a:rPr lang="cs-CZ" dirty="0">
                <a:latin typeface="+mj-lt"/>
                <a:cs typeface="Arial" pitchFamily="34" charset="0"/>
              </a:rPr>
              <a:t>Žáci zadané úkoly zvládli</a:t>
            </a:r>
            <a:r>
              <a:rPr lang="cs-CZ" dirty="0" smtClean="0">
                <a:latin typeface="+mj-lt"/>
                <a:cs typeface="Arial" pitchFamily="34" charset="0"/>
              </a:rPr>
              <a:t>.</a:t>
            </a:r>
            <a:endParaRPr lang="cs-CZ" dirty="0" smtClean="0"/>
          </a:p>
          <a:p>
            <a:r>
              <a:rPr lang="cs-CZ" dirty="0" smtClean="0"/>
              <a:t>Je </a:t>
            </a:r>
            <a:r>
              <a:rPr lang="cs-CZ" dirty="0"/>
              <a:t>určen pro žáky </a:t>
            </a:r>
            <a:r>
              <a:rPr lang="cs-CZ" dirty="0" smtClean="0"/>
              <a:t>8.ročníku. </a:t>
            </a:r>
            <a:r>
              <a:rPr lang="cs-CZ" dirty="0">
                <a:latin typeface="+mj-lt"/>
                <a:cs typeface="Arial" pitchFamily="34" charset="0"/>
              </a:rPr>
              <a:t>Prezentováno pro žáky 9.ročníku v rámci opakování učiva</a:t>
            </a:r>
            <a:r>
              <a:rPr lang="cs-CZ" dirty="0" smtClean="0">
                <a:latin typeface="+mj-lt"/>
                <a:cs typeface="Arial" pitchFamily="34" charset="0"/>
              </a:rPr>
              <a:t>.</a:t>
            </a:r>
            <a:endParaRPr lang="cs-CZ" dirty="0">
              <a:latin typeface="+mj-lt"/>
            </a:endParaRPr>
          </a:p>
          <a:p>
            <a:r>
              <a:rPr lang="cs-CZ" dirty="0"/>
              <a:t>Určeno pro práci na </a:t>
            </a:r>
            <a:r>
              <a:rPr lang="cs-CZ"/>
              <a:t>interaktivní </a:t>
            </a:r>
            <a:r>
              <a:rPr lang="cs-CZ" smtClean="0"/>
              <a:t>tabuli.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9472"/>
            <a:ext cx="8183880" cy="1051560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Kožní soustava</a:t>
            </a:r>
            <a:endParaRPr lang="cs-CZ" sz="40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467544" y="1268760"/>
            <a:ext cx="7715200" cy="4873752"/>
          </a:xfrm>
        </p:spPr>
        <p:txBody>
          <a:bodyPr>
            <a:noAutofit/>
          </a:bodyPr>
          <a:lstStyle/>
          <a:p>
            <a:r>
              <a:rPr lang="cs-CZ" sz="2800" dirty="0" smtClean="0"/>
              <a:t>Chrání tělo před slunečním zářením, škodlivými látkami, mechanickým poškozením.</a:t>
            </a:r>
          </a:p>
          <a:p>
            <a:r>
              <a:rPr lang="cs-CZ" sz="2800" dirty="0" smtClean="0"/>
              <a:t>Udržuje stálou teplotu těla.</a:t>
            </a:r>
          </a:p>
          <a:p>
            <a:r>
              <a:rPr lang="cs-CZ" sz="2800" dirty="0"/>
              <a:t>V</a:t>
            </a:r>
            <a:r>
              <a:rPr lang="cs-CZ" sz="2800" dirty="0" smtClean="0"/>
              <a:t>ylučuje z těla odpadní látky</a:t>
            </a:r>
          </a:p>
          <a:p>
            <a:r>
              <a:rPr lang="cs-CZ" sz="2800" dirty="0" smtClean="0"/>
              <a:t>Obsahuje smyslové senzory- bolesti, tlaku, teploty.</a:t>
            </a:r>
          </a:p>
          <a:p>
            <a:r>
              <a:rPr lang="cs-CZ" sz="2800" dirty="0" smtClean="0"/>
              <a:t>Do kožní soustavy patří </a:t>
            </a:r>
            <a:r>
              <a:rPr lang="cs-CZ" sz="2800" b="1" dirty="0" smtClean="0"/>
              <a:t>kůže, chlupy, vlasy</a:t>
            </a:r>
            <a:r>
              <a:rPr lang="cs-CZ" sz="2800" dirty="0" smtClean="0"/>
              <a:t>, </a:t>
            </a:r>
            <a:r>
              <a:rPr lang="cs-CZ" sz="2800" b="1" dirty="0" smtClean="0"/>
              <a:t>nehty, potní žlázy</a:t>
            </a:r>
          </a:p>
          <a:p>
            <a:r>
              <a:rPr lang="cs-CZ" sz="2800" dirty="0" smtClean="0"/>
              <a:t>Je to plošně největší soustava v lidském těle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72554883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5121"/>
            <a:ext cx="7467600" cy="1143000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Kůže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196752"/>
            <a:ext cx="7467600" cy="485313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Má tři části</a:t>
            </a:r>
          </a:p>
          <a:p>
            <a:pPr lvl="1"/>
            <a:r>
              <a:rPr lang="cs-CZ" sz="2400" dirty="0" smtClean="0"/>
              <a:t>na povrchu je </a:t>
            </a:r>
            <a:r>
              <a:rPr lang="cs-CZ" sz="2400" b="1" dirty="0" smtClean="0"/>
              <a:t>pokožk</a:t>
            </a:r>
            <a:r>
              <a:rPr lang="cs-CZ" sz="2400" dirty="0" smtClean="0"/>
              <a:t>a</a:t>
            </a:r>
          </a:p>
          <a:p>
            <a:pPr lvl="1"/>
            <a:r>
              <a:rPr lang="cs-CZ" sz="2400" dirty="0" smtClean="0"/>
              <a:t>pod ní je poměrně tlustá </a:t>
            </a:r>
            <a:r>
              <a:rPr lang="cs-CZ" sz="2400" b="1" dirty="0" smtClean="0"/>
              <a:t>šká</a:t>
            </a:r>
            <a:r>
              <a:rPr lang="cs-CZ" sz="2400" dirty="0" smtClean="0"/>
              <a:t>ra</a:t>
            </a:r>
          </a:p>
          <a:p>
            <a:pPr lvl="1"/>
            <a:r>
              <a:rPr lang="cs-CZ" sz="2400" dirty="0" smtClean="0"/>
              <a:t>naspodu je </a:t>
            </a:r>
            <a:r>
              <a:rPr lang="cs-CZ" sz="2400" b="1" dirty="0" smtClean="0"/>
              <a:t>podkožní vaz</a:t>
            </a:r>
            <a:r>
              <a:rPr lang="cs-CZ" sz="2400" dirty="0" smtClean="0"/>
              <a:t>ivo</a:t>
            </a:r>
          </a:p>
          <a:p>
            <a:r>
              <a:rPr lang="cs-CZ" sz="2800" dirty="0" smtClean="0"/>
              <a:t>Pokožka je mnohovrstevná, na povrchu se otírá a odlupuje v tenkých šupinkách.</a:t>
            </a:r>
          </a:p>
          <a:p>
            <a:r>
              <a:rPr lang="cs-CZ" sz="2800" dirty="0" smtClean="0"/>
              <a:t>V kůži se nacházejí kožní póry přes které dochází ke kožnímu dýchání</a:t>
            </a:r>
          </a:p>
          <a:p>
            <a:r>
              <a:rPr lang="cs-CZ" sz="2800" dirty="0" smtClean="0"/>
              <a:t>Kůží jsou přijímány i některé látky- masti.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60682902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323528" y="154717"/>
            <a:ext cx="4189556" cy="2880320"/>
            <a:chOff x="323528" y="154717"/>
            <a:chExt cx="4189556" cy="2880320"/>
          </a:xfrm>
        </p:grpSpPr>
        <p:pic>
          <p:nvPicPr>
            <p:cNvPr id="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54717"/>
              <a:ext cx="4189556" cy="28803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2027280" y="210135"/>
              <a:ext cx="888535" cy="461665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kůže</a:t>
              </a:r>
              <a:endParaRPr lang="cs-CZ" dirty="0"/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4692010" y="154717"/>
            <a:ext cx="3840427" cy="2880320"/>
            <a:chOff x="4692010" y="154717"/>
            <a:chExt cx="3840427" cy="288032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92010" y="154717"/>
              <a:ext cx="3840427" cy="28803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6234181" y="210135"/>
              <a:ext cx="756084" cy="461665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vlas</a:t>
              </a:r>
              <a:endParaRPr lang="cs-CZ" dirty="0"/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327645" y="3309997"/>
            <a:ext cx="4185440" cy="3139080"/>
            <a:chOff x="327645" y="3309997"/>
            <a:chExt cx="4185440" cy="3139080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645" y="3309997"/>
              <a:ext cx="4185440" cy="31390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1864252" y="3414191"/>
              <a:ext cx="1016717" cy="461665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nehet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18610653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Choroby </a:t>
            </a:r>
            <a:r>
              <a:rPr lang="cs-CZ" sz="4000" dirty="0" smtClean="0"/>
              <a:t>kůže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539552" y="1545229"/>
            <a:ext cx="7467600" cy="4873752"/>
          </a:xfrm>
        </p:spPr>
        <p:txBody>
          <a:bodyPr/>
          <a:lstStyle/>
          <a:p>
            <a:r>
              <a:rPr lang="cs-CZ" dirty="0"/>
              <a:t>Akné- </a:t>
            </a:r>
            <a:r>
              <a:rPr lang="cs-CZ" dirty="0" smtClean="0"/>
              <a:t>ucpání </a:t>
            </a:r>
            <a:r>
              <a:rPr lang="cs-CZ" dirty="0"/>
              <a:t>mazových žláz</a:t>
            </a:r>
          </a:p>
          <a:p>
            <a:r>
              <a:rPr lang="cs-CZ" dirty="0"/>
              <a:t>Albinismus- Nedostatek barviva melaninu, který dává barvu vlasům a kůži</a:t>
            </a:r>
          </a:p>
          <a:p>
            <a:r>
              <a:rPr lang="cs-CZ" dirty="0"/>
              <a:t>Bradavice- výrůstek na kůži</a:t>
            </a:r>
          </a:p>
          <a:p>
            <a:r>
              <a:rPr lang="cs-CZ" dirty="0"/>
              <a:t>Ekzém</a:t>
            </a:r>
          </a:p>
          <a:p>
            <a:r>
              <a:rPr lang="cs-CZ" dirty="0"/>
              <a:t>Kopřivka</a:t>
            </a:r>
          </a:p>
          <a:p>
            <a:r>
              <a:rPr lang="cs-CZ" dirty="0"/>
              <a:t>Lupénka</a:t>
            </a:r>
          </a:p>
          <a:p>
            <a:r>
              <a:rPr lang="cs-CZ" dirty="0"/>
              <a:t>Mateřské znaménko – pigmentová skvrna na kůži</a:t>
            </a:r>
          </a:p>
          <a:p>
            <a:r>
              <a:rPr lang="cs-CZ" dirty="0"/>
              <a:t>Rakovina kůže</a:t>
            </a:r>
          </a:p>
          <a:p>
            <a:r>
              <a:rPr lang="cs-CZ" dirty="0"/>
              <a:t>Spálení kůže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197457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266"/>
            <a:ext cx="5832648" cy="609422"/>
          </a:xfrm>
        </p:spPr>
        <p:txBody>
          <a:bodyPr>
            <a:normAutofit/>
          </a:bodyPr>
          <a:lstStyle/>
          <a:p>
            <a:r>
              <a:rPr lang="cs-CZ" dirty="0" smtClean="0"/>
              <a:t>Podtrhni správné 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620688"/>
            <a:ext cx="7467600" cy="2448272"/>
          </a:xfrm>
        </p:spPr>
        <p:txBody>
          <a:bodyPr>
            <a:normAutofit/>
          </a:bodyPr>
          <a:lstStyle/>
          <a:p>
            <a:r>
              <a:rPr lang="cs-CZ" dirty="0" smtClean="0"/>
              <a:t>Kůže</a:t>
            </a:r>
          </a:p>
          <a:p>
            <a:pPr lvl="1"/>
            <a:r>
              <a:rPr lang="cs-CZ" dirty="0" smtClean="0"/>
              <a:t>a) chrání tělo</a:t>
            </a:r>
          </a:p>
          <a:p>
            <a:pPr lvl="1"/>
            <a:r>
              <a:rPr lang="cs-CZ" dirty="0" smtClean="0"/>
              <a:t>b) udržuje stálou teplotu těla</a:t>
            </a:r>
          </a:p>
          <a:p>
            <a:pPr lvl="1">
              <a:buFont typeface="Arial" pitchFamily="34" charset="0"/>
              <a:buChar char="•"/>
            </a:pPr>
            <a:r>
              <a:rPr lang="cs-CZ" dirty="0" smtClean="0"/>
              <a:t>c) vylučuje moč</a:t>
            </a:r>
          </a:p>
          <a:p>
            <a:pPr lvl="1"/>
            <a:r>
              <a:rPr lang="cs-CZ" dirty="0"/>
              <a:t>d</a:t>
            </a:r>
            <a:r>
              <a:rPr lang="cs-CZ" dirty="0" smtClean="0"/>
              <a:t>) vylučuje trávicí látky</a:t>
            </a:r>
          </a:p>
          <a:p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0" y="2931871"/>
            <a:ext cx="8406172" cy="3293827"/>
            <a:chOff x="0" y="2931871"/>
            <a:chExt cx="8406172" cy="3293827"/>
          </a:xfrm>
        </p:grpSpPr>
        <p:sp>
          <p:nvSpPr>
            <p:cNvPr id="4" name="TextovéPole 3"/>
            <p:cNvSpPr txBox="1"/>
            <p:nvPr/>
          </p:nvSpPr>
          <p:spPr>
            <a:xfrm>
              <a:off x="2276618" y="3548042"/>
              <a:ext cx="5112568" cy="2677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pravidelná hygiena</a:t>
              </a:r>
            </a:p>
            <a:p>
              <a:r>
                <a:rPr lang="cs-CZ" sz="2800" dirty="0" smtClean="0"/>
                <a:t>vnější cizopasníci</a:t>
              </a:r>
            </a:p>
            <a:p>
              <a:r>
                <a:rPr lang="cs-CZ" sz="2800" dirty="0" smtClean="0"/>
                <a:t>ošetření každého poranění</a:t>
              </a:r>
            </a:p>
            <a:p>
              <a:r>
                <a:rPr lang="cs-CZ" sz="2800" dirty="0" smtClean="0"/>
                <a:t>práce s žíravinami bez rukavic</a:t>
              </a:r>
            </a:p>
            <a:p>
              <a:r>
                <a:rPr lang="cs-CZ" sz="2800" dirty="0" smtClean="0"/>
                <a:t>dlouhodobé opalování</a:t>
              </a:r>
              <a:endParaRPr lang="cs-CZ" sz="28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0" y="4407670"/>
              <a:ext cx="147565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kůži prospívá</a:t>
              </a:r>
              <a:endParaRPr lang="cs-CZ" sz="2400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7398060" y="4471371"/>
              <a:ext cx="100811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kůži škodí</a:t>
              </a:r>
              <a:endParaRPr lang="cs-CZ" sz="2400" dirty="0"/>
            </a:p>
          </p:txBody>
        </p:sp>
        <p:sp>
          <p:nvSpPr>
            <p:cNvPr id="8" name="Nadpis 1"/>
            <p:cNvSpPr txBox="1">
              <a:spLocks/>
            </p:cNvSpPr>
            <p:nvPr/>
          </p:nvSpPr>
          <p:spPr>
            <a:xfrm>
              <a:off x="1763688" y="2931871"/>
              <a:ext cx="6138428" cy="609422"/>
            </a:xfrm>
            <a:prstGeom prst="rect">
              <a:avLst/>
            </a:prstGeom>
          </p:spPr>
          <p:txBody>
            <a:bodyPr vert="horz" anchor="b">
              <a:normAutofit/>
            </a:bodyPr>
            <a:lstStyle>
              <a:lvl1pPr algn="l" rtl="0" eaLnBrk="1" latinLnBrk="0" hangingPunct="1">
                <a:spcBef>
                  <a:spcPct val="0"/>
                </a:spcBef>
                <a:buNone/>
                <a:defRPr kumimoji="0" sz="3000" b="0" kern="1200" cap="small" baseline="0">
                  <a:solidFill>
                    <a:schemeClr val="tx2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cs-CZ" dirty="0" smtClean="0"/>
                <a:t>Spoj co k sobě patří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83975552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2000" i="1" dirty="0"/>
              <a:t>Wikipedia</a:t>
            </a:r>
            <a:r>
              <a:rPr lang="en-US" sz="2000" dirty="0"/>
              <a:t>: </a:t>
            </a:r>
            <a:r>
              <a:rPr lang="en-US" sz="2000" i="1" dirty="0"/>
              <a:t>the free encyclopedia</a:t>
            </a:r>
            <a:r>
              <a:rPr lang="en-US" sz="2000" dirty="0"/>
              <a:t> [online]. San Francisco (CA): Wikimedia Foundation, 2001- [cit. 2012-06-26]. </a:t>
            </a:r>
            <a:r>
              <a:rPr lang="en-US" sz="2000" dirty="0" err="1"/>
              <a:t>Dostupné</a:t>
            </a:r>
            <a:r>
              <a:rPr lang="en-US" sz="2000"/>
              <a:t> z: http://cs.wikipedia.org/wiki/Soubor:Grafik_blutkreislauf.jpg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502</TotalTime>
  <Words>306</Words>
  <Application>Microsoft Office PowerPoint</Application>
  <PresentationFormat>Předvádění na obrazovce (4:3)</PresentationFormat>
  <Paragraphs>59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Prezentace aplikace PowerPoint</vt:lpstr>
      <vt:lpstr>Anotace</vt:lpstr>
      <vt:lpstr>Kožní soustava</vt:lpstr>
      <vt:lpstr>Kůže</vt:lpstr>
      <vt:lpstr>Prezentace aplikace PowerPoint</vt:lpstr>
      <vt:lpstr>Choroby kůže</vt:lpstr>
      <vt:lpstr>Podtrhni správné odpovědi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Andrea Filípková</cp:lastModifiedBy>
  <cp:revision>64</cp:revision>
  <dcterms:created xsi:type="dcterms:W3CDTF">2011-08-21T15:31:45Z</dcterms:created>
  <dcterms:modified xsi:type="dcterms:W3CDTF">2012-10-13T12:06:27Z</dcterms:modified>
</cp:coreProperties>
</file>