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61" r:id="rId4"/>
    <p:sldId id="259" r:id="rId5"/>
    <p:sldId id="265" r:id="rId6"/>
    <p:sldId id="260" r:id="rId7"/>
    <p:sldId id="264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VY_32_INOVACE_7/8_Svalová soustava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Svalová soustava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 custLinFactNeighborX="3818" custLinFactNeighborY="246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</a:t>
          </a:r>
          <a:r>
            <a:rPr lang="cs-CZ" sz="1900" kern="1200" dirty="0" smtClean="0"/>
            <a:t>ZŠ a MŠ,Veselí nad Moravou,Kollárova1045   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Andrea Filípková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936110" y="1296136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VY_32_INOVACE_7/8_Svalová soustava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Svalová soustava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/>
            <a:t>Číslo </a:t>
          </a:r>
          <a:r>
            <a:rPr lang="cs-CZ" sz="1900" kern="1200" smtClean="0"/>
            <a:t>projektu:CZ.1.07/1.4.00/21.0822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369815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přírodopis </a:t>
            </a:r>
            <a:r>
              <a:rPr lang="cs-CZ" dirty="0"/>
              <a:t>pro 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dirty="0" smtClean="0"/>
              <a:t>vzniku srpen 2012</a:t>
            </a:r>
          </a:p>
          <a:p>
            <a:r>
              <a:rPr lang="cs-CZ" dirty="0" smtClean="0"/>
              <a:t>Doba </a:t>
            </a:r>
            <a:r>
              <a:rPr lang="cs-CZ" dirty="0" smtClean="0"/>
              <a:t>ověření 5.10.2012</a:t>
            </a:r>
            <a:endParaRPr lang="cs-CZ" dirty="0" smtClean="0"/>
          </a:p>
          <a:p>
            <a:r>
              <a:rPr lang="cs-CZ" dirty="0" smtClean="0"/>
              <a:t>Učitel žáky seznámí se svalovou soustavou lidského těla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Závěrečný úkol žáci zvládli.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8.ročníku. Prezentováno žákům 9.ročníku v rámci opakování učiva.</a:t>
            </a:r>
            <a:endParaRPr lang="cs-CZ" dirty="0"/>
          </a:p>
          <a:p>
            <a:r>
              <a:rPr lang="cs-CZ" dirty="0"/>
              <a:t>Určeno pro práci na interaktivní tabuli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6781800" cy="936104"/>
          </a:xfrm>
        </p:spPr>
        <p:txBody>
          <a:bodyPr/>
          <a:lstStyle/>
          <a:p>
            <a:r>
              <a:rPr lang="cs-CZ" dirty="0" smtClean="0"/>
              <a:t>Svalová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00808"/>
            <a:ext cx="7543800" cy="4030216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Druhy svalů</a:t>
            </a:r>
          </a:p>
          <a:p>
            <a:pPr lvl="1"/>
            <a:r>
              <a:rPr lang="cs-CZ" sz="3600" b="1" dirty="0" smtClean="0"/>
              <a:t>hladké </a:t>
            </a:r>
            <a:r>
              <a:rPr lang="cs-CZ" sz="3600" dirty="0" smtClean="0"/>
              <a:t>–</a:t>
            </a:r>
            <a:r>
              <a:rPr lang="cs-CZ" sz="3600" dirty="0"/>
              <a:t> </a:t>
            </a:r>
            <a:r>
              <a:rPr lang="cs-CZ" sz="3600" dirty="0" smtClean="0"/>
              <a:t>není ovládáno</a:t>
            </a:r>
          </a:p>
          <a:p>
            <a:pPr marL="320040" lvl="1" indent="0">
              <a:buNone/>
            </a:pPr>
            <a:r>
              <a:rPr lang="cs-CZ" sz="3600" dirty="0" smtClean="0"/>
              <a:t>   vůlí</a:t>
            </a:r>
          </a:p>
          <a:p>
            <a:pPr lvl="1"/>
            <a:r>
              <a:rPr lang="cs-CZ" sz="3600" b="1" dirty="0" smtClean="0"/>
              <a:t>příčně-pruhované</a:t>
            </a:r>
            <a:r>
              <a:rPr lang="cs-CZ" sz="3600" dirty="0" smtClean="0"/>
              <a:t>- </a:t>
            </a:r>
          </a:p>
          <a:p>
            <a:pPr marL="320040" lvl="1" indent="0">
              <a:buNone/>
            </a:pPr>
            <a:r>
              <a:rPr lang="cs-CZ" sz="3600" dirty="0" smtClean="0"/>
              <a:t>   ovládáno vůlí</a:t>
            </a:r>
          </a:p>
          <a:p>
            <a:pPr lvl="1"/>
            <a:r>
              <a:rPr lang="cs-CZ" sz="3600" b="1" dirty="0" smtClean="0"/>
              <a:t>srdeční svalstvo – </a:t>
            </a:r>
          </a:p>
          <a:p>
            <a:pPr marL="320040" lvl="1" indent="0">
              <a:buNone/>
            </a:pPr>
            <a:r>
              <a:rPr lang="cs-CZ" sz="3600" dirty="0" smtClean="0"/>
              <a:t>   myokard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84784"/>
            <a:ext cx="3159497" cy="4562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2699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svalová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183880" cy="4248472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Kosterní svalstvo se upíná na kosti.</a:t>
            </a:r>
          </a:p>
          <a:p>
            <a:r>
              <a:rPr lang="cs-CZ" sz="2800" b="1" dirty="0" smtClean="0"/>
              <a:t>Hladké</a:t>
            </a:r>
            <a:r>
              <a:rPr lang="cs-CZ" sz="2800" dirty="0" smtClean="0"/>
              <a:t> svalstvo tvoří</a:t>
            </a:r>
            <a:r>
              <a:rPr lang="cs-CZ" sz="2800" b="1" dirty="0" smtClean="0"/>
              <a:t> stěny </a:t>
            </a:r>
            <a:r>
              <a:rPr lang="cs-CZ" sz="2800" dirty="0" smtClean="0"/>
              <a:t>některých </a:t>
            </a:r>
            <a:r>
              <a:rPr lang="cs-CZ" sz="2800" b="1" dirty="0" smtClean="0"/>
              <a:t>orgánů (např.</a:t>
            </a:r>
            <a:r>
              <a:rPr lang="cs-CZ" sz="2800" dirty="0"/>
              <a:t> střev, cév a </a:t>
            </a:r>
            <a:r>
              <a:rPr lang="cs-CZ" sz="2800" dirty="0" smtClean="0"/>
              <a:t>žaludku)</a:t>
            </a:r>
            <a:endParaRPr lang="cs-CZ" sz="2800" b="1" dirty="0" smtClean="0"/>
          </a:p>
          <a:p>
            <a:r>
              <a:rPr lang="cs-CZ" sz="2800" dirty="0" smtClean="0"/>
              <a:t>Člověk má celkem 600 svalů.</a:t>
            </a:r>
          </a:p>
          <a:p>
            <a:r>
              <a:rPr lang="cs-CZ" sz="2800" dirty="0" smtClean="0"/>
              <a:t>Sval je </a:t>
            </a:r>
            <a:r>
              <a:rPr lang="cs-CZ" sz="2800" b="1" dirty="0" smtClean="0"/>
              <a:t>ke kosti </a:t>
            </a:r>
            <a:r>
              <a:rPr lang="cs-CZ" sz="2800" dirty="0" smtClean="0"/>
              <a:t>připevněn</a:t>
            </a:r>
            <a:r>
              <a:rPr lang="cs-CZ" sz="2800" b="1" dirty="0" smtClean="0"/>
              <a:t> šlachou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Svaly </a:t>
            </a:r>
            <a:r>
              <a:rPr lang="cs-CZ" sz="2800" b="1" dirty="0" smtClean="0"/>
              <a:t>hlavy</a:t>
            </a:r>
            <a:r>
              <a:rPr lang="cs-CZ" sz="2800" dirty="0" smtClean="0"/>
              <a:t> se dělí na </a:t>
            </a:r>
            <a:r>
              <a:rPr lang="cs-CZ" sz="2800" b="1" dirty="0" smtClean="0"/>
              <a:t>žvýkací svaly a výrazové</a:t>
            </a:r>
            <a:r>
              <a:rPr lang="cs-CZ" sz="2800" dirty="0" smtClean="0"/>
              <a:t> svaly.</a:t>
            </a:r>
          </a:p>
          <a:p>
            <a:r>
              <a:rPr lang="cs-CZ" sz="2800" dirty="0" smtClean="0"/>
              <a:t>Na krku jsou </a:t>
            </a:r>
            <a:r>
              <a:rPr lang="cs-CZ" sz="2800" b="1" dirty="0" smtClean="0"/>
              <a:t>zdvihače hlav</a:t>
            </a:r>
            <a:r>
              <a:rPr lang="cs-CZ" sz="2800" dirty="0" smtClean="0"/>
              <a:t>y, díky kterým můžeme natáčet a naklánět hlavu.</a:t>
            </a: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72554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duotone>
              <a:schemeClr val="bg1">
                <a:shade val="20000"/>
                <a:satMod val="350000"/>
                <a:lumMod val="125000"/>
              </a:schemeClr>
              <a:schemeClr val="bg1">
                <a:tint val="90000"/>
                <a:satMod val="250000"/>
              </a:schemeClr>
            </a:duotone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836" y="255"/>
            <a:ext cx="4335404" cy="6833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3085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5407496"/>
          </a:xfrm>
        </p:spPr>
        <p:txBody>
          <a:bodyPr>
            <a:normAutofit/>
          </a:bodyPr>
          <a:lstStyle/>
          <a:p>
            <a:r>
              <a:rPr lang="cs-CZ" sz="2800" dirty="0"/>
              <a:t>Vzadu na páteři jsou dlouhé </a:t>
            </a:r>
            <a:r>
              <a:rPr lang="cs-CZ" sz="2800" b="1" dirty="0"/>
              <a:t>svaly hlavy a krku</a:t>
            </a:r>
            <a:r>
              <a:rPr lang="cs-CZ" sz="2800" dirty="0"/>
              <a:t>, které umožňují předklony a úklony hlavy.</a:t>
            </a:r>
          </a:p>
          <a:p>
            <a:r>
              <a:rPr lang="cs-CZ" sz="2800" dirty="0"/>
              <a:t>Mezi </a:t>
            </a:r>
            <a:r>
              <a:rPr lang="cs-CZ" sz="2800" b="1" dirty="0"/>
              <a:t>dýchací svaly </a:t>
            </a:r>
            <a:r>
              <a:rPr lang="cs-CZ" sz="2800" dirty="0"/>
              <a:t>řadíme</a:t>
            </a:r>
            <a:r>
              <a:rPr lang="cs-CZ" sz="2800" b="1" dirty="0"/>
              <a:t> svaly mezižeberní</a:t>
            </a:r>
            <a:r>
              <a:rPr lang="cs-CZ" sz="2800" dirty="0"/>
              <a:t>, které rozšiřují a stlačují hrudník a tím naplňují a vyprazdňují plíce </a:t>
            </a:r>
            <a:r>
              <a:rPr lang="cs-CZ" sz="2800" dirty="0" smtClean="0"/>
              <a:t>vzduchem</a:t>
            </a:r>
          </a:p>
          <a:p>
            <a:r>
              <a:rPr lang="cs-CZ" sz="2800" b="1" dirty="0" smtClean="0"/>
              <a:t>Bránice je plochý sval</a:t>
            </a:r>
            <a:r>
              <a:rPr lang="cs-CZ" sz="2800" dirty="0" smtClean="0"/>
              <a:t>, který tvoří přepážku mezi hrudní a břišní dutinou.</a:t>
            </a:r>
          </a:p>
          <a:p>
            <a:r>
              <a:rPr lang="cs-CZ" sz="3200" b="1" dirty="0" smtClean="0"/>
              <a:t>Svaly břicha</a:t>
            </a:r>
            <a:r>
              <a:rPr lang="cs-CZ" sz="2800" b="1" dirty="0" smtClean="0"/>
              <a:t> </a:t>
            </a:r>
            <a:r>
              <a:rPr lang="cs-CZ" sz="2800" dirty="0" smtClean="0"/>
              <a:t>jsou ploché svaly, které vytvářejí pružnou břišní stěnu.</a:t>
            </a:r>
          </a:p>
        </p:txBody>
      </p:sp>
    </p:spTree>
    <p:extLst>
      <p:ext uri="{BB962C8B-B14F-4D97-AF65-F5344CB8AC3E}">
        <p14:creationId xmlns:p14="http://schemas.microsoft.com/office/powerpoint/2010/main" val="3186106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2816"/>
            <a:ext cx="7543800" cy="3886200"/>
          </a:xfrm>
        </p:spPr>
        <p:txBody>
          <a:bodyPr>
            <a:noAutofit/>
          </a:bodyPr>
          <a:lstStyle/>
          <a:p>
            <a:pPr lvl="0">
              <a:buClr>
                <a:srgbClr val="AD0101"/>
              </a:buClr>
            </a:pPr>
            <a:r>
              <a:rPr lang="cs-CZ" sz="2800" b="1" dirty="0">
                <a:solidFill>
                  <a:srgbClr val="303030"/>
                </a:solidFill>
              </a:rPr>
              <a:t>K zádovým svalům </a:t>
            </a:r>
            <a:r>
              <a:rPr lang="cs-CZ" sz="2800" dirty="0">
                <a:solidFill>
                  <a:srgbClr val="303030"/>
                </a:solidFill>
              </a:rPr>
              <a:t>řadíme mohutné svalstvo na zadní straně trupu. Patří mezi ně </a:t>
            </a:r>
            <a:r>
              <a:rPr lang="cs-CZ" sz="2800" b="1" dirty="0">
                <a:solidFill>
                  <a:srgbClr val="303030"/>
                </a:solidFill>
              </a:rPr>
              <a:t>hlavně široký sval zádový.</a:t>
            </a:r>
          </a:p>
          <a:p>
            <a:pPr lvl="0">
              <a:buClr>
                <a:srgbClr val="AD0101"/>
              </a:buClr>
            </a:pPr>
            <a:r>
              <a:rPr lang="cs-CZ" sz="2800" dirty="0">
                <a:solidFill>
                  <a:srgbClr val="303030"/>
                </a:solidFill>
              </a:rPr>
              <a:t>Svaly horní končetiny jsou </a:t>
            </a:r>
            <a:r>
              <a:rPr lang="cs-CZ" sz="2800" b="1" dirty="0">
                <a:solidFill>
                  <a:srgbClr val="303030"/>
                </a:solidFill>
              </a:rPr>
              <a:t>dvojhlavý a trojhlavý sval pažní.</a:t>
            </a:r>
          </a:p>
          <a:p>
            <a:pPr lvl="0">
              <a:buClr>
                <a:srgbClr val="AD0101"/>
              </a:buClr>
            </a:pPr>
            <a:r>
              <a:rPr lang="cs-CZ" sz="2800" dirty="0">
                <a:solidFill>
                  <a:srgbClr val="303030"/>
                </a:solidFill>
              </a:rPr>
              <a:t>Svaly dolní končetiny jsou </a:t>
            </a:r>
            <a:r>
              <a:rPr lang="cs-CZ" sz="2800" b="1" dirty="0">
                <a:solidFill>
                  <a:srgbClr val="303030"/>
                </a:solidFill>
              </a:rPr>
              <a:t>kyčelní svaly, svaly stehenní- čtyřhlavý sval stehenní, bércové svaly- trojhlavý lýtkový sval.</a:t>
            </a:r>
          </a:p>
          <a:p>
            <a:pPr lvl="0">
              <a:buClr>
                <a:srgbClr val="AD0101"/>
              </a:buClr>
            </a:pPr>
            <a:r>
              <a:rPr lang="cs-CZ" sz="2800" dirty="0">
                <a:solidFill>
                  <a:srgbClr val="303030"/>
                </a:solidFill>
              </a:rPr>
              <a:t>Zvláštním druhem svaloviny je neunavitelná </a:t>
            </a:r>
            <a:r>
              <a:rPr lang="cs-CZ" sz="2800" b="1" dirty="0">
                <a:solidFill>
                  <a:srgbClr val="303030"/>
                </a:solidFill>
              </a:rPr>
              <a:t>srdeční svalovina</a:t>
            </a:r>
            <a:r>
              <a:rPr lang="cs-CZ" sz="2800" dirty="0">
                <a:solidFill>
                  <a:srgbClr val="303030"/>
                </a:solidFill>
              </a:rPr>
              <a:t>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80839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99592" y="620688"/>
            <a:ext cx="6781800" cy="936104"/>
          </a:xfrm>
        </p:spPr>
        <p:txBody>
          <a:bodyPr/>
          <a:lstStyle/>
          <a:p>
            <a:pPr algn="ctr"/>
            <a:r>
              <a:rPr lang="cs-CZ" dirty="0" smtClean="0"/>
              <a:t>Spoj co k sobě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1989439"/>
            <a:ext cx="5522199" cy="3886200"/>
          </a:xfrm>
        </p:spPr>
        <p:txBody>
          <a:bodyPr>
            <a:noAutofit/>
          </a:bodyPr>
          <a:lstStyle/>
          <a:p>
            <a:r>
              <a:rPr lang="cs-CZ" sz="3600" dirty="0" smtClean="0"/>
              <a:t>ovládáme ho vůlí</a:t>
            </a:r>
          </a:p>
          <a:p>
            <a:r>
              <a:rPr lang="cs-CZ" sz="3600" dirty="0" smtClean="0"/>
              <a:t>neovládáme ho vůlí</a:t>
            </a:r>
          </a:p>
          <a:p>
            <a:r>
              <a:rPr lang="cs-CZ" sz="3600" dirty="0" smtClean="0"/>
              <a:t>umožňuje pohyb těla</a:t>
            </a:r>
          </a:p>
          <a:p>
            <a:r>
              <a:rPr lang="cs-CZ" sz="3600" dirty="0" smtClean="0"/>
              <a:t>je ve stěnách střev, cév a žaludku</a:t>
            </a:r>
          </a:p>
          <a:p>
            <a:r>
              <a:rPr lang="cs-CZ" sz="3600" dirty="0" smtClean="0"/>
              <a:t>je spojeno s kostrou šlachami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2855321"/>
            <a:ext cx="1584176" cy="107721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svalstvo kosterní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2320" y="2837096"/>
            <a:ext cx="1584176" cy="107721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svalstvo hladké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70428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560840" cy="864096"/>
          </a:xfrm>
        </p:spPr>
        <p:txBody>
          <a:bodyPr>
            <a:noAutofit/>
          </a:bodyPr>
          <a:lstStyle/>
          <a:p>
            <a:r>
              <a:rPr lang="cs-CZ" sz="4400" dirty="0" smtClean="0"/>
              <a:t>Zakroužkuj co svalům prospívá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16832"/>
            <a:ext cx="7543800" cy="424624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správná životospráva</a:t>
            </a:r>
          </a:p>
          <a:p>
            <a:r>
              <a:rPr lang="cs-CZ" sz="3600" dirty="0" smtClean="0"/>
              <a:t>pobyt na slunci</a:t>
            </a:r>
          </a:p>
          <a:p>
            <a:r>
              <a:rPr lang="cs-CZ" sz="3600" dirty="0" smtClean="0"/>
              <a:t>pobyt na zdravém vzduchu</a:t>
            </a:r>
          </a:p>
          <a:p>
            <a:r>
              <a:rPr lang="cs-CZ" sz="3600" dirty="0" smtClean="0"/>
              <a:t>spánek</a:t>
            </a:r>
          </a:p>
          <a:p>
            <a:r>
              <a:rPr lang="cs-CZ" sz="3600" dirty="0" smtClean="0"/>
              <a:t>tělesná práce a sport</a:t>
            </a:r>
          </a:p>
          <a:p>
            <a:r>
              <a:rPr lang="cs-CZ" sz="3600" dirty="0" smtClean="0"/>
              <a:t>co nejméně námahy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72047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2012-08-27]. </a:t>
            </a:r>
          </a:p>
          <a:p>
            <a:r>
              <a:rPr lang="cs-CZ" smtClean="0"/>
              <a:t>www.microsoft.office.com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832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513</TotalTime>
  <Words>357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NewsPrint</vt:lpstr>
      <vt:lpstr>Prezentace aplikace PowerPoint</vt:lpstr>
      <vt:lpstr>Anotace</vt:lpstr>
      <vt:lpstr>Svalová soustava</vt:lpstr>
      <vt:lpstr>svalová soustava</vt:lpstr>
      <vt:lpstr>Prezentace aplikace PowerPoint</vt:lpstr>
      <vt:lpstr>Prezentace aplikace PowerPoint</vt:lpstr>
      <vt:lpstr>Prezentace aplikace PowerPoint</vt:lpstr>
      <vt:lpstr>Spoj co k sobě patří</vt:lpstr>
      <vt:lpstr>Zakroužkuj co svalům prospívá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61</cp:revision>
  <dcterms:created xsi:type="dcterms:W3CDTF">2011-08-21T15:31:45Z</dcterms:created>
  <dcterms:modified xsi:type="dcterms:W3CDTF">2012-10-23T07:17:20Z</dcterms:modified>
</cp:coreProperties>
</file>