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9" r:id="rId4"/>
    <p:sldId id="260" r:id="rId5"/>
    <p:sldId id="261" r:id="rId6"/>
    <p:sldId id="267" r:id="rId7"/>
    <p:sldId id="262" r:id="rId8"/>
    <p:sldId id="263" r:id="rId9"/>
    <p:sldId id="264" r:id="rId10"/>
    <p:sldId id="266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ZŠ a MŠ,Veselí nad Moravou,Kollárova1045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Andrea Filípková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VY_32_INOVACE_7/7_Smyslová soustava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Smyslová soustava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ZŠ a MŠ,Veselí nad Moravou,Kollárova1045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Andrea Filípková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VY_32_INOVACE_7/7_Smyslová soustava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Smyslová soustava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402CD3B8-8B97-4C13-ABBD-C0BF8712391E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402CD3B8-8B97-4C13-ABBD-C0BF8712391E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402CD3B8-8B97-4C13-ABBD-C0BF8712391E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402CD3B8-8B97-4C13-ABBD-C0BF8712391E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402CD3B8-8B97-4C13-ABBD-C0BF8712391E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402CD3B8-8B97-4C13-ABBD-C0BF8712391E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402CD3B8-8B97-4C13-ABBD-C0BF8712391E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402CD3B8-8B97-4C13-ABBD-C0BF8712391E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wipe/>
  </p:transition>
  <p:timing>
    <p:tnLst>
      <p:par>
        <p:cTn id="1" dur="indefinite" restart="never" nodeType="tmRoot"/>
      </p:par>
    </p:tnLst>
  </p:timing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5060438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844824"/>
            <a:ext cx="6400800" cy="3474720"/>
          </a:xfrm>
        </p:spPr>
        <p:txBody>
          <a:bodyPr>
            <a:normAutofit fontScale="70000" lnSpcReduction="20000"/>
          </a:bodyPr>
          <a:lstStyle/>
          <a:p>
            <a:r>
              <a:rPr lang="cs-CZ" dirty="0"/>
              <a:t>Materiál je určen pro výuku předmětu </a:t>
            </a:r>
            <a:r>
              <a:rPr lang="cs-CZ" dirty="0" smtClean="0"/>
              <a:t>přírodopis pro </a:t>
            </a:r>
            <a:r>
              <a:rPr lang="cs-CZ" dirty="0"/>
              <a:t>základní školu praktickou.</a:t>
            </a:r>
          </a:p>
          <a:p>
            <a:r>
              <a:rPr lang="cs-CZ" dirty="0"/>
              <a:t>Příprava není nutná.</a:t>
            </a:r>
          </a:p>
          <a:p>
            <a:r>
              <a:rPr lang="cs-CZ" dirty="0"/>
              <a:t>Doba </a:t>
            </a:r>
            <a:r>
              <a:rPr lang="cs-CZ" dirty="0" smtClean="0"/>
              <a:t>vzniku srpen 2012</a:t>
            </a:r>
          </a:p>
          <a:p>
            <a:r>
              <a:rPr lang="cs-CZ" dirty="0" smtClean="0"/>
              <a:t>Doba ověření </a:t>
            </a:r>
            <a:r>
              <a:rPr lang="cs-CZ" dirty="0" smtClean="0"/>
              <a:t>12.10.2012</a:t>
            </a:r>
          </a:p>
          <a:p>
            <a:r>
              <a:rPr lang="cs-CZ" dirty="0" smtClean="0"/>
              <a:t>Učitel žáky seznámí se smyslovou soustavou lidského těla.</a:t>
            </a:r>
          </a:p>
          <a:p>
            <a:r>
              <a:rPr lang="cs-CZ" dirty="0" smtClean="0"/>
              <a:t>Závěrečné úkoly žáci zvládli.</a:t>
            </a:r>
            <a:endParaRPr lang="cs-CZ" dirty="0" smtClean="0"/>
          </a:p>
          <a:p>
            <a:r>
              <a:rPr lang="cs-CZ" dirty="0" smtClean="0"/>
              <a:t>Je </a:t>
            </a:r>
            <a:r>
              <a:rPr lang="cs-CZ" dirty="0"/>
              <a:t>určen pro žáky </a:t>
            </a:r>
            <a:r>
              <a:rPr lang="cs-CZ" dirty="0" smtClean="0"/>
              <a:t>8.ročníku. Prezentováno žákům 9.ročníku v rámci opakování učiva.</a:t>
            </a:r>
            <a:endParaRPr lang="cs-CZ" dirty="0"/>
          </a:p>
          <a:p>
            <a:r>
              <a:rPr lang="cs-CZ" dirty="0"/>
              <a:t>Určeno pro práci na </a:t>
            </a:r>
            <a:r>
              <a:rPr lang="cs-CZ"/>
              <a:t>interaktivní </a:t>
            </a:r>
            <a:r>
              <a:rPr lang="cs-CZ" smtClean="0"/>
              <a:t>tabuli.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Smyslová ústrojí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Smyslová ústrojí obsahují smyslové buňky, pomocí kterých člověk vnímá vnější prostředí.</a:t>
            </a:r>
          </a:p>
          <a:p>
            <a:r>
              <a:rPr lang="cs-CZ" dirty="0" smtClean="0"/>
              <a:t>Smyslová ústrojí dělíme podle toho jaké podněty přijímají.</a:t>
            </a:r>
          </a:p>
          <a:p>
            <a:r>
              <a:rPr lang="cs-CZ" b="1" dirty="0" smtClean="0"/>
              <a:t>Ústrojí chuti</a:t>
            </a:r>
          </a:p>
          <a:p>
            <a:r>
              <a:rPr lang="cs-CZ" b="1" dirty="0" smtClean="0"/>
              <a:t>Ústrojí čichu</a:t>
            </a:r>
          </a:p>
          <a:p>
            <a:r>
              <a:rPr lang="cs-CZ" b="1" dirty="0" smtClean="0"/>
              <a:t>Ústrojí zraku</a:t>
            </a:r>
          </a:p>
          <a:p>
            <a:r>
              <a:rPr lang="cs-CZ" b="1" dirty="0" smtClean="0"/>
              <a:t>Ústrojí hmatu</a:t>
            </a:r>
          </a:p>
          <a:p>
            <a:r>
              <a:rPr lang="cs-CZ" b="1" dirty="0" smtClean="0"/>
              <a:t>Ústrojí sluchu a ústrojí</a:t>
            </a:r>
            <a:r>
              <a:rPr lang="cs-CZ" dirty="0" smtClean="0"/>
              <a:t> pro </a:t>
            </a:r>
            <a:r>
              <a:rPr lang="cs-CZ" b="1" dirty="0" smtClean="0"/>
              <a:t>vnímání polohy</a:t>
            </a:r>
            <a:endParaRPr lang="cs-CZ" b="1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Chuť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04864"/>
            <a:ext cx="8229600" cy="45720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Smyslovým orgánem jsou chuťové pohárky uložené ve sliznici ústní dutiny.</a:t>
            </a:r>
          </a:p>
          <a:p>
            <a:r>
              <a:rPr lang="cs-CZ" dirty="0" smtClean="0"/>
              <a:t>Nejvíc je jich </a:t>
            </a:r>
            <a:r>
              <a:rPr lang="cs-CZ" b="1" dirty="0" smtClean="0"/>
              <a:t>na jazyku</a:t>
            </a:r>
            <a:r>
              <a:rPr lang="cs-CZ" dirty="0" smtClean="0"/>
              <a:t>.</a:t>
            </a:r>
          </a:p>
          <a:p>
            <a:r>
              <a:rPr lang="cs-CZ" dirty="0" smtClean="0"/>
              <a:t>Na těle chuťové buňky jsou nervy, které vedou podněty do chuťového ústředí v mozkové kůře.</a:t>
            </a:r>
          </a:p>
          <a:p>
            <a:r>
              <a:rPr lang="cs-CZ" dirty="0" smtClean="0"/>
              <a:t>Podněty tvoří látky rozpustné ve slinách, které vnikají do chuťových pohárků.</a:t>
            </a:r>
          </a:p>
          <a:p>
            <a:r>
              <a:rPr lang="cs-CZ" b="1" dirty="0" smtClean="0"/>
              <a:t>Jsou čtyři základní chutě: sladká, hořká, kyselá a slaná</a:t>
            </a:r>
            <a:r>
              <a:rPr lang="cs-CZ" dirty="0" smtClean="0"/>
              <a:t>. Ostatní chuti jsou smíšené.</a:t>
            </a:r>
          </a:p>
        </p:txBody>
      </p:sp>
      <p:pic>
        <p:nvPicPr>
          <p:cNvPr id="5122" name="Picture 2" descr="C:\Users\filipkova\AppData\Local\Microsoft\Windows\Temporary Internet Files\Content.IE5\BWT8VMWT\MP900448668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09" t="28283" r="25455" b="6465"/>
          <a:stretch/>
        </p:blipFill>
        <p:spPr bwMode="auto">
          <a:xfrm>
            <a:off x="6228184" y="116632"/>
            <a:ext cx="2771800" cy="2131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399032"/>
          </a:xfrm>
        </p:spPr>
        <p:txBody>
          <a:bodyPr/>
          <a:lstStyle/>
          <a:p>
            <a:r>
              <a:rPr lang="cs-CZ" sz="6000" dirty="0" smtClean="0"/>
              <a:t>Čich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48880"/>
            <a:ext cx="8229600" cy="3635896"/>
          </a:xfrm>
        </p:spPr>
        <p:txBody>
          <a:bodyPr>
            <a:noAutofit/>
          </a:bodyPr>
          <a:lstStyle/>
          <a:p>
            <a:r>
              <a:rPr lang="cs-CZ" sz="2800" dirty="0" smtClean="0"/>
              <a:t>Smyslovým orgánem jsou </a:t>
            </a:r>
            <a:r>
              <a:rPr lang="cs-CZ" sz="2800" b="1" dirty="0" smtClean="0"/>
              <a:t>čichové buňky, </a:t>
            </a:r>
            <a:r>
              <a:rPr lang="cs-CZ" sz="2800" dirty="0" smtClean="0"/>
              <a:t>které jsou umístěny ve sliznici horní části nosní dutiny.</a:t>
            </a:r>
          </a:p>
          <a:p>
            <a:r>
              <a:rPr lang="cs-CZ" sz="2800" dirty="0" smtClean="0"/>
              <a:t>Jejich nervová vlákna vedou podráždění do čichového centra mozku.</a:t>
            </a:r>
          </a:p>
          <a:p>
            <a:pPr marL="64008" indent="0">
              <a:buNone/>
            </a:pPr>
            <a:r>
              <a:rPr lang="cs-CZ" sz="2800" dirty="0" smtClean="0"/>
              <a:t>.</a:t>
            </a:r>
          </a:p>
        </p:txBody>
      </p:sp>
      <p:pic>
        <p:nvPicPr>
          <p:cNvPr id="4099" name="Picture 3" descr="C:\Users\filipkova\AppData\Local\Microsoft\Windows\Temporary Internet Files\Content.IE5\ZILOO0A8\MP900431024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959" t="41818" r="44950" b="44041"/>
          <a:stretch/>
        </p:blipFill>
        <p:spPr bwMode="auto">
          <a:xfrm>
            <a:off x="7740352" y="0"/>
            <a:ext cx="1403648" cy="2183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/>
              <a:t>Sluch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8229600" cy="5508104"/>
          </a:xfrm>
        </p:spPr>
        <p:txBody>
          <a:bodyPr>
            <a:normAutofit fontScale="77500" lnSpcReduction="20000"/>
          </a:bodyPr>
          <a:lstStyle/>
          <a:p>
            <a:pPr marL="64008" indent="0">
              <a:buNone/>
            </a:pPr>
            <a:endParaRPr lang="cs-CZ" sz="3200" dirty="0"/>
          </a:p>
          <a:p>
            <a:r>
              <a:rPr lang="cs-CZ" sz="3200" dirty="0"/>
              <a:t>Sluchem se </a:t>
            </a:r>
            <a:r>
              <a:rPr lang="cs-CZ" sz="3200" b="1" dirty="0"/>
              <a:t>vnímají zvuky </a:t>
            </a:r>
            <a:r>
              <a:rPr lang="cs-CZ" sz="3200" dirty="0"/>
              <a:t>a umožňuje člověku dorozumívání s ostatními lidmi</a:t>
            </a:r>
          </a:p>
          <a:p>
            <a:r>
              <a:rPr lang="cs-CZ" sz="3200" b="1" dirty="0"/>
              <a:t>Ucho</a:t>
            </a:r>
            <a:r>
              <a:rPr lang="cs-CZ" sz="3200" dirty="0"/>
              <a:t> je tvořeno vnějším, středním a vnitřním uchem.</a:t>
            </a:r>
          </a:p>
          <a:p>
            <a:r>
              <a:rPr lang="cs-CZ" sz="3200" b="1" dirty="0"/>
              <a:t>Vnější ucho </a:t>
            </a:r>
            <a:r>
              <a:rPr lang="cs-CZ" sz="3200" dirty="0"/>
              <a:t>se skládá z ušního boltce, zevního zvukovodu a bubínku.</a:t>
            </a:r>
          </a:p>
          <a:p>
            <a:r>
              <a:rPr lang="cs-CZ" sz="3200" b="1" dirty="0"/>
              <a:t>Střední ucho </a:t>
            </a:r>
            <a:r>
              <a:rPr lang="cs-CZ" sz="3200" dirty="0"/>
              <a:t>tvoří bubínková dutina, ve které jsou sluchové kůstky kladívko, třmínek a kovadlinka.</a:t>
            </a:r>
          </a:p>
          <a:p>
            <a:r>
              <a:rPr lang="cs-CZ" sz="3200" b="1" dirty="0"/>
              <a:t>Vnitřní ucho </a:t>
            </a:r>
            <a:r>
              <a:rPr lang="cs-CZ" sz="3200" dirty="0"/>
              <a:t>je tvořeno spirálovitým kanálkem, naplněným tekutinou. Rozvlněním tekutiny zvukovými vlnami se podráždí sluchové buňky, které toto podráždění přivedou do sluchového ústředí v mozkové kůře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2750" y="116632"/>
            <a:ext cx="2503348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9781543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9561" y="692696"/>
            <a:ext cx="8229600" cy="1399032"/>
          </a:xfrm>
        </p:spPr>
        <p:txBody>
          <a:bodyPr>
            <a:normAutofit/>
          </a:bodyPr>
          <a:lstStyle/>
          <a:p>
            <a:r>
              <a:rPr lang="cs-CZ" sz="6000" dirty="0" smtClean="0"/>
              <a:t>Poloha a pohyb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348880"/>
            <a:ext cx="8229600" cy="5292080"/>
          </a:xfrm>
        </p:spPr>
        <p:txBody>
          <a:bodyPr/>
          <a:lstStyle/>
          <a:p>
            <a:r>
              <a:rPr lang="cs-CZ" dirty="0" smtClean="0"/>
              <a:t>Ve </a:t>
            </a:r>
            <a:r>
              <a:rPr lang="cs-CZ" b="1" dirty="0" smtClean="0"/>
              <a:t>vnitřním uchu </a:t>
            </a:r>
            <a:r>
              <a:rPr lang="cs-CZ" dirty="0" smtClean="0"/>
              <a:t>jsou smyslové buňky v tzv. bludišti, které je tvořeno </a:t>
            </a:r>
            <a:r>
              <a:rPr lang="cs-CZ" i="1" dirty="0" smtClean="0"/>
              <a:t>dvěma váčky a třemi polokruhovými chodbičkami.</a:t>
            </a:r>
          </a:p>
          <a:p>
            <a:r>
              <a:rPr lang="cs-CZ" dirty="0" smtClean="0"/>
              <a:t>Ve váčcích je </a:t>
            </a:r>
            <a:r>
              <a:rPr lang="cs-CZ" b="1" dirty="0" smtClean="0"/>
              <a:t>čidlo polohy těla</a:t>
            </a:r>
            <a:r>
              <a:rPr lang="cs-CZ" dirty="0" smtClean="0"/>
              <a:t>, v chodbičkách </a:t>
            </a:r>
            <a:r>
              <a:rPr lang="cs-CZ" b="1" dirty="0" smtClean="0"/>
              <a:t>čidlo pohybu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3918" y="548680"/>
            <a:ext cx="8229600" cy="1399032"/>
          </a:xfrm>
        </p:spPr>
        <p:txBody>
          <a:bodyPr>
            <a:noAutofit/>
          </a:bodyPr>
          <a:lstStyle/>
          <a:p>
            <a:r>
              <a:rPr lang="cs-CZ" sz="8800" dirty="0" smtClean="0"/>
              <a:t>zrak</a:t>
            </a:r>
            <a:endParaRPr lang="cs-CZ" sz="8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2352" y="3645024"/>
            <a:ext cx="8229600" cy="4095328"/>
          </a:xfrm>
        </p:spPr>
        <p:txBody>
          <a:bodyPr/>
          <a:lstStyle/>
          <a:p>
            <a:r>
              <a:rPr lang="cs-CZ" dirty="0" smtClean="0"/>
              <a:t>Je pro člověka nejdůležitějším smyslem.</a:t>
            </a:r>
          </a:p>
          <a:p>
            <a:r>
              <a:rPr lang="cs-CZ" dirty="0" smtClean="0"/>
              <a:t>Zrakem vnímáme světlo, jeho intenzitu a barvu.</a:t>
            </a:r>
          </a:p>
          <a:p>
            <a:r>
              <a:rPr lang="cs-CZ" b="1" dirty="0" smtClean="0"/>
              <a:t>Oko </a:t>
            </a:r>
            <a:r>
              <a:rPr lang="cs-CZ" dirty="0" smtClean="0"/>
              <a:t>se skládá z </a:t>
            </a:r>
            <a:r>
              <a:rPr lang="cs-CZ" i="1" dirty="0" smtClean="0"/>
              <a:t>bělima, rohovky, duhovky, cévnatky, čočky, zornice, sítnice, řasnatého tělíska a očního nervu.</a:t>
            </a:r>
          </a:p>
          <a:p>
            <a:endParaRPr lang="cs-CZ" i="1" dirty="0"/>
          </a:p>
        </p:txBody>
      </p:sp>
      <p:pic>
        <p:nvPicPr>
          <p:cNvPr id="2050" name="Picture 2" descr="C:\Users\filipkova\AppData\Local\Microsoft\Windows\Temporary Internet Files\Content.IE5\ZILOO0A8\MP90044862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54433"/>
            <a:ext cx="4187957" cy="3140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0"/>
            <a:ext cx="8229600" cy="7029400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Čichové ústrojí je uloženo:</a:t>
            </a:r>
          </a:p>
          <a:p>
            <a:pPr lvl="1"/>
            <a:r>
              <a:rPr lang="cs-CZ" sz="2000" dirty="0" smtClean="0"/>
              <a:t>a) v plicích</a:t>
            </a:r>
          </a:p>
          <a:p>
            <a:pPr lvl="1"/>
            <a:r>
              <a:rPr lang="cs-CZ" sz="2000" dirty="0" smtClean="0"/>
              <a:t>b) v nosohltanu</a:t>
            </a:r>
          </a:p>
          <a:p>
            <a:pPr lvl="1"/>
            <a:r>
              <a:rPr lang="cs-CZ" sz="2000" dirty="0" smtClean="0"/>
              <a:t>c) v nosní dutině</a:t>
            </a:r>
          </a:p>
          <a:p>
            <a:r>
              <a:rPr lang="cs-CZ" sz="2400" dirty="0" smtClean="0"/>
              <a:t>Při rýmě cítíme:</a:t>
            </a:r>
          </a:p>
          <a:p>
            <a:pPr lvl="1"/>
            <a:r>
              <a:rPr lang="cs-CZ" sz="2000" dirty="0" smtClean="0"/>
              <a:t>a) lépe</a:t>
            </a:r>
          </a:p>
          <a:p>
            <a:pPr lvl="1"/>
            <a:r>
              <a:rPr lang="cs-CZ" sz="2000" dirty="0" smtClean="0"/>
              <a:t>b) hůře nebo vůbec ne</a:t>
            </a:r>
          </a:p>
          <a:p>
            <a:r>
              <a:rPr lang="cs-CZ" sz="2400" dirty="0" smtClean="0"/>
              <a:t>Tělesnou rovnováhu narušuje:</a:t>
            </a:r>
          </a:p>
          <a:p>
            <a:pPr lvl="1"/>
            <a:r>
              <a:rPr lang="cs-CZ" sz="2000" dirty="0" smtClean="0"/>
              <a:t>a) pití alkoholu</a:t>
            </a:r>
          </a:p>
          <a:p>
            <a:pPr lvl="1"/>
            <a:r>
              <a:rPr lang="cs-CZ" sz="2000" dirty="0" smtClean="0"/>
              <a:t>b) poškození vnitřního ucha</a:t>
            </a:r>
          </a:p>
          <a:p>
            <a:pPr lvl="1"/>
            <a:r>
              <a:rPr lang="cs-CZ" sz="2000" dirty="0" smtClean="0"/>
              <a:t>c) procházka lesem</a:t>
            </a:r>
          </a:p>
          <a:p>
            <a:r>
              <a:rPr lang="cs-CZ" sz="2400" dirty="0" smtClean="0"/>
              <a:t>Sluchové ústrojí poškozují:</a:t>
            </a:r>
          </a:p>
          <a:p>
            <a:pPr marL="64008" indent="0">
              <a:buNone/>
            </a:pPr>
            <a:r>
              <a:rPr lang="cs-CZ" sz="2400" dirty="0"/>
              <a:t>	</a:t>
            </a:r>
            <a:r>
              <a:rPr lang="cs-CZ" sz="2000" dirty="0" smtClean="0"/>
              <a:t>a) sport a tělocvik</a:t>
            </a:r>
          </a:p>
          <a:p>
            <a:pPr marL="64008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b) nadměrný hluk</a:t>
            </a:r>
          </a:p>
          <a:p>
            <a:pPr marL="64008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c) časté záněty středního ucha</a:t>
            </a:r>
          </a:p>
          <a:p>
            <a:pPr marL="64008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d) kouření </a:t>
            </a:r>
          </a:p>
          <a:p>
            <a:pPr lvl="2"/>
            <a:endParaRPr lang="cs-CZ" sz="1800" dirty="0" smtClean="0"/>
          </a:p>
          <a:p>
            <a:r>
              <a:rPr lang="cs-CZ" sz="2400" dirty="0" smtClean="0"/>
              <a:t>Napiš, které základní čtyři chuti rozeznáváme:</a:t>
            </a:r>
          </a:p>
          <a:p>
            <a:pPr marL="64008" indent="0">
              <a:buNone/>
            </a:pPr>
            <a:r>
              <a:rPr lang="cs-CZ" sz="2400" dirty="0" smtClean="0"/>
              <a:t>___________  ____________  ____________  ____________</a:t>
            </a:r>
          </a:p>
          <a:p>
            <a:pPr marL="64008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1653487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0"/>
            <a:ext cx="8229600" cy="7029400"/>
          </a:xfrm>
          <a:prstGeom prst="rect">
            <a:avLst/>
          </a:prstGeom>
        </p:spPr>
        <p:txBody>
          <a:bodyPr vert="horz" anchor="t">
            <a:normAutofit lnSpcReduction="10000"/>
          </a:bodyPr>
          <a:lstStyle>
            <a:lvl1pPr marL="448056" indent="-38404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2296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5000"/>
              <a:buFont typeface="Verdana"/>
              <a:buChar char="›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06424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10312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84832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146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Čichové ústrojí je uloženo:</a:t>
            </a:r>
          </a:p>
          <a:p>
            <a:pPr lvl="1"/>
            <a:r>
              <a:rPr lang="cs-CZ" sz="2000" dirty="0" smtClean="0"/>
              <a:t>a) v plicích</a:t>
            </a:r>
          </a:p>
          <a:p>
            <a:pPr lvl="1"/>
            <a:r>
              <a:rPr lang="cs-CZ" sz="2000" dirty="0" smtClean="0"/>
              <a:t>b) v nosohltanu</a:t>
            </a:r>
          </a:p>
          <a:p>
            <a:pPr lvl="1"/>
            <a:r>
              <a:rPr lang="cs-CZ" sz="2000" dirty="0" smtClean="0">
                <a:solidFill>
                  <a:srgbClr val="C00000"/>
                </a:solidFill>
              </a:rPr>
              <a:t>c) v nosní dutině</a:t>
            </a:r>
          </a:p>
          <a:p>
            <a:r>
              <a:rPr lang="cs-CZ" sz="2400" dirty="0" smtClean="0"/>
              <a:t>Při rýmě cítíme:</a:t>
            </a:r>
          </a:p>
          <a:p>
            <a:pPr lvl="1"/>
            <a:r>
              <a:rPr lang="cs-CZ" sz="2000" dirty="0" smtClean="0"/>
              <a:t>a) lépe</a:t>
            </a:r>
          </a:p>
          <a:p>
            <a:pPr lvl="1"/>
            <a:r>
              <a:rPr lang="cs-CZ" sz="2000" dirty="0" smtClean="0">
                <a:solidFill>
                  <a:srgbClr val="C00000"/>
                </a:solidFill>
              </a:rPr>
              <a:t>b) hůře nebo vůbec ne</a:t>
            </a:r>
          </a:p>
          <a:p>
            <a:r>
              <a:rPr lang="cs-CZ" sz="2400" dirty="0" smtClean="0"/>
              <a:t>Tělesnou rovnováhu narušuje:</a:t>
            </a:r>
          </a:p>
          <a:p>
            <a:pPr lvl="1"/>
            <a:r>
              <a:rPr lang="cs-CZ" sz="2000" dirty="0" smtClean="0">
                <a:solidFill>
                  <a:srgbClr val="C00000"/>
                </a:solidFill>
              </a:rPr>
              <a:t>a) pití alkoholu</a:t>
            </a:r>
          </a:p>
          <a:p>
            <a:pPr lvl="1"/>
            <a:r>
              <a:rPr lang="cs-CZ" sz="2000" dirty="0" smtClean="0">
                <a:solidFill>
                  <a:srgbClr val="C00000"/>
                </a:solidFill>
              </a:rPr>
              <a:t>b) poškození vnitřního ucha</a:t>
            </a:r>
          </a:p>
          <a:p>
            <a:pPr lvl="1"/>
            <a:r>
              <a:rPr lang="cs-CZ" sz="2000" dirty="0" smtClean="0"/>
              <a:t>c) procházka lesem</a:t>
            </a:r>
          </a:p>
          <a:p>
            <a:r>
              <a:rPr lang="cs-CZ" sz="2400" dirty="0" smtClean="0"/>
              <a:t>Sluchové ústrojí poškozují:</a:t>
            </a:r>
          </a:p>
          <a:p>
            <a:pPr marL="64008" indent="0">
              <a:buFont typeface="Wingdings 2"/>
              <a:buNone/>
            </a:pPr>
            <a:r>
              <a:rPr lang="cs-CZ" sz="2400" dirty="0" smtClean="0"/>
              <a:t>	</a:t>
            </a:r>
            <a:r>
              <a:rPr lang="cs-CZ" sz="2000" dirty="0" smtClean="0"/>
              <a:t>a) sport a tělocvik</a:t>
            </a:r>
          </a:p>
          <a:p>
            <a:pPr marL="64008" indent="0">
              <a:buFont typeface="Wingdings 2"/>
              <a:buNone/>
            </a:pPr>
            <a:r>
              <a:rPr lang="cs-CZ" sz="2000" dirty="0" smtClean="0"/>
              <a:t>	</a:t>
            </a:r>
            <a:r>
              <a:rPr lang="cs-CZ" sz="2000" dirty="0" smtClean="0">
                <a:solidFill>
                  <a:srgbClr val="C00000"/>
                </a:solidFill>
              </a:rPr>
              <a:t>b) nadměrný hluk</a:t>
            </a:r>
          </a:p>
          <a:p>
            <a:pPr marL="64008" indent="0">
              <a:buFont typeface="Wingdings 2"/>
              <a:buNone/>
            </a:pPr>
            <a:r>
              <a:rPr lang="cs-CZ" sz="2000" dirty="0" smtClean="0"/>
              <a:t>	</a:t>
            </a:r>
            <a:r>
              <a:rPr lang="cs-CZ" sz="2000" dirty="0" smtClean="0">
                <a:solidFill>
                  <a:srgbClr val="C00000"/>
                </a:solidFill>
              </a:rPr>
              <a:t>c) časté záněty středního ucha</a:t>
            </a:r>
          </a:p>
          <a:p>
            <a:pPr marL="64008" indent="0">
              <a:buFont typeface="Wingdings 2"/>
              <a:buNone/>
            </a:pPr>
            <a:r>
              <a:rPr lang="cs-CZ" sz="2000" dirty="0" smtClean="0"/>
              <a:t>	d) kouření </a:t>
            </a:r>
          </a:p>
          <a:p>
            <a:pPr lvl="2"/>
            <a:endParaRPr lang="cs-CZ" sz="1800" dirty="0" smtClean="0"/>
          </a:p>
          <a:p>
            <a:r>
              <a:rPr lang="cs-CZ" sz="2400" dirty="0" smtClean="0"/>
              <a:t>Napiš, které základní čtyři chuti rozeznáváme:</a:t>
            </a:r>
          </a:p>
          <a:p>
            <a:pPr marL="64008" indent="0">
              <a:buFont typeface="Wingdings 2"/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sladká        slaná           kyselá          hořká</a:t>
            </a:r>
          </a:p>
          <a:p>
            <a:pPr marL="64008" indent="0">
              <a:buFont typeface="Wingdings 2"/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0298872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www.microsoft.office.com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1407668"/>
      </p:ext>
    </p:extLst>
  </p:cSld>
  <p:clrMapOvr>
    <a:masterClrMapping/>
  </p:clrMapOvr>
  <p:transition spd="slow">
    <p:wip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747</TotalTime>
  <Words>479</Words>
  <Application>Microsoft Office PowerPoint</Application>
  <PresentationFormat>Předvádění na obrazovce (4:3)</PresentationFormat>
  <Paragraphs>86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Talent</vt:lpstr>
      <vt:lpstr>Prezentace aplikace PowerPoint</vt:lpstr>
      <vt:lpstr>Anotace</vt:lpstr>
      <vt:lpstr>Smyslová ústrojí</vt:lpstr>
      <vt:lpstr>Chuť</vt:lpstr>
      <vt:lpstr>Čich</vt:lpstr>
      <vt:lpstr>Sluch</vt:lpstr>
      <vt:lpstr>Poloha a pohyb</vt:lpstr>
      <vt:lpstr>zrak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 Filípková</cp:lastModifiedBy>
  <cp:revision>76</cp:revision>
  <dcterms:created xsi:type="dcterms:W3CDTF">2011-08-21T15:31:45Z</dcterms:created>
  <dcterms:modified xsi:type="dcterms:W3CDTF">2012-10-13T12:08:23Z</dcterms:modified>
</cp:coreProperties>
</file>